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5.xml" ContentType="application/vnd.openxmlformats-officedocument.themeOverr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6.xml" ContentType="application/vnd.openxmlformats-officedocument.themeOverr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7.xml" ContentType="application/vnd.openxmlformats-officedocument.themeOverr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8.xml" ContentType="application/vnd.openxmlformats-officedocument.themeOverr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9.xml" ContentType="application/vnd.openxmlformats-officedocument.themeOverr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0.xml" ContentType="application/vnd.openxmlformats-officedocument.themeOverr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1.xml" ContentType="application/vnd.openxmlformats-officedocument.themeOverride+xml"/>
  <Override PartName="/ppt/notesSlides/notesSlide1.xml" ContentType="application/vnd.openxmlformats-officedocument.presentationml.notesSl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40.xml" ContentType="application/vnd.openxmlformats-officedocument.drawingml.chart+xml"/>
  <Override PartName="/ppt/charts/style30.xml" ContentType="application/vnd.ms-office.chartstyle+xml"/>
  <Override PartName="/ppt/charts/colors3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0" r:id="rId2"/>
    <p:sldId id="281" r:id="rId3"/>
    <p:sldId id="282" r:id="rId4"/>
    <p:sldId id="283" r:id="rId5"/>
    <p:sldId id="284" r:id="rId6"/>
    <p:sldId id="287" r:id="rId7"/>
    <p:sldId id="286" r:id="rId8"/>
    <p:sldId id="285" r:id="rId9"/>
    <p:sldId id="291" r:id="rId10"/>
    <p:sldId id="307" r:id="rId11"/>
    <p:sldId id="292" r:id="rId12"/>
    <p:sldId id="293" r:id="rId13"/>
    <p:sldId id="294" r:id="rId14"/>
    <p:sldId id="288" r:id="rId15"/>
    <p:sldId id="296" r:id="rId16"/>
    <p:sldId id="298" r:id="rId17"/>
    <p:sldId id="290" r:id="rId18"/>
    <p:sldId id="299" r:id="rId19"/>
    <p:sldId id="306" r:id="rId20"/>
    <p:sldId id="297" r:id="rId21"/>
    <p:sldId id="295" r:id="rId22"/>
    <p:sldId id="300" r:id="rId23"/>
    <p:sldId id="301" r:id="rId24"/>
    <p:sldId id="309" r:id="rId25"/>
    <p:sldId id="303" r:id="rId26"/>
    <p:sldId id="311" r:id="rId27"/>
    <p:sldId id="312" r:id="rId28"/>
    <p:sldId id="313" r:id="rId29"/>
    <p:sldId id="320" r:id="rId30"/>
    <p:sldId id="317" r:id="rId31"/>
    <p:sldId id="319" r:id="rId32"/>
    <p:sldId id="314" r:id="rId3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碩士論文口試" id="{3BF84DCE-1F53-4CB9-81A5-617AD2B4FDEB}">
          <p14:sldIdLst>
            <p14:sldId id="280"/>
            <p14:sldId id="281"/>
            <p14:sldId id="282"/>
            <p14:sldId id="283"/>
            <p14:sldId id="284"/>
            <p14:sldId id="287"/>
            <p14:sldId id="286"/>
            <p14:sldId id="285"/>
            <p14:sldId id="291"/>
            <p14:sldId id="307"/>
            <p14:sldId id="292"/>
            <p14:sldId id="293"/>
            <p14:sldId id="294"/>
            <p14:sldId id="288"/>
            <p14:sldId id="296"/>
            <p14:sldId id="298"/>
            <p14:sldId id="290"/>
            <p14:sldId id="299"/>
            <p14:sldId id="306"/>
            <p14:sldId id="297"/>
            <p14:sldId id="295"/>
            <p14:sldId id="300"/>
            <p14:sldId id="301"/>
            <p14:sldId id="309"/>
            <p14:sldId id="303"/>
            <p14:sldId id="311"/>
            <p14:sldId id="312"/>
            <p14:sldId id="313"/>
            <p14:sldId id="320"/>
          </p14:sldIdLst>
        </p14:section>
        <p14:section name="備註" id="{DA398F8E-ACDF-4891-BE3C-164D96F64D55}">
          <p14:sldIdLst>
            <p14:sldId id="317"/>
            <p14:sldId id="319"/>
            <p14:sldId id="314"/>
          </p14:sldIdLst>
        </p14:section>
      </p14:sectionLst>
    </p:ext>
    <p:ext uri="{EFAFB233-063F-42B5-8137-9DF3F51BA10A}">
      <p15:sldGuideLst xmlns:p15="http://schemas.microsoft.com/office/powerpoint/2012/main">
        <p15:guide id="2" pos="2857"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B63"/>
    <a:srgbClr val="FF0000"/>
    <a:srgbClr val="F9D0B5"/>
    <a:srgbClr val="FFCE38"/>
    <a:srgbClr val="EAC2A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7" autoAdjust="0"/>
    <p:restoredTop sz="94660"/>
  </p:normalViewPr>
  <p:slideViewPr>
    <p:cSldViewPr snapToGrid="0" showGuides="1">
      <p:cViewPr varScale="1">
        <p:scale>
          <a:sx n="83" d="100"/>
          <a:sy n="83" d="100"/>
        </p:scale>
        <p:origin x="1488" y="62"/>
      </p:cViewPr>
      <p:guideLst>
        <p:guide pos="2857"/>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0913\Desktop\Activity_&#25976;&#37327;&#25913;&#35722;vs&#25976;&#37327;&#19981;&#35722;.xl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0913\Desktop\&#38622;&#25976;&#25818;\1080901&#26399;&#33287;1080506&#26399;&#33287;1081227&#26399;&#27604;&#36611;.xlsx"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a0913\Desktop\&#26032;&#22686;%20Microsoft%20Excel%20&#24037;&#20316;&#34920;.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a0913\Desktop\&#26032;&#22686;%20Microsoft%20Excel%20&#24037;&#20316;&#34920;.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a0913\Desktop\&#26032;&#22686;%20Microsoft%20Excel%20&#24037;&#20316;&#34920;.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a0913\Desktop\&#26032;&#22686;%20Microsoft%20Excel%20&#24037;&#20316;&#34920;.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a0913\Desktop\&#26032;&#22686;%20Microsoft%20Excel%20&#24037;&#20316;&#34920;.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a0913\Desktop\&#26032;&#22686;%20Microsoft%20Excel%20&#24037;&#20316;&#34920;.xlsx" TargetMode="External"/></Relationships>
</file>

<file path=ppt/charts/_rels/chart17.xml.rels><?xml version="1.0" encoding="UTF-8" standalone="yes"?>
<Relationships xmlns="http://schemas.openxmlformats.org/package/2006/relationships"><Relationship Id="rId3" Type="http://schemas.openxmlformats.org/officeDocument/2006/relationships/oleObject" Target="file:///C:\Users\a0913\Desktop\&#38622;&#25976;&#25818;\1080901&#26399;&#33287;1080506&#26399;&#33287;1081227&#26399;&#27604;&#36611;.xlsx" TargetMode="External"/><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a0913\Desktop\1080901&#26399;&#33287;1080506&#26399;&#33287;1081227&#26399;&#27604;&#36611;.xlsx" TargetMode="External"/><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a0913\Desktop\1080901&#26399;&#33287;1080506&#26399;&#27604;&#36611;.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oleObject" Target="file:///C:\Users\a0913\Desktop\&#38622;&#25976;&#25818;\Activity_&#25976;&#37327;&#25913;&#35722;vs&#25976;&#37327;&#19981;&#35722;&#23526;&#39511;&#31165;&#33293;.xls"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Users\a0913\Desktop\&#38622;&#25976;&#25818;\&#24432;&#21270;&#25976;&#25818;_V4.xlsx" TargetMode="External"/><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C:\Users\a0913\Desktop\&#24432;&#21270;&#25976;&#25818;_V4.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file:///C:\Users\a0913\Desktop\&#24432;&#21270;&#25976;&#25818;_V4.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Users\a0913\Desktop\&#24432;&#21270;&#25976;&#25818;_V4.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Users\a0913\Desktop\&#24432;&#21270;&#25976;&#25818;_V4.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Users\a0913\Desktop\1080901&#26399;&#33287;1080506&#26399;&#33287;1081227&#26399;&#27604;&#36611;.xlsx" TargetMode="External"/></Relationships>
</file>

<file path=ppt/charts/_rels/chart26.xml.rels><?xml version="1.0" encoding="UTF-8" standalone="yes"?>
<Relationships xmlns="http://schemas.openxmlformats.org/package/2006/relationships"><Relationship Id="rId3" Type="http://schemas.openxmlformats.org/officeDocument/2006/relationships/oleObject" Target="file:///C:\Users\a0913\Desktop\&#38622;&#25976;&#25818;\1080901&#26399;&#33287;1080506&#26399;&#33287;1081227&#26399;&#27604;&#36611;.xlsx" TargetMode="External"/><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a0913\Desktop\&#38622;&#25976;&#25818;\1080901&#26399;&#33287;1080506&#26399;&#33287;1081227&#26399;&#27604;&#36611;.xlsx" TargetMode="External"/><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0913\Desktop\&#38622;&#25976;&#25818;\XGBOOST&#29992;&#25976;&#25818;\model_precision_3\inference_prediction_precision.csv" TargetMode="External"/><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a0913\Desktop\&#38622;&#25976;&#25818;\XGBOOST&#29992;&#25976;&#25818;\model_precision_3\inference_prediction_precision.xlsx" TargetMode="External"/><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0913\Desktop\Activity_&#25976;&#37327;&#25913;&#35722;vs&#25976;&#37327;&#19981;&#35722;.xls" TargetMode="External"/></Relationships>
</file>

<file path=ppt/charts/_rels/chart30.xml.rels><?xml version="1.0" encoding="UTF-8" standalone="yes"?>
<Relationships xmlns="http://schemas.openxmlformats.org/package/2006/relationships"><Relationship Id="rId3" Type="http://schemas.openxmlformats.org/officeDocument/2006/relationships/oleObject" Target="file:///C:\Users\a0913\Desktop\&#35542;&#25991;&#32032;&#26448;.xlsx" TargetMode="External"/><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a0913\Desktop\&#26032;&#22686;%20Microsoft%20Excel%20&#24037;&#20316;&#34920;.xlsx" TargetMode="External"/><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a0913\Desktop\1080901&#26399;&#33287;1080506&#26399;&#33287;1081227&#26399;&#27604;&#36611;.xlsx" TargetMode="External"/><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_rels/chart39.xml.rels><?xml version="1.0" encoding="UTF-8" standalone="yes"?>
<Relationships xmlns="http://schemas.openxmlformats.org/package/2006/relationships"><Relationship Id="rId3" Type="http://schemas.openxmlformats.org/officeDocument/2006/relationships/oleObject" Target="file:///C:\Users\a0913\Desktop\&#38622;&#25976;&#25818;\XGBOOST&#29992;&#25976;&#25818;\model_precision_3\inference_prediction_precision.csv" TargetMode="External"/><Relationship Id="rId2" Type="http://schemas.microsoft.com/office/2011/relationships/chartColorStyle" Target="colors29.xml"/><Relationship Id="rId1" Type="http://schemas.microsoft.com/office/2011/relationships/chartStyle" Target="style29.xml"/></Relationships>
</file>

<file path=ppt/charts/_rels/chart4.xml.rels><?xml version="1.0" encoding="UTF-8" standalone="yes"?>
<Relationships xmlns="http://schemas.openxmlformats.org/package/2006/relationships"><Relationship Id="rId1" Type="http://schemas.openxmlformats.org/officeDocument/2006/relationships/oleObject" Target="file:///C:\Users\a0913\Desktop\Activity_&#25976;&#37327;&#25913;&#35722;vs&#25976;&#37327;&#19981;&#35722;.xls"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C:\Users\a0913\Desktop\&#38622;&#25976;&#25818;\XGBOOST&#29992;&#25976;&#25818;\model_precision_3\inference_prediction_abnormal.csv" TargetMode="External"/><Relationship Id="rId2" Type="http://schemas.microsoft.com/office/2011/relationships/chartColorStyle" Target="colors30.xml"/><Relationship Id="rId1" Type="http://schemas.microsoft.com/office/2011/relationships/chartStyle" Target="style30.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0913\Desktop\&#38622;&#25976;&#25818;\&#28879;&#26085;&#27963;&#21205;&#21147;.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0913\Desktop\&#38620;&#38917;\&#30123;&#33495;&#23526;&#39511;&#30456;&#38364;_&#21205;&#31185;\&#30123;&#33495;&#27963;&#21205;&#21147;.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0913\Desktop\&#38620;&#38917;\&#30123;&#33495;&#23526;&#39511;&#30456;&#38364;_&#21205;&#31185;\&#30123;&#33495;&#27963;&#21205;&#21147;.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oleObject" Target="file:///\\140.120.101.117\01_Personal%20Folders\B26_&#24464;&#26064;&#26032;\&#23526;&#39511;&#23460;%20&#22823;&#22235;\&#30123;&#33495;%20&#25554;&#38622;&#23617;&#32929;\&#36039;&#26009;&#25972;&#29702;\&#30123;&#33495;%20&#31532;&#20108;&#27425;%20&#20998;&#26512;%20&#37329;&#38272;.xlsx" TargetMode="External"/><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1" Type="http://schemas.openxmlformats.org/officeDocument/2006/relationships/oleObject" Target="file:///C:\Users\a0913\Desktop\&#38622;&#25976;&#25818;\Opticalflow_Density_data&#21830;&#26989;&#31165;&#33293;.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test!$A$1</c:f>
              <c:strCache>
                <c:ptCount val="1"/>
                <c:pt idx="0">
                  <c:v>Activity_thermal156_數量不固定_640x480</c:v>
                </c:pt>
              </c:strCache>
            </c:strRef>
          </c:tx>
          <c:spPr>
            <a:ln w="12700" cap="rnd">
              <a:solidFill>
                <a:srgbClr val="00B050"/>
              </a:solidFill>
              <a:round/>
            </a:ln>
            <a:effectLst/>
          </c:spPr>
          <c:marker>
            <c:symbol val="triangle"/>
            <c:size val="5"/>
            <c:spPr>
              <a:solidFill>
                <a:srgbClr val="00B050"/>
              </a:solidFill>
              <a:ln w="9525">
                <a:solidFill>
                  <a:srgbClr val="00B050"/>
                </a:solidFill>
              </a:ln>
              <a:effectLst/>
            </c:spPr>
          </c:marker>
          <c:val>
            <c:numRef>
              <c:f>test!$A$2:$A$60</c:f>
              <c:numCache>
                <c:formatCode>General</c:formatCode>
                <c:ptCount val="59"/>
                <c:pt idx="0">
                  <c:v>0.61265378817142913</c:v>
                </c:pt>
                <c:pt idx="1">
                  <c:v>0.34350957603535764</c:v>
                </c:pt>
                <c:pt idx="2">
                  <c:v>0.32795556961253985</c:v>
                </c:pt>
                <c:pt idx="3">
                  <c:v>0.56801428781655938</c:v>
                </c:pt>
                <c:pt idx="4">
                  <c:v>0.51897796899235693</c:v>
                </c:pt>
                <c:pt idx="5">
                  <c:v>0.18721285767817389</c:v>
                </c:pt>
                <c:pt idx="6">
                  <c:v>0.15877954203344918</c:v>
                </c:pt>
                <c:pt idx="7">
                  <c:v>0.23162059107156854</c:v>
                </c:pt>
                <c:pt idx="8">
                  <c:v>0.23326510645966891</c:v>
                </c:pt>
                <c:pt idx="9">
                  <c:v>0.56004394183315298</c:v>
                </c:pt>
                <c:pt idx="10">
                  <c:v>0.59893826915160886</c:v>
                </c:pt>
                <c:pt idx="11">
                  <c:v>0.45015049617971242</c:v>
                </c:pt>
                <c:pt idx="12">
                  <c:v>0.33320425358120687</c:v>
                </c:pt>
                <c:pt idx="13">
                  <c:v>0.46460194429847612</c:v>
                </c:pt>
                <c:pt idx="14">
                  <c:v>0.1970007137205867</c:v>
                </c:pt>
                <c:pt idx="15">
                  <c:v>0.73598375744139499</c:v>
                </c:pt>
                <c:pt idx="16">
                  <c:v>0.63982972126306081</c:v>
                </c:pt>
                <c:pt idx="17">
                  <c:v>0.42581080391002746</c:v>
                </c:pt>
                <c:pt idx="18">
                  <c:v>0.92413706170297694</c:v>
                </c:pt>
                <c:pt idx="19">
                  <c:v>0.95643023566708696</c:v>
                </c:pt>
                <c:pt idx="20">
                  <c:v>0.1673889542614968</c:v>
                </c:pt>
                <c:pt idx="21">
                  <c:v>0.30562205575720136</c:v>
                </c:pt>
                <c:pt idx="22">
                  <c:v>0.31243141173801892</c:v>
                </c:pt>
                <c:pt idx="23">
                  <c:v>0.31087141986593542</c:v>
                </c:pt>
                <c:pt idx="24">
                  <c:v>0.30454536961490791</c:v>
                </c:pt>
                <c:pt idx="25">
                  <c:v>0.34925669998799747</c:v>
                </c:pt>
                <c:pt idx="26">
                  <c:v>0.25452116728318946</c:v>
                </c:pt>
                <c:pt idx="27">
                  <c:v>0.77708206950342318</c:v>
                </c:pt>
                <c:pt idx="28">
                  <c:v>0.50536415699679171</c:v>
                </c:pt>
                <c:pt idx="29">
                  <c:v>0.1777711295696654</c:v>
                </c:pt>
                <c:pt idx="30">
                  <c:v>0.84083140013907309</c:v>
                </c:pt>
                <c:pt idx="31">
                  <c:v>0.68736088406854912</c:v>
                </c:pt>
                <c:pt idx="32">
                  <c:v>0.6191210364685712</c:v>
                </c:pt>
                <c:pt idx="33">
                  <c:v>0.30735723238257484</c:v>
                </c:pt>
                <c:pt idx="34">
                  <c:v>0.9471270267822095</c:v>
                </c:pt>
                <c:pt idx="35">
                  <c:v>0.52966256661925826</c:v>
                </c:pt>
                <c:pt idx="36">
                  <c:v>0.77750693606570431</c:v>
                </c:pt>
                <c:pt idx="37">
                  <c:v>0.78829528569498863</c:v>
                </c:pt>
                <c:pt idx="38">
                  <c:v>9.5027969203275525E-2</c:v>
                </c:pt>
                <c:pt idx="39">
                  <c:v>0.11583141677176843</c:v>
                </c:pt>
                <c:pt idx="40">
                  <c:v>0.63613844772093109</c:v>
                </c:pt>
                <c:pt idx="41">
                  <c:v>1.0688894739287316</c:v>
                </c:pt>
                <c:pt idx="42">
                  <c:v>0.95159427904618177</c:v>
                </c:pt>
                <c:pt idx="43">
                  <c:v>0.17673124256243858</c:v>
                </c:pt>
                <c:pt idx="44">
                  <c:v>0.11751162699947142</c:v>
                </c:pt>
                <c:pt idx="45">
                  <c:v>8.9846690601656162E-2</c:v>
                </c:pt>
                <c:pt idx="46">
                  <c:v>0.18818740988154556</c:v>
                </c:pt>
                <c:pt idx="47">
                  <c:v>0.21038377873098799</c:v>
                </c:pt>
                <c:pt idx="48">
                  <c:v>0.24277539552365052</c:v>
                </c:pt>
                <c:pt idx="49">
                  <c:v>9.280178565179012E-2</c:v>
                </c:pt>
                <c:pt idx="50">
                  <c:v>0.14240689496594541</c:v>
                </c:pt>
                <c:pt idx="51">
                  <c:v>8.9102942469262938E-2</c:v>
                </c:pt>
                <c:pt idx="52">
                  <c:v>0.14554641914274663</c:v>
                </c:pt>
                <c:pt idx="53">
                  <c:v>0.10034040393433442</c:v>
                </c:pt>
                <c:pt idx="54">
                  <c:v>0.11978894510788526</c:v>
                </c:pt>
                <c:pt idx="55">
                  <c:v>0.35332116452177403</c:v>
                </c:pt>
                <c:pt idx="56">
                  <c:v>0.16328853754940711</c:v>
                </c:pt>
                <c:pt idx="57">
                  <c:v>9.392503622809846E-2</c:v>
                </c:pt>
                <c:pt idx="58">
                  <c:v>0.1489788384144535</c:v>
                </c:pt>
              </c:numCache>
            </c:numRef>
          </c:val>
          <c:smooth val="0"/>
          <c:extLst>
            <c:ext xmlns:c16="http://schemas.microsoft.com/office/drawing/2014/chart" uri="{C3380CC4-5D6E-409C-BE32-E72D297353CC}">
              <c16:uniqueId val="{00000000-911C-4ECF-8CD0-A6AFE0F01555}"/>
            </c:ext>
          </c:extLst>
        </c:ser>
        <c:ser>
          <c:idx val="1"/>
          <c:order val="1"/>
          <c:tx>
            <c:strRef>
              <c:f>test!$B$1</c:f>
              <c:strCache>
                <c:ptCount val="1"/>
                <c:pt idx="0">
                  <c:v>Activity_thermal156_數量固定_640x480</c:v>
                </c:pt>
              </c:strCache>
            </c:strRef>
          </c:tx>
          <c:spPr>
            <a:ln w="12700" cap="rnd">
              <a:solidFill>
                <a:srgbClr val="FF0000"/>
              </a:solidFill>
              <a:round/>
            </a:ln>
            <a:effectLst/>
          </c:spPr>
          <c:marker>
            <c:symbol val="square"/>
            <c:size val="5"/>
            <c:spPr>
              <a:solidFill>
                <a:srgbClr val="FF0000"/>
              </a:solidFill>
              <a:ln w="9525">
                <a:solidFill>
                  <a:srgbClr val="FF0000"/>
                </a:solidFill>
              </a:ln>
              <a:effectLst/>
            </c:spPr>
          </c:marker>
          <c:val>
            <c:numRef>
              <c:f>test!$B$2:$B$60</c:f>
              <c:numCache>
                <c:formatCode>General</c:formatCode>
                <c:ptCount val="59"/>
                <c:pt idx="0">
                  <c:v>0.22878242442810459</c:v>
                </c:pt>
                <c:pt idx="1">
                  <c:v>0.14465762867647058</c:v>
                </c:pt>
                <c:pt idx="2">
                  <c:v>0.1442797691993464</c:v>
                </c:pt>
                <c:pt idx="3">
                  <c:v>0.21680198120915031</c:v>
                </c:pt>
                <c:pt idx="4">
                  <c:v>0.18878804125816995</c:v>
                </c:pt>
                <c:pt idx="5">
                  <c:v>7.5894863153594769E-2</c:v>
                </c:pt>
                <c:pt idx="6">
                  <c:v>5.8439287173202618E-2</c:v>
                </c:pt>
                <c:pt idx="7">
                  <c:v>8.677108864379085E-2</c:v>
                </c:pt>
                <c:pt idx="8">
                  <c:v>9.2527062908496729E-2</c:v>
                </c:pt>
                <c:pt idx="9">
                  <c:v>0.2167138991013072</c:v>
                </c:pt>
                <c:pt idx="10">
                  <c:v>0.26932572508169933</c:v>
                </c:pt>
                <c:pt idx="11">
                  <c:v>0.21344337214052289</c:v>
                </c:pt>
                <c:pt idx="12">
                  <c:v>0.14059819240196081</c:v>
                </c:pt>
                <c:pt idx="13">
                  <c:v>0.18058363970588234</c:v>
                </c:pt>
                <c:pt idx="14">
                  <c:v>9.0907118055555555E-2</c:v>
                </c:pt>
                <c:pt idx="15">
                  <c:v>0.32716120302287582</c:v>
                </c:pt>
                <c:pt idx="16">
                  <c:v>0.25499259599673202</c:v>
                </c:pt>
                <c:pt idx="17">
                  <c:v>0.20224545547385619</c:v>
                </c:pt>
                <c:pt idx="18">
                  <c:v>0.33691789215686274</c:v>
                </c:pt>
                <c:pt idx="19">
                  <c:v>0.31965252246732029</c:v>
                </c:pt>
                <c:pt idx="20">
                  <c:v>6.7007506127450975E-2</c:v>
                </c:pt>
                <c:pt idx="21">
                  <c:v>0.12124693627450982</c:v>
                </c:pt>
                <c:pt idx="22">
                  <c:v>0.13010876225490195</c:v>
                </c:pt>
                <c:pt idx="23">
                  <c:v>0.13024407679738562</c:v>
                </c:pt>
                <c:pt idx="24">
                  <c:v>0.12484043096405228</c:v>
                </c:pt>
                <c:pt idx="25">
                  <c:v>0.13001046772875816</c:v>
                </c:pt>
                <c:pt idx="26">
                  <c:v>0.1011846405228758</c:v>
                </c:pt>
                <c:pt idx="27">
                  <c:v>0.27471660539215687</c:v>
                </c:pt>
                <c:pt idx="28">
                  <c:v>0.21515522875816995</c:v>
                </c:pt>
                <c:pt idx="29">
                  <c:v>7.7371834150326793E-2</c:v>
                </c:pt>
                <c:pt idx="30">
                  <c:v>0.36737642973856205</c:v>
                </c:pt>
                <c:pt idx="31">
                  <c:v>0.29092626633986929</c:v>
                </c:pt>
                <c:pt idx="32">
                  <c:v>0.25169653799019609</c:v>
                </c:pt>
                <c:pt idx="33">
                  <c:v>0.12114864174836602</c:v>
                </c:pt>
                <c:pt idx="34">
                  <c:v>0.40042764501633982</c:v>
                </c:pt>
                <c:pt idx="35">
                  <c:v>0.2163079554738562</c:v>
                </c:pt>
                <c:pt idx="36">
                  <c:v>0.32411407271241827</c:v>
                </c:pt>
                <c:pt idx="37">
                  <c:v>0.29798560049019612</c:v>
                </c:pt>
                <c:pt idx="38">
                  <c:v>3.9642054738562096E-2</c:v>
                </c:pt>
                <c:pt idx="39">
                  <c:v>4.7833690767973856E-2</c:v>
                </c:pt>
                <c:pt idx="40">
                  <c:v>0.25406964869281046</c:v>
                </c:pt>
                <c:pt idx="41">
                  <c:v>0.4405471303104575</c:v>
                </c:pt>
                <c:pt idx="42">
                  <c:v>0.39766135620915027</c:v>
                </c:pt>
                <c:pt idx="43">
                  <c:v>6.1046006944444446E-2</c:v>
                </c:pt>
                <c:pt idx="44">
                  <c:v>4.228579452614379E-2</c:v>
                </c:pt>
                <c:pt idx="45">
                  <c:v>3.1690410539215688E-2</c:v>
                </c:pt>
                <c:pt idx="46">
                  <c:v>6.5810100081699338E-2</c:v>
                </c:pt>
                <c:pt idx="47">
                  <c:v>6.1483864379084964E-2</c:v>
                </c:pt>
                <c:pt idx="48">
                  <c:v>8.4271599264705885E-2</c:v>
                </c:pt>
                <c:pt idx="49">
                  <c:v>3.0464920343137258E-2</c:v>
                </c:pt>
                <c:pt idx="50">
                  <c:v>4.5855034722222222E-2</c:v>
                </c:pt>
                <c:pt idx="51">
                  <c:v>2.7171415441176471E-2</c:v>
                </c:pt>
                <c:pt idx="52">
                  <c:v>4.4196793300653597E-2</c:v>
                </c:pt>
                <c:pt idx="53">
                  <c:v>2.9275173611111111E-2</c:v>
                </c:pt>
                <c:pt idx="54">
                  <c:v>3.5994944852941184E-2</c:v>
                </c:pt>
                <c:pt idx="55">
                  <c:v>0.1077346303104575</c:v>
                </c:pt>
                <c:pt idx="56">
                  <c:v>4.6144812091503264E-2</c:v>
                </c:pt>
                <c:pt idx="57">
                  <c:v>2.6393995098039216E-2</c:v>
                </c:pt>
                <c:pt idx="58">
                  <c:v>4.1726664624183007E-2</c:v>
                </c:pt>
              </c:numCache>
            </c:numRef>
          </c:val>
          <c:smooth val="0"/>
          <c:extLst>
            <c:ext xmlns:c16="http://schemas.microsoft.com/office/drawing/2014/chart" uri="{C3380CC4-5D6E-409C-BE32-E72D297353CC}">
              <c16:uniqueId val="{00000001-911C-4ECF-8CD0-A6AFE0F01555}"/>
            </c:ext>
          </c:extLst>
        </c:ser>
        <c:ser>
          <c:idx val="2"/>
          <c:order val="2"/>
          <c:tx>
            <c:strRef>
              <c:f>test!$D$1</c:f>
              <c:strCache>
                <c:ptCount val="1"/>
                <c:pt idx="0">
                  <c:v>光流法_Binary_640x480</c:v>
                </c:pt>
              </c:strCache>
            </c:strRef>
          </c:tx>
          <c:spPr>
            <a:ln w="12700" cap="rnd">
              <a:solidFill>
                <a:schemeClr val="tx1"/>
              </a:solidFill>
              <a:round/>
            </a:ln>
            <a:effectLst/>
          </c:spPr>
          <c:marker>
            <c:symbol val="circle"/>
            <c:size val="5"/>
            <c:spPr>
              <a:noFill/>
              <a:ln w="9525">
                <a:solidFill>
                  <a:schemeClr val="tx1"/>
                </a:solidFill>
              </a:ln>
              <a:effectLst/>
            </c:spPr>
          </c:marker>
          <c:val>
            <c:numRef>
              <c:f>test!$D$2:$D$60</c:f>
              <c:numCache>
                <c:formatCode>General</c:formatCode>
                <c:ptCount val="59"/>
                <c:pt idx="0">
                  <c:v>0.113478939142</c:v>
                </c:pt>
                <c:pt idx="1">
                  <c:v>5.23573457731E-2</c:v>
                </c:pt>
                <c:pt idx="2">
                  <c:v>5.9522147617899999E-2</c:v>
                </c:pt>
                <c:pt idx="3">
                  <c:v>0.107708973862</c:v>
                </c:pt>
                <c:pt idx="4">
                  <c:v>9.1874646578200006E-2</c:v>
                </c:pt>
                <c:pt idx="5">
                  <c:v>2.80154074271E-2</c:v>
                </c:pt>
                <c:pt idx="6">
                  <c:v>2.1848506703099999E-2</c:v>
                </c:pt>
                <c:pt idx="7">
                  <c:v>3.3141746224700001E-2</c:v>
                </c:pt>
                <c:pt idx="8">
                  <c:v>3.7376980970200001E-2</c:v>
                </c:pt>
                <c:pt idx="9">
                  <c:v>7.73610220037E-2</c:v>
                </c:pt>
                <c:pt idx="10">
                  <c:v>0.147478444609</c:v>
                </c:pt>
                <c:pt idx="11">
                  <c:v>0.22476700446600001</c:v>
                </c:pt>
                <c:pt idx="12">
                  <c:v>6.0654862003399999E-2</c:v>
                </c:pt>
                <c:pt idx="13">
                  <c:v>7.8483383782499999E-2</c:v>
                </c:pt>
                <c:pt idx="14">
                  <c:v>3.3295230762700002E-2</c:v>
                </c:pt>
                <c:pt idx="15">
                  <c:v>0.17174138940299999</c:v>
                </c:pt>
                <c:pt idx="16">
                  <c:v>0.12839545475299999</c:v>
                </c:pt>
                <c:pt idx="17">
                  <c:v>9.6988809814699997E-2</c:v>
                </c:pt>
                <c:pt idx="18">
                  <c:v>0.16153441577700001</c:v>
                </c:pt>
                <c:pt idx="19">
                  <c:v>0.131689247619</c:v>
                </c:pt>
                <c:pt idx="20">
                  <c:v>2.9178807911199998E-2</c:v>
                </c:pt>
                <c:pt idx="21">
                  <c:v>4.3295636815600003E-2</c:v>
                </c:pt>
                <c:pt idx="22">
                  <c:v>5.13819017371E-2</c:v>
                </c:pt>
                <c:pt idx="23">
                  <c:v>4.85725564837E-2</c:v>
                </c:pt>
                <c:pt idx="24">
                  <c:v>4.8264343940499999E-2</c:v>
                </c:pt>
                <c:pt idx="25">
                  <c:v>4.7662104808199997E-2</c:v>
                </c:pt>
                <c:pt idx="26">
                  <c:v>3.95185560261E-2</c:v>
                </c:pt>
                <c:pt idx="27">
                  <c:v>0.1004402168</c:v>
                </c:pt>
                <c:pt idx="28">
                  <c:v>7.8851911442999995E-2</c:v>
                </c:pt>
                <c:pt idx="29">
                  <c:v>3.1118422953000002E-2</c:v>
                </c:pt>
                <c:pt idx="30">
                  <c:v>0.20231214944799999</c:v>
                </c:pt>
                <c:pt idx="31">
                  <c:v>9.8987382747100006E-2</c:v>
                </c:pt>
                <c:pt idx="32">
                  <c:v>9.6766733187999998E-2</c:v>
                </c:pt>
                <c:pt idx="33">
                  <c:v>4.1102405478200002E-2</c:v>
                </c:pt>
                <c:pt idx="34">
                  <c:v>0.162529659937</c:v>
                </c:pt>
                <c:pt idx="35">
                  <c:v>7.97912100195E-2</c:v>
                </c:pt>
                <c:pt idx="36">
                  <c:v>0.1597183952</c:v>
                </c:pt>
                <c:pt idx="37">
                  <c:v>0.133348913529</c:v>
                </c:pt>
                <c:pt idx="38">
                  <c:v>1.1510949254200001E-2</c:v>
                </c:pt>
                <c:pt idx="39">
                  <c:v>1.95116003777E-2</c:v>
                </c:pt>
                <c:pt idx="40">
                  <c:v>9.8003758609100003E-2</c:v>
                </c:pt>
                <c:pt idx="41">
                  <c:v>0.250634774851</c:v>
                </c:pt>
                <c:pt idx="42">
                  <c:v>0.16746790618400001</c:v>
                </c:pt>
                <c:pt idx="43">
                  <c:v>2.2654844827E-2</c:v>
                </c:pt>
                <c:pt idx="44">
                  <c:v>1.6823056314800001E-2</c:v>
                </c:pt>
                <c:pt idx="45">
                  <c:v>1.29507987336E-2</c:v>
                </c:pt>
                <c:pt idx="46">
                  <c:v>2.4769860347499999E-2</c:v>
                </c:pt>
                <c:pt idx="47">
                  <c:v>2.3266115993800001E-2</c:v>
                </c:pt>
                <c:pt idx="48">
                  <c:v>5.9351819354600002E-2</c:v>
                </c:pt>
                <c:pt idx="49">
                  <c:v>1.43813967144E-2</c:v>
                </c:pt>
                <c:pt idx="50">
                  <c:v>2.2065782827399998E-2</c:v>
                </c:pt>
                <c:pt idx="51">
                  <c:v>1.2403865791600001E-2</c:v>
                </c:pt>
                <c:pt idx="52">
                  <c:v>2.14213451582E-2</c:v>
                </c:pt>
                <c:pt idx="53">
                  <c:v>1.35876265187E-2</c:v>
                </c:pt>
                <c:pt idx="54">
                  <c:v>1.40023244771E-2</c:v>
                </c:pt>
                <c:pt idx="55">
                  <c:v>6.0609468914799999E-2</c:v>
                </c:pt>
                <c:pt idx="56">
                  <c:v>2.4551701191900002E-2</c:v>
                </c:pt>
                <c:pt idx="57">
                  <c:v>1.19135945144E-2</c:v>
                </c:pt>
                <c:pt idx="58">
                  <c:v>2.1667457252100002E-2</c:v>
                </c:pt>
              </c:numCache>
            </c:numRef>
          </c:val>
          <c:smooth val="0"/>
          <c:extLst>
            <c:ext xmlns:c16="http://schemas.microsoft.com/office/drawing/2014/chart" uri="{C3380CC4-5D6E-409C-BE32-E72D297353CC}">
              <c16:uniqueId val="{00000002-911C-4ECF-8CD0-A6AFE0F01555}"/>
            </c:ext>
          </c:extLst>
        </c:ser>
        <c:dLbls>
          <c:showLegendKey val="0"/>
          <c:showVal val="0"/>
          <c:showCatName val="0"/>
          <c:showSerName val="0"/>
          <c:showPercent val="0"/>
          <c:showBubbleSize val="0"/>
        </c:dLbls>
        <c:marker val="1"/>
        <c:smooth val="0"/>
        <c:axId val="837834799"/>
        <c:axId val="837829807"/>
      </c:lineChart>
      <c:catAx>
        <c:axId val="837834799"/>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837829807"/>
        <c:crosses val="autoZero"/>
        <c:auto val="1"/>
        <c:lblAlgn val="ctr"/>
        <c:lblOffset val="100"/>
        <c:noMultiLvlLbl val="0"/>
      </c:catAx>
      <c:valAx>
        <c:axId val="837829807"/>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837834799"/>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67164331170256E-2"/>
          <c:y val="0.17743625567586449"/>
          <c:w val="0.9159568089908775"/>
          <c:h val="0.64512748864827107"/>
        </c:manualLayout>
      </c:layout>
      <c:lineChart>
        <c:grouping val="standard"/>
        <c:varyColors val="0"/>
        <c:ser>
          <c:idx val="0"/>
          <c:order val="0"/>
          <c:spPr>
            <a:ln w="12700" cap="rnd">
              <a:solidFill>
                <a:schemeClr val="accent1"/>
              </a:solidFill>
              <a:round/>
            </a:ln>
            <a:effectLst/>
          </c:spPr>
          <c:marker>
            <c:symbol val="none"/>
          </c:marker>
          <c:val>
            <c:numRef>
              <c:f>工作表1!$W$83:$W$89</c:f>
              <c:numCache>
                <c:formatCode>General</c:formatCode>
                <c:ptCount val="7"/>
                <c:pt idx="0">
                  <c:v>11.24996775783838</c:v>
                </c:pt>
                <c:pt idx="1">
                  <c:v>11.676875228072397</c:v>
                </c:pt>
                <c:pt idx="2">
                  <c:v>10.332144518417614</c:v>
                </c:pt>
                <c:pt idx="3">
                  <c:v>9.6760065340011678</c:v>
                </c:pt>
                <c:pt idx="4">
                  <c:v>9.5223582297982023</c:v>
                </c:pt>
                <c:pt idx="5">
                  <c:v>10.280812530993053</c:v>
                </c:pt>
                <c:pt idx="6">
                  <c:v>10.181355117458367</c:v>
                </c:pt>
              </c:numCache>
            </c:numRef>
          </c:val>
          <c:smooth val="0"/>
          <c:extLst>
            <c:ext xmlns:c16="http://schemas.microsoft.com/office/drawing/2014/chart" uri="{C3380CC4-5D6E-409C-BE32-E72D297353CC}">
              <c16:uniqueId val="{00000000-7B70-49FD-B2B2-589F7DB70E5C}"/>
            </c:ext>
          </c:extLst>
        </c:ser>
        <c:dLbls>
          <c:showLegendKey val="0"/>
          <c:showVal val="0"/>
          <c:showCatName val="0"/>
          <c:showSerName val="0"/>
          <c:showPercent val="0"/>
          <c:showBubbleSize val="0"/>
        </c:dLbls>
        <c:smooth val="0"/>
        <c:axId val="2127445839"/>
        <c:axId val="2127456655"/>
      </c:lineChart>
      <c:catAx>
        <c:axId val="2127445839"/>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2127456655"/>
        <c:crosses val="autoZero"/>
        <c:auto val="1"/>
        <c:lblAlgn val="ctr"/>
        <c:lblOffset val="100"/>
        <c:noMultiLvlLbl val="0"/>
      </c:catAx>
      <c:valAx>
        <c:axId val="2127456655"/>
        <c:scaling>
          <c:orientation val="minMax"/>
          <c:min val="8"/>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127445839"/>
        <c:crosses val="autoZero"/>
        <c:crossBetween val="between"/>
        <c:majorUnit val="2"/>
      </c:valAx>
      <c:spPr>
        <a:noFill/>
        <a:ln>
          <a:solidFill>
            <a:sysClr val="windowText" lastClr="000000"/>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608869623333068E-2"/>
          <c:y val="0.14142647123485655"/>
          <c:w val="0.8509501154166671"/>
          <c:h val="0.54719249982316298"/>
        </c:manualLayout>
      </c:layout>
      <c:scatterChart>
        <c:scatterStyle val="lineMarker"/>
        <c:varyColors val="0"/>
        <c:ser>
          <c:idx val="0"/>
          <c:order val="0"/>
          <c:tx>
            <c:strRef>
              <c:f>工作表1!$F$1</c:f>
              <c:strCache>
                <c:ptCount val="1"/>
                <c:pt idx="0">
                  <c:v>平均溫度(Hr)</c:v>
                </c:pt>
              </c:strCache>
            </c:strRef>
          </c:tx>
          <c:spPr>
            <a:ln w="19050" cap="rnd">
              <a:noFill/>
              <a:round/>
            </a:ln>
            <a:effectLst/>
          </c:spPr>
          <c:marker>
            <c:symbol val="circle"/>
            <c:size val="2"/>
            <c:spPr>
              <a:solidFill>
                <a:schemeClr val="accent1"/>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工作表1!$F$2:$F$193</c:f>
              <c:numCache>
                <c:formatCode>General</c:formatCode>
                <c:ptCount val="192"/>
                <c:pt idx="0">
                  <c:v>31.849999999999898</c:v>
                </c:pt>
                <c:pt idx="1">
                  <c:v>31.799999999999901</c:v>
                </c:pt>
                <c:pt idx="2">
                  <c:v>31.849999999999898</c:v>
                </c:pt>
                <c:pt idx="3">
                  <c:v>31.8333333333333</c:v>
                </c:pt>
                <c:pt idx="4">
                  <c:v>31.625</c:v>
                </c:pt>
                <c:pt idx="5">
                  <c:v>31.574999999999999</c:v>
                </c:pt>
                <c:pt idx="6">
                  <c:v>31.475000000000001</c:v>
                </c:pt>
                <c:pt idx="7">
                  <c:v>31.425000000000001</c:v>
                </c:pt>
                <c:pt idx="8">
                  <c:v>31.274999999999999</c:v>
                </c:pt>
                <c:pt idx="9">
                  <c:v>32.024999999999999</c:v>
                </c:pt>
                <c:pt idx="10">
                  <c:v>33.033333333333303</c:v>
                </c:pt>
                <c:pt idx="11">
                  <c:v>33.65</c:v>
                </c:pt>
                <c:pt idx="12">
                  <c:v>32.35</c:v>
                </c:pt>
                <c:pt idx="13">
                  <c:v>34.266666666666602</c:v>
                </c:pt>
                <c:pt idx="14">
                  <c:v>33.774999999999999</c:v>
                </c:pt>
                <c:pt idx="15">
                  <c:v>33.6</c:v>
                </c:pt>
                <c:pt idx="16">
                  <c:v>32.5</c:v>
                </c:pt>
                <c:pt idx="17">
                  <c:v>32.049999999999997</c:v>
                </c:pt>
                <c:pt idx="18">
                  <c:v>31.375</c:v>
                </c:pt>
                <c:pt idx="19">
                  <c:v>31</c:v>
                </c:pt>
                <c:pt idx="20">
                  <c:v>31.024999999999999</c:v>
                </c:pt>
                <c:pt idx="21">
                  <c:v>31.2</c:v>
                </c:pt>
                <c:pt idx="22">
                  <c:v>31.324999999999999</c:v>
                </c:pt>
                <c:pt idx="23">
                  <c:v>31.35</c:v>
                </c:pt>
                <c:pt idx="24">
                  <c:v>31.35</c:v>
                </c:pt>
                <c:pt idx="25">
                  <c:v>31.324999999999999</c:v>
                </c:pt>
                <c:pt idx="26">
                  <c:v>31.5</c:v>
                </c:pt>
                <c:pt idx="27">
                  <c:v>31.6666666666666</c:v>
                </c:pt>
                <c:pt idx="28">
                  <c:v>31.7</c:v>
                </c:pt>
                <c:pt idx="29">
                  <c:v>31.725000000000001</c:v>
                </c:pt>
                <c:pt idx="30">
                  <c:v>30.4</c:v>
                </c:pt>
                <c:pt idx="31">
                  <c:v>29.824999999999999</c:v>
                </c:pt>
                <c:pt idx="32">
                  <c:v>30.45</c:v>
                </c:pt>
                <c:pt idx="33">
                  <c:v>31.925000000000001</c:v>
                </c:pt>
                <c:pt idx="34">
                  <c:v>33.1</c:v>
                </c:pt>
                <c:pt idx="35">
                  <c:v>33.625</c:v>
                </c:pt>
                <c:pt idx="36">
                  <c:v>33.799999999999997</c:v>
                </c:pt>
                <c:pt idx="37">
                  <c:v>32.6</c:v>
                </c:pt>
                <c:pt idx="38">
                  <c:v>31.974999999999898</c:v>
                </c:pt>
                <c:pt idx="39">
                  <c:v>31.675000000000001</c:v>
                </c:pt>
                <c:pt idx="40">
                  <c:v>31.6</c:v>
                </c:pt>
                <c:pt idx="41">
                  <c:v>31.725000000000001</c:v>
                </c:pt>
                <c:pt idx="42">
                  <c:v>30.924999999999901</c:v>
                </c:pt>
                <c:pt idx="43">
                  <c:v>30.424999999999901</c:v>
                </c:pt>
                <c:pt idx="44">
                  <c:v>30.225000000000001</c:v>
                </c:pt>
                <c:pt idx="45">
                  <c:v>30</c:v>
                </c:pt>
                <c:pt idx="46">
                  <c:v>29.574999999999999</c:v>
                </c:pt>
                <c:pt idx="47">
                  <c:v>29.274999999999999</c:v>
                </c:pt>
                <c:pt idx="48">
                  <c:v>29.324999999999999</c:v>
                </c:pt>
                <c:pt idx="49">
                  <c:v>29.45</c:v>
                </c:pt>
                <c:pt idx="50">
                  <c:v>29.524999999999999</c:v>
                </c:pt>
                <c:pt idx="51">
                  <c:v>29.55</c:v>
                </c:pt>
                <c:pt idx="52">
                  <c:v>29.7</c:v>
                </c:pt>
                <c:pt idx="53">
                  <c:v>29.75</c:v>
                </c:pt>
                <c:pt idx="54">
                  <c:v>29.75</c:v>
                </c:pt>
                <c:pt idx="55">
                  <c:v>29.85</c:v>
                </c:pt>
                <c:pt idx="56">
                  <c:v>31</c:v>
                </c:pt>
                <c:pt idx="58">
                  <c:v>32.174999999999997</c:v>
                </c:pt>
                <c:pt idx="59">
                  <c:v>31.924999999999901</c:v>
                </c:pt>
                <c:pt idx="60">
                  <c:v>32.575000000000003</c:v>
                </c:pt>
                <c:pt idx="61">
                  <c:v>32.474999999999902</c:v>
                </c:pt>
                <c:pt idx="62">
                  <c:v>32.1666666666666</c:v>
                </c:pt>
                <c:pt idx="63">
                  <c:v>32.424999999999997</c:v>
                </c:pt>
                <c:pt idx="64">
                  <c:v>31.9</c:v>
                </c:pt>
                <c:pt idx="65">
                  <c:v>31.95</c:v>
                </c:pt>
                <c:pt idx="66">
                  <c:v>31.274999999999999</c:v>
                </c:pt>
                <c:pt idx="67">
                  <c:v>30.725000000000001</c:v>
                </c:pt>
                <c:pt idx="68">
                  <c:v>30.625</c:v>
                </c:pt>
                <c:pt idx="69">
                  <c:v>30.324999999999999</c:v>
                </c:pt>
                <c:pt idx="70">
                  <c:v>30.05</c:v>
                </c:pt>
                <c:pt idx="71">
                  <c:v>30.049999999999901</c:v>
                </c:pt>
                <c:pt idx="72">
                  <c:v>29.975000000000001</c:v>
                </c:pt>
                <c:pt idx="73">
                  <c:v>30.15</c:v>
                </c:pt>
                <c:pt idx="74">
                  <c:v>30.3</c:v>
                </c:pt>
                <c:pt idx="75">
                  <c:v>30.1</c:v>
                </c:pt>
                <c:pt idx="76">
                  <c:v>29.9</c:v>
                </c:pt>
                <c:pt idx="77">
                  <c:v>29.8666666666666</c:v>
                </c:pt>
                <c:pt idx="78">
                  <c:v>30.05</c:v>
                </c:pt>
                <c:pt idx="79">
                  <c:v>30.8</c:v>
                </c:pt>
                <c:pt idx="80">
                  <c:v>31.35</c:v>
                </c:pt>
                <c:pt idx="81">
                  <c:v>32.225000000000001</c:v>
                </c:pt>
                <c:pt idx="82">
                  <c:v>31.725000000000001</c:v>
                </c:pt>
                <c:pt idx="83">
                  <c:v>32.299999999999997</c:v>
                </c:pt>
                <c:pt idx="84">
                  <c:v>32.200000000000003</c:v>
                </c:pt>
                <c:pt idx="85">
                  <c:v>32.266666666666602</c:v>
                </c:pt>
                <c:pt idx="86">
                  <c:v>31.8</c:v>
                </c:pt>
                <c:pt idx="87">
                  <c:v>32.074999999999903</c:v>
                </c:pt>
                <c:pt idx="88">
                  <c:v>31.324999999999999</c:v>
                </c:pt>
                <c:pt idx="89">
                  <c:v>30.95</c:v>
                </c:pt>
                <c:pt idx="90">
                  <c:v>30.625</c:v>
                </c:pt>
                <c:pt idx="91">
                  <c:v>30.475000000000001</c:v>
                </c:pt>
                <c:pt idx="92">
                  <c:v>30.274999999999999</c:v>
                </c:pt>
                <c:pt idx="93">
                  <c:v>30.074999999999999</c:v>
                </c:pt>
                <c:pt idx="94">
                  <c:v>29.65</c:v>
                </c:pt>
                <c:pt idx="95">
                  <c:v>29.625</c:v>
                </c:pt>
                <c:pt idx="96">
                  <c:v>29.75</c:v>
                </c:pt>
                <c:pt idx="97">
                  <c:v>29.766666666666602</c:v>
                </c:pt>
                <c:pt idx="98">
                  <c:v>29.9</c:v>
                </c:pt>
                <c:pt idx="99">
                  <c:v>30.024999999999999</c:v>
                </c:pt>
                <c:pt idx="100">
                  <c:v>30.2</c:v>
                </c:pt>
                <c:pt idx="101">
                  <c:v>30.1</c:v>
                </c:pt>
                <c:pt idx="102">
                  <c:v>29.975000000000001</c:v>
                </c:pt>
                <c:pt idx="103">
                  <c:v>29.974999999999898</c:v>
                </c:pt>
                <c:pt idx="104">
                  <c:v>30.774999999999999</c:v>
                </c:pt>
                <c:pt idx="105">
                  <c:v>31.824999999999999</c:v>
                </c:pt>
                <c:pt idx="106">
                  <c:v>31.5</c:v>
                </c:pt>
                <c:pt idx="107">
                  <c:v>32.349999999999902</c:v>
                </c:pt>
                <c:pt idx="108">
                  <c:v>32.475000000000001</c:v>
                </c:pt>
                <c:pt idx="109">
                  <c:v>32.549999999999997</c:v>
                </c:pt>
                <c:pt idx="110">
                  <c:v>32.25</c:v>
                </c:pt>
                <c:pt idx="111">
                  <c:v>31.875</c:v>
                </c:pt>
                <c:pt idx="112">
                  <c:v>31.4</c:v>
                </c:pt>
                <c:pt idx="113">
                  <c:v>31.3</c:v>
                </c:pt>
                <c:pt idx="114">
                  <c:v>29.9</c:v>
                </c:pt>
                <c:pt idx="115">
                  <c:v>30.25</c:v>
                </c:pt>
                <c:pt idx="116">
                  <c:v>30.174999999999901</c:v>
                </c:pt>
                <c:pt idx="117">
                  <c:v>30.024999999999999</c:v>
                </c:pt>
                <c:pt idx="118">
                  <c:v>30.024999999999999</c:v>
                </c:pt>
                <c:pt idx="119">
                  <c:v>30.024999999999999</c:v>
                </c:pt>
                <c:pt idx="120">
                  <c:v>29.95</c:v>
                </c:pt>
                <c:pt idx="121">
                  <c:v>29.875</c:v>
                </c:pt>
                <c:pt idx="122">
                  <c:v>29.7</c:v>
                </c:pt>
                <c:pt idx="123">
                  <c:v>29.7</c:v>
                </c:pt>
                <c:pt idx="124">
                  <c:v>29.474999999999898</c:v>
                </c:pt>
                <c:pt idx="125">
                  <c:v>29.95</c:v>
                </c:pt>
                <c:pt idx="126">
                  <c:v>30</c:v>
                </c:pt>
                <c:pt idx="127">
                  <c:v>30.1999999999999</c:v>
                </c:pt>
                <c:pt idx="128">
                  <c:v>30.733333333333299</c:v>
                </c:pt>
                <c:pt idx="129">
                  <c:v>30.733333333333299</c:v>
                </c:pt>
                <c:pt idx="130">
                  <c:v>31.574999999999999</c:v>
                </c:pt>
                <c:pt idx="131">
                  <c:v>31.225000000000001</c:v>
                </c:pt>
                <c:pt idx="132">
                  <c:v>31.925000000000001</c:v>
                </c:pt>
                <c:pt idx="133">
                  <c:v>32.1</c:v>
                </c:pt>
                <c:pt idx="134">
                  <c:v>32.424999999999997</c:v>
                </c:pt>
                <c:pt idx="135">
                  <c:v>32.075000000000003</c:v>
                </c:pt>
                <c:pt idx="136">
                  <c:v>31.4</c:v>
                </c:pt>
                <c:pt idx="137">
                  <c:v>30.599999999999898</c:v>
                </c:pt>
                <c:pt idx="138">
                  <c:v>30.424999999999901</c:v>
                </c:pt>
                <c:pt idx="139">
                  <c:v>30.65</c:v>
                </c:pt>
                <c:pt idx="140">
                  <c:v>30.024999999999999</c:v>
                </c:pt>
                <c:pt idx="141">
                  <c:v>29.524999999999999</c:v>
                </c:pt>
                <c:pt idx="142">
                  <c:v>29.675000000000001</c:v>
                </c:pt>
                <c:pt idx="143">
                  <c:v>29.75</c:v>
                </c:pt>
                <c:pt idx="144">
                  <c:v>29.8</c:v>
                </c:pt>
                <c:pt idx="145">
                  <c:v>29.933333333333302</c:v>
                </c:pt>
                <c:pt idx="146">
                  <c:v>29.975000000000001</c:v>
                </c:pt>
                <c:pt idx="147">
                  <c:v>29.85</c:v>
                </c:pt>
                <c:pt idx="148">
                  <c:v>29.625</c:v>
                </c:pt>
                <c:pt idx="149">
                  <c:v>29.433333333333302</c:v>
                </c:pt>
                <c:pt idx="150">
                  <c:v>29.375</c:v>
                </c:pt>
                <c:pt idx="151">
                  <c:v>29.725000000000001</c:v>
                </c:pt>
                <c:pt idx="152">
                  <c:v>30.324999999999999</c:v>
                </c:pt>
                <c:pt idx="153">
                  <c:v>30.599999999999898</c:v>
                </c:pt>
                <c:pt idx="154">
                  <c:v>31</c:v>
                </c:pt>
                <c:pt idx="155">
                  <c:v>31.3</c:v>
                </c:pt>
                <c:pt idx="156">
                  <c:v>31.5</c:v>
                </c:pt>
                <c:pt idx="157">
                  <c:v>31.55</c:v>
                </c:pt>
                <c:pt idx="158">
                  <c:v>31.774999999999999</c:v>
                </c:pt>
                <c:pt idx="159">
                  <c:v>31.524999999999999</c:v>
                </c:pt>
                <c:pt idx="160">
                  <c:v>30.774999999999999</c:v>
                </c:pt>
                <c:pt idx="161">
                  <c:v>30.6666666666666</c:v>
                </c:pt>
                <c:pt idx="162">
                  <c:v>29.925000000000001</c:v>
                </c:pt>
                <c:pt idx="163">
                  <c:v>29.733333333333299</c:v>
                </c:pt>
                <c:pt idx="164">
                  <c:v>29.55</c:v>
                </c:pt>
                <c:pt idx="165">
                  <c:v>29.875</c:v>
                </c:pt>
                <c:pt idx="166">
                  <c:v>29.8</c:v>
                </c:pt>
                <c:pt idx="167">
                  <c:v>29.6666666666666</c:v>
                </c:pt>
              </c:numCache>
            </c:numRef>
          </c:yVal>
          <c:smooth val="0"/>
          <c:extLst>
            <c:ext xmlns:c16="http://schemas.microsoft.com/office/drawing/2014/chart" uri="{C3380CC4-5D6E-409C-BE32-E72D297353CC}">
              <c16:uniqueId val="{00000000-7689-475B-BD6A-4922E14B3654}"/>
            </c:ext>
          </c:extLst>
        </c:ser>
        <c:ser>
          <c:idx val="2"/>
          <c:order val="2"/>
          <c:tx>
            <c:strRef>
              <c:f>工作表1!$H$1</c:f>
              <c:strCache>
                <c:ptCount val="1"/>
                <c:pt idx="0">
                  <c:v>THI(Hr)</c:v>
                </c:pt>
              </c:strCache>
            </c:strRef>
          </c:tx>
          <c:spPr>
            <a:ln w="25400" cap="rnd">
              <a:noFill/>
              <a:round/>
            </a:ln>
            <a:effectLst/>
          </c:spPr>
          <c:marker>
            <c:symbol val="circle"/>
            <c:size val="2"/>
            <c:spPr>
              <a:solidFill>
                <a:schemeClr val="accent3"/>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工作表1!$H$2:$H$193</c:f>
              <c:numCache>
                <c:formatCode>General</c:formatCode>
                <c:ptCount val="192"/>
                <c:pt idx="0">
                  <c:v>31.537500000000001</c:v>
                </c:pt>
                <c:pt idx="1">
                  <c:v>31.48</c:v>
                </c:pt>
                <c:pt idx="2">
                  <c:v>31.5425</c:v>
                </c:pt>
                <c:pt idx="3">
                  <c:v>31.5266666666666</c:v>
                </c:pt>
                <c:pt idx="4">
                  <c:v>31.364999999999998</c:v>
                </c:pt>
                <c:pt idx="5">
                  <c:v>31.324999999999999</c:v>
                </c:pt>
                <c:pt idx="6">
                  <c:v>31.215</c:v>
                </c:pt>
                <c:pt idx="7">
                  <c:v>31.107500000000002</c:v>
                </c:pt>
                <c:pt idx="8">
                  <c:v>30.93</c:v>
                </c:pt>
                <c:pt idx="9">
                  <c:v>31.64</c:v>
                </c:pt>
                <c:pt idx="10">
                  <c:v>32.58</c:v>
                </c:pt>
                <c:pt idx="11">
                  <c:v>33.147500000000001</c:v>
                </c:pt>
                <c:pt idx="12">
                  <c:v>31.844999999999999</c:v>
                </c:pt>
                <c:pt idx="13">
                  <c:v>33.75</c:v>
                </c:pt>
                <c:pt idx="14">
                  <c:v>33.305</c:v>
                </c:pt>
                <c:pt idx="15">
                  <c:v>33.103333333333303</c:v>
                </c:pt>
                <c:pt idx="16">
                  <c:v>32.07</c:v>
                </c:pt>
                <c:pt idx="17">
                  <c:v>31.659999999999901</c:v>
                </c:pt>
                <c:pt idx="18">
                  <c:v>31.05</c:v>
                </c:pt>
                <c:pt idx="19">
                  <c:v>30.702500000000001</c:v>
                </c:pt>
                <c:pt idx="20">
                  <c:v>30.759999999999899</c:v>
                </c:pt>
                <c:pt idx="21">
                  <c:v>30.912499999999898</c:v>
                </c:pt>
                <c:pt idx="22">
                  <c:v>31.045000000000002</c:v>
                </c:pt>
                <c:pt idx="23">
                  <c:v>31.092500000000001</c:v>
                </c:pt>
                <c:pt idx="24">
                  <c:v>31.094999999999999</c:v>
                </c:pt>
                <c:pt idx="25">
                  <c:v>31.0975</c:v>
                </c:pt>
                <c:pt idx="26">
                  <c:v>31.274999999999999</c:v>
                </c:pt>
                <c:pt idx="27">
                  <c:v>31.406666666666599</c:v>
                </c:pt>
                <c:pt idx="28">
                  <c:v>31.413333333333298</c:v>
                </c:pt>
                <c:pt idx="29">
                  <c:v>31.427499999999998</c:v>
                </c:pt>
                <c:pt idx="30">
                  <c:v>30.086666666666599</c:v>
                </c:pt>
                <c:pt idx="31">
                  <c:v>29.532499999999999</c:v>
                </c:pt>
                <c:pt idx="32">
                  <c:v>30.127500000000001</c:v>
                </c:pt>
                <c:pt idx="33">
                  <c:v>31.475000000000001</c:v>
                </c:pt>
                <c:pt idx="34">
                  <c:v>32.549999999999997</c:v>
                </c:pt>
                <c:pt idx="35">
                  <c:v>33.005000000000003</c:v>
                </c:pt>
                <c:pt idx="36">
                  <c:v>33.227499999999999</c:v>
                </c:pt>
                <c:pt idx="37">
                  <c:v>32.204999999999998</c:v>
                </c:pt>
                <c:pt idx="38">
                  <c:v>31.677499999999998</c:v>
                </c:pt>
                <c:pt idx="39">
                  <c:v>31.452500000000001</c:v>
                </c:pt>
                <c:pt idx="40">
                  <c:v>31.35</c:v>
                </c:pt>
                <c:pt idx="41">
                  <c:v>31.43</c:v>
                </c:pt>
                <c:pt idx="42">
                  <c:v>30.677499999999998</c:v>
                </c:pt>
                <c:pt idx="43">
                  <c:v>30.225000000000001</c:v>
                </c:pt>
                <c:pt idx="44">
                  <c:v>30.055</c:v>
                </c:pt>
                <c:pt idx="45">
                  <c:v>29.844999999999999</c:v>
                </c:pt>
                <c:pt idx="46">
                  <c:v>29.432500000000001</c:v>
                </c:pt>
                <c:pt idx="47">
                  <c:v>29.125</c:v>
                </c:pt>
                <c:pt idx="48">
                  <c:v>29.182499999999902</c:v>
                </c:pt>
                <c:pt idx="49">
                  <c:v>29.322500000000002</c:v>
                </c:pt>
                <c:pt idx="50">
                  <c:v>29.4</c:v>
                </c:pt>
                <c:pt idx="51">
                  <c:v>29.434999999999999</c:v>
                </c:pt>
                <c:pt idx="52">
                  <c:v>29.544999999999899</c:v>
                </c:pt>
                <c:pt idx="53">
                  <c:v>29.5824999999999</c:v>
                </c:pt>
                <c:pt idx="54">
                  <c:v>29.594999999999999</c:v>
                </c:pt>
                <c:pt idx="55">
                  <c:v>29.697499999999899</c:v>
                </c:pt>
                <c:pt idx="56">
                  <c:v>30.785</c:v>
                </c:pt>
                <c:pt idx="58">
                  <c:v>31.884999999999899</c:v>
                </c:pt>
                <c:pt idx="59">
                  <c:v>31.684999999999999</c:v>
                </c:pt>
                <c:pt idx="60">
                  <c:v>32.252499999999998</c:v>
                </c:pt>
                <c:pt idx="61">
                  <c:v>32.134999999999998</c:v>
                </c:pt>
                <c:pt idx="62">
                  <c:v>31.8666666666666</c:v>
                </c:pt>
                <c:pt idx="63">
                  <c:v>32.145000000000003</c:v>
                </c:pt>
                <c:pt idx="64">
                  <c:v>31.642499999999998</c:v>
                </c:pt>
                <c:pt idx="65">
                  <c:v>31.6175</c:v>
                </c:pt>
                <c:pt idx="66">
                  <c:v>30.9725</c:v>
                </c:pt>
                <c:pt idx="67">
                  <c:v>30.515000000000001</c:v>
                </c:pt>
                <c:pt idx="68">
                  <c:v>30.424999999999901</c:v>
                </c:pt>
                <c:pt idx="69">
                  <c:v>30.127499999999898</c:v>
                </c:pt>
                <c:pt idx="70">
                  <c:v>29.872499999999999</c:v>
                </c:pt>
                <c:pt idx="71">
                  <c:v>29.884999999999899</c:v>
                </c:pt>
                <c:pt idx="72">
                  <c:v>29.4924999999999</c:v>
                </c:pt>
                <c:pt idx="73">
                  <c:v>30</c:v>
                </c:pt>
                <c:pt idx="74">
                  <c:v>30.157499999999999</c:v>
                </c:pt>
                <c:pt idx="75">
                  <c:v>29.942499999999999</c:v>
                </c:pt>
                <c:pt idx="76">
                  <c:v>29.7225</c:v>
                </c:pt>
                <c:pt idx="77">
                  <c:v>29.706666666666599</c:v>
                </c:pt>
                <c:pt idx="78">
                  <c:v>29.885000000000002</c:v>
                </c:pt>
                <c:pt idx="79">
                  <c:v>30.619999999999902</c:v>
                </c:pt>
                <c:pt idx="80">
                  <c:v>31.155000000000001</c:v>
                </c:pt>
                <c:pt idx="81">
                  <c:v>32.012500000000003</c:v>
                </c:pt>
                <c:pt idx="82">
                  <c:v>31.535</c:v>
                </c:pt>
                <c:pt idx="83">
                  <c:v>32.074999999999903</c:v>
                </c:pt>
                <c:pt idx="84">
                  <c:v>31.962499999999999</c:v>
                </c:pt>
                <c:pt idx="85">
                  <c:v>32.006666666666597</c:v>
                </c:pt>
                <c:pt idx="86">
                  <c:v>31.594999999999999</c:v>
                </c:pt>
                <c:pt idx="87">
                  <c:v>31.842500000000001</c:v>
                </c:pt>
                <c:pt idx="88">
                  <c:v>31.137499999999999</c:v>
                </c:pt>
                <c:pt idx="89">
                  <c:v>30.7775</c:v>
                </c:pt>
                <c:pt idx="90">
                  <c:v>30.4375</c:v>
                </c:pt>
                <c:pt idx="91">
                  <c:v>30.274999999999999</c:v>
                </c:pt>
                <c:pt idx="92">
                  <c:v>30.0825</c:v>
                </c:pt>
                <c:pt idx="93">
                  <c:v>29.897500000000001</c:v>
                </c:pt>
                <c:pt idx="94">
                  <c:v>29.48</c:v>
                </c:pt>
                <c:pt idx="95">
                  <c:v>29.442499999999999</c:v>
                </c:pt>
                <c:pt idx="96">
                  <c:v>29.552499999999998</c:v>
                </c:pt>
                <c:pt idx="97">
                  <c:v>29.566666666666599</c:v>
                </c:pt>
                <c:pt idx="98">
                  <c:v>29.7075</c:v>
                </c:pt>
                <c:pt idx="99">
                  <c:v>29.83</c:v>
                </c:pt>
                <c:pt idx="100">
                  <c:v>29.987500000000001</c:v>
                </c:pt>
                <c:pt idx="101">
                  <c:v>29.8874999999999</c:v>
                </c:pt>
                <c:pt idx="102">
                  <c:v>29.782499999999999</c:v>
                </c:pt>
                <c:pt idx="103">
                  <c:v>29.802499999999998</c:v>
                </c:pt>
                <c:pt idx="104">
                  <c:v>30.572499999999899</c:v>
                </c:pt>
                <c:pt idx="105">
                  <c:v>31.512499999999999</c:v>
                </c:pt>
                <c:pt idx="106">
                  <c:v>31.245000000000001</c:v>
                </c:pt>
                <c:pt idx="107">
                  <c:v>32.1</c:v>
                </c:pt>
                <c:pt idx="108">
                  <c:v>32.222499999999997</c:v>
                </c:pt>
                <c:pt idx="109">
                  <c:v>32.339999999999897</c:v>
                </c:pt>
                <c:pt idx="110">
                  <c:v>32.055</c:v>
                </c:pt>
                <c:pt idx="111">
                  <c:v>31.689999999999898</c:v>
                </c:pt>
                <c:pt idx="112">
                  <c:v>31.21</c:v>
                </c:pt>
                <c:pt idx="113">
                  <c:v>31.1325</c:v>
                </c:pt>
                <c:pt idx="114">
                  <c:v>29.787499999999898</c:v>
                </c:pt>
                <c:pt idx="115">
                  <c:v>30.145</c:v>
                </c:pt>
                <c:pt idx="116">
                  <c:v>30.085000000000001</c:v>
                </c:pt>
                <c:pt idx="117">
                  <c:v>29.934999999999999</c:v>
                </c:pt>
                <c:pt idx="118">
                  <c:v>29.9375</c:v>
                </c:pt>
                <c:pt idx="119">
                  <c:v>29.932499999999902</c:v>
                </c:pt>
                <c:pt idx="120">
                  <c:v>29.535</c:v>
                </c:pt>
                <c:pt idx="121">
                  <c:v>29.782499999999999</c:v>
                </c:pt>
                <c:pt idx="122">
                  <c:v>29.5975</c:v>
                </c:pt>
                <c:pt idx="123">
                  <c:v>29.5766666666666</c:v>
                </c:pt>
                <c:pt idx="124">
                  <c:v>29.357500000000002</c:v>
                </c:pt>
                <c:pt idx="125">
                  <c:v>29.8125</c:v>
                </c:pt>
                <c:pt idx="126">
                  <c:v>29.86</c:v>
                </c:pt>
                <c:pt idx="127">
                  <c:v>30.057500000000001</c:v>
                </c:pt>
                <c:pt idx="128">
                  <c:v>30.563333333333301</c:v>
                </c:pt>
                <c:pt idx="129">
                  <c:v>30.566666666666599</c:v>
                </c:pt>
                <c:pt idx="130">
                  <c:v>31.404999999999902</c:v>
                </c:pt>
                <c:pt idx="131">
                  <c:v>31.03</c:v>
                </c:pt>
                <c:pt idx="132">
                  <c:v>31.722499999999901</c:v>
                </c:pt>
                <c:pt idx="133">
                  <c:v>31.925000000000001</c:v>
                </c:pt>
                <c:pt idx="134">
                  <c:v>32.267499999999998</c:v>
                </c:pt>
                <c:pt idx="135">
                  <c:v>31.9299999999999</c:v>
                </c:pt>
                <c:pt idx="136">
                  <c:v>31.2775</c:v>
                </c:pt>
                <c:pt idx="137">
                  <c:v>30.503333333333298</c:v>
                </c:pt>
                <c:pt idx="138">
                  <c:v>30.324999999999999</c:v>
                </c:pt>
                <c:pt idx="139">
                  <c:v>30.535</c:v>
                </c:pt>
                <c:pt idx="140">
                  <c:v>29.954999999999998</c:v>
                </c:pt>
                <c:pt idx="141">
                  <c:v>29.477499999999999</c:v>
                </c:pt>
                <c:pt idx="142">
                  <c:v>29.622499999999999</c:v>
                </c:pt>
                <c:pt idx="143">
                  <c:v>29.682500000000001</c:v>
                </c:pt>
                <c:pt idx="144">
                  <c:v>29.723333333333301</c:v>
                </c:pt>
                <c:pt idx="145">
                  <c:v>29.8333333333333</c:v>
                </c:pt>
                <c:pt idx="146">
                  <c:v>29.8675</c:v>
                </c:pt>
                <c:pt idx="147">
                  <c:v>29.74</c:v>
                </c:pt>
                <c:pt idx="148">
                  <c:v>29.515000000000001</c:v>
                </c:pt>
                <c:pt idx="149">
                  <c:v>29.3266666666666</c:v>
                </c:pt>
                <c:pt idx="150">
                  <c:v>29.237500000000001</c:v>
                </c:pt>
                <c:pt idx="151">
                  <c:v>29.53</c:v>
                </c:pt>
                <c:pt idx="152">
                  <c:v>30.085000000000001</c:v>
                </c:pt>
                <c:pt idx="153">
                  <c:v>30.427499999999998</c:v>
                </c:pt>
                <c:pt idx="154">
                  <c:v>30.84</c:v>
                </c:pt>
                <c:pt idx="155">
                  <c:v>31.155000000000001</c:v>
                </c:pt>
                <c:pt idx="156">
                  <c:v>31.336666666666599</c:v>
                </c:pt>
                <c:pt idx="157">
                  <c:v>31.38</c:v>
                </c:pt>
                <c:pt idx="158">
                  <c:v>31.612499999999901</c:v>
                </c:pt>
                <c:pt idx="159">
                  <c:v>31.3874999999999</c:v>
                </c:pt>
                <c:pt idx="160">
                  <c:v>30.6449999999999</c:v>
                </c:pt>
                <c:pt idx="161">
                  <c:v>30.5133333333333</c:v>
                </c:pt>
                <c:pt idx="162">
                  <c:v>29.805</c:v>
                </c:pt>
                <c:pt idx="163">
                  <c:v>29.613333333333301</c:v>
                </c:pt>
                <c:pt idx="164">
                  <c:v>29.392499999999998</c:v>
                </c:pt>
                <c:pt idx="165">
                  <c:v>29.692499999999999</c:v>
                </c:pt>
                <c:pt idx="166">
                  <c:v>29.607499999999899</c:v>
                </c:pt>
                <c:pt idx="167">
                  <c:v>29.473333333333301</c:v>
                </c:pt>
              </c:numCache>
            </c:numRef>
          </c:yVal>
          <c:smooth val="0"/>
          <c:extLst>
            <c:ext xmlns:c16="http://schemas.microsoft.com/office/drawing/2014/chart" uri="{C3380CC4-5D6E-409C-BE32-E72D297353CC}">
              <c16:uniqueId val="{00000001-7689-475B-BD6A-4922E14B3654}"/>
            </c:ext>
          </c:extLst>
        </c:ser>
        <c:dLbls>
          <c:showLegendKey val="0"/>
          <c:showVal val="0"/>
          <c:showCatName val="0"/>
          <c:showSerName val="0"/>
          <c:showPercent val="0"/>
          <c:showBubbleSize val="0"/>
        </c:dLbls>
        <c:axId val="2013320400"/>
        <c:axId val="2013324560"/>
      </c:scatterChart>
      <c:scatterChart>
        <c:scatterStyle val="lineMarker"/>
        <c:varyColors val="0"/>
        <c:ser>
          <c:idx val="1"/>
          <c:order val="1"/>
          <c:tx>
            <c:strRef>
              <c:f>工作表1!$G$1</c:f>
              <c:strCache>
                <c:ptCount val="1"/>
                <c:pt idx="0">
                  <c:v>平均濕度(Hr)</c:v>
                </c:pt>
              </c:strCache>
            </c:strRef>
          </c:tx>
          <c:spPr>
            <a:ln w="25400" cap="rnd">
              <a:noFill/>
              <a:round/>
            </a:ln>
            <a:effectLst/>
          </c:spPr>
          <c:marker>
            <c:symbol val="circle"/>
            <c:size val="2"/>
            <c:spPr>
              <a:solidFill>
                <a:schemeClr val="accent2"/>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工作表1!$G$2:$G$193</c:f>
              <c:numCache>
                <c:formatCode>General</c:formatCode>
                <c:ptCount val="192"/>
                <c:pt idx="0">
                  <c:v>86.05</c:v>
                </c:pt>
                <c:pt idx="1">
                  <c:v>85.724999999999994</c:v>
                </c:pt>
                <c:pt idx="2">
                  <c:v>86.375</c:v>
                </c:pt>
                <c:pt idx="3">
                  <c:v>86.399999999999906</c:v>
                </c:pt>
                <c:pt idx="4">
                  <c:v>88.324999999999903</c:v>
                </c:pt>
                <c:pt idx="5">
                  <c:v>88.625</c:v>
                </c:pt>
                <c:pt idx="6">
                  <c:v>88.224999999999994</c:v>
                </c:pt>
                <c:pt idx="7">
                  <c:v>85.775000000000006</c:v>
                </c:pt>
                <c:pt idx="8">
                  <c:v>84.424999999999997</c:v>
                </c:pt>
                <c:pt idx="9">
                  <c:v>83.1</c:v>
                </c:pt>
                <c:pt idx="10">
                  <c:v>80.599999999999994</c:v>
                </c:pt>
                <c:pt idx="11">
                  <c:v>78.875</c:v>
                </c:pt>
                <c:pt idx="12">
                  <c:v>78.25</c:v>
                </c:pt>
                <c:pt idx="13">
                  <c:v>78.533333333333303</c:v>
                </c:pt>
                <c:pt idx="14">
                  <c:v>80.125</c:v>
                </c:pt>
                <c:pt idx="15">
                  <c:v>79.033333333333303</c:v>
                </c:pt>
                <c:pt idx="16">
                  <c:v>81.400000000000006</c:v>
                </c:pt>
                <c:pt idx="17">
                  <c:v>82.85</c:v>
                </c:pt>
                <c:pt idx="18">
                  <c:v>85.525000000000006</c:v>
                </c:pt>
                <c:pt idx="19">
                  <c:v>86.575000000000003</c:v>
                </c:pt>
                <c:pt idx="20">
                  <c:v>88</c:v>
                </c:pt>
                <c:pt idx="21">
                  <c:v>87.074999999999903</c:v>
                </c:pt>
                <c:pt idx="22">
                  <c:v>87.4</c:v>
                </c:pt>
                <c:pt idx="23">
                  <c:v>88.274999999999906</c:v>
                </c:pt>
                <c:pt idx="24">
                  <c:v>88.424999999999997</c:v>
                </c:pt>
                <c:pt idx="25">
                  <c:v>89.574999999999903</c:v>
                </c:pt>
                <c:pt idx="26">
                  <c:v>89.6</c:v>
                </c:pt>
                <c:pt idx="27">
                  <c:v>88.399999999999906</c:v>
                </c:pt>
                <c:pt idx="28">
                  <c:v>87.1666666666666</c:v>
                </c:pt>
                <c:pt idx="29">
                  <c:v>86.699999999999903</c:v>
                </c:pt>
                <c:pt idx="30">
                  <c:v>85.7</c:v>
                </c:pt>
                <c:pt idx="31">
                  <c:v>86.449999999999903</c:v>
                </c:pt>
                <c:pt idx="32">
                  <c:v>85.3</c:v>
                </c:pt>
                <c:pt idx="33">
                  <c:v>80.5</c:v>
                </c:pt>
                <c:pt idx="34">
                  <c:v>76.650000000000006</c:v>
                </c:pt>
                <c:pt idx="35">
                  <c:v>74.25</c:v>
                </c:pt>
                <c:pt idx="36">
                  <c:v>76.150000000000006</c:v>
                </c:pt>
                <c:pt idx="37">
                  <c:v>82.875</c:v>
                </c:pt>
                <c:pt idx="38">
                  <c:v>86.824999999999903</c:v>
                </c:pt>
                <c:pt idx="39">
                  <c:v>89.9</c:v>
                </c:pt>
                <c:pt idx="40">
                  <c:v>88.649999999999906</c:v>
                </c:pt>
                <c:pt idx="41">
                  <c:v>86.674999999999997</c:v>
                </c:pt>
                <c:pt idx="42">
                  <c:v>88.774999999999906</c:v>
                </c:pt>
                <c:pt idx="43">
                  <c:v>90.775000000000006</c:v>
                </c:pt>
                <c:pt idx="44">
                  <c:v>92</c:v>
                </c:pt>
                <c:pt idx="45">
                  <c:v>92.824999999999903</c:v>
                </c:pt>
                <c:pt idx="46">
                  <c:v>93.274999999999906</c:v>
                </c:pt>
                <c:pt idx="47">
                  <c:v>92.924999999999997</c:v>
                </c:pt>
                <c:pt idx="48">
                  <c:v>93.275000000000006</c:v>
                </c:pt>
                <c:pt idx="49">
                  <c:v>93.899999999999906</c:v>
                </c:pt>
                <c:pt idx="50">
                  <c:v>94.2</c:v>
                </c:pt>
                <c:pt idx="51">
                  <c:v>94.525000000000006</c:v>
                </c:pt>
                <c:pt idx="52">
                  <c:v>92.799999999999898</c:v>
                </c:pt>
                <c:pt idx="53">
                  <c:v>92.125</c:v>
                </c:pt>
                <c:pt idx="54">
                  <c:v>92.775000000000006</c:v>
                </c:pt>
                <c:pt idx="55">
                  <c:v>92.974999999999994</c:v>
                </c:pt>
                <c:pt idx="56">
                  <c:v>90.25</c:v>
                </c:pt>
                <c:pt idx="57">
                  <c:v>76.649999999999906</c:v>
                </c:pt>
                <c:pt idx="58">
                  <c:v>87.05</c:v>
                </c:pt>
                <c:pt idx="59">
                  <c:v>89.325000000000003</c:v>
                </c:pt>
                <c:pt idx="60">
                  <c:v>85.95</c:v>
                </c:pt>
                <c:pt idx="61">
                  <c:v>85.1</c:v>
                </c:pt>
                <c:pt idx="62">
                  <c:v>86.7</c:v>
                </c:pt>
                <c:pt idx="63">
                  <c:v>87.699999999999903</c:v>
                </c:pt>
                <c:pt idx="64">
                  <c:v>88.474999999999994</c:v>
                </c:pt>
                <c:pt idx="65">
                  <c:v>85.375</c:v>
                </c:pt>
                <c:pt idx="66">
                  <c:v>86.4</c:v>
                </c:pt>
                <c:pt idx="67">
                  <c:v>90.35</c:v>
                </c:pt>
                <c:pt idx="68">
                  <c:v>90.85</c:v>
                </c:pt>
                <c:pt idx="69">
                  <c:v>90.825000000000003</c:v>
                </c:pt>
                <c:pt idx="70">
                  <c:v>91.775000000000006</c:v>
                </c:pt>
                <c:pt idx="71">
                  <c:v>92.25</c:v>
                </c:pt>
                <c:pt idx="72">
                  <c:v>79.825000000000003</c:v>
                </c:pt>
                <c:pt idx="73">
                  <c:v>92.974999999999994</c:v>
                </c:pt>
                <c:pt idx="74">
                  <c:v>93.35</c:v>
                </c:pt>
                <c:pt idx="75">
                  <c:v>92.649999999999906</c:v>
                </c:pt>
                <c:pt idx="76">
                  <c:v>91.824999999999903</c:v>
                </c:pt>
                <c:pt idx="77">
                  <c:v>92.533333333333303</c:v>
                </c:pt>
                <c:pt idx="78">
                  <c:v>92.324999999999903</c:v>
                </c:pt>
                <c:pt idx="79">
                  <c:v>91.775000000000006</c:v>
                </c:pt>
                <c:pt idx="80">
                  <c:v>91.05</c:v>
                </c:pt>
                <c:pt idx="81">
                  <c:v>90.474999999999994</c:v>
                </c:pt>
                <c:pt idx="82">
                  <c:v>91.474999999999994</c:v>
                </c:pt>
                <c:pt idx="83">
                  <c:v>89.95</c:v>
                </c:pt>
                <c:pt idx="84">
                  <c:v>89.474999999999994</c:v>
                </c:pt>
                <c:pt idx="85">
                  <c:v>88.466666666666598</c:v>
                </c:pt>
                <c:pt idx="86">
                  <c:v>90.625</c:v>
                </c:pt>
                <c:pt idx="87">
                  <c:v>89.549999999999898</c:v>
                </c:pt>
                <c:pt idx="88">
                  <c:v>91.574999999999903</c:v>
                </c:pt>
                <c:pt idx="89">
                  <c:v>92.074999999999903</c:v>
                </c:pt>
                <c:pt idx="90">
                  <c:v>91.375</c:v>
                </c:pt>
                <c:pt idx="91">
                  <c:v>90.75</c:v>
                </c:pt>
                <c:pt idx="92">
                  <c:v>91.024999999999906</c:v>
                </c:pt>
                <c:pt idx="93">
                  <c:v>91.674999999999997</c:v>
                </c:pt>
                <c:pt idx="94">
                  <c:v>92.05</c:v>
                </c:pt>
                <c:pt idx="95">
                  <c:v>91.45</c:v>
                </c:pt>
                <c:pt idx="96">
                  <c:v>90.775000000000006</c:v>
                </c:pt>
                <c:pt idx="97">
                  <c:v>90.6666666666666</c:v>
                </c:pt>
                <c:pt idx="98">
                  <c:v>90.899999999999906</c:v>
                </c:pt>
                <c:pt idx="99">
                  <c:v>90.9</c:v>
                </c:pt>
                <c:pt idx="100">
                  <c:v>90.075000000000003</c:v>
                </c:pt>
                <c:pt idx="101">
                  <c:v>90.025000000000006</c:v>
                </c:pt>
                <c:pt idx="102">
                  <c:v>91.1</c:v>
                </c:pt>
                <c:pt idx="103">
                  <c:v>91.924999999999997</c:v>
                </c:pt>
                <c:pt idx="104">
                  <c:v>90.75</c:v>
                </c:pt>
                <c:pt idx="105">
                  <c:v>86.15</c:v>
                </c:pt>
                <c:pt idx="106">
                  <c:v>88.625</c:v>
                </c:pt>
                <c:pt idx="107">
                  <c:v>88.924999999999997</c:v>
                </c:pt>
                <c:pt idx="108">
                  <c:v>88.825000000000003</c:v>
                </c:pt>
                <c:pt idx="109">
                  <c:v>90.65</c:v>
                </c:pt>
                <c:pt idx="110">
                  <c:v>91.224999999999994</c:v>
                </c:pt>
                <c:pt idx="111">
                  <c:v>91.649999999999906</c:v>
                </c:pt>
                <c:pt idx="112">
                  <c:v>91.35</c:v>
                </c:pt>
                <c:pt idx="113">
                  <c:v>92.325000000000003</c:v>
                </c:pt>
                <c:pt idx="114">
                  <c:v>94.65</c:v>
                </c:pt>
                <c:pt idx="115">
                  <c:v>95.2</c:v>
                </c:pt>
                <c:pt idx="116">
                  <c:v>95.825000000000003</c:v>
                </c:pt>
                <c:pt idx="117">
                  <c:v>95.924999999999997</c:v>
                </c:pt>
                <c:pt idx="118">
                  <c:v>95.9</c:v>
                </c:pt>
                <c:pt idx="119">
                  <c:v>95.574999999999903</c:v>
                </c:pt>
                <c:pt idx="120">
                  <c:v>82.724999999999994</c:v>
                </c:pt>
                <c:pt idx="121">
                  <c:v>95.724999999999994</c:v>
                </c:pt>
                <c:pt idx="122">
                  <c:v>95.275000000000006</c:v>
                </c:pt>
                <c:pt idx="123">
                  <c:v>94.233333333333306</c:v>
                </c:pt>
                <c:pt idx="124">
                  <c:v>94.375</c:v>
                </c:pt>
                <c:pt idx="125">
                  <c:v>93.5</c:v>
                </c:pt>
                <c:pt idx="126">
                  <c:v>93.35</c:v>
                </c:pt>
                <c:pt idx="127">
                  <c:v>93.4</c:v>
                </c:pt>
                <c:pt idx="128">
                  <c:v>92.1666666666666</c:v>
                </c:pt>
                <c:pt idx="129">
                  <c:v>92.3</c:v>
                </c:pt>
                <c:pt idx="130">
                  <c:v>92.3</c:v>
                </c:pt>
                <c:pt idx="131">
                  <c:v>91.1</c:v>
                </c:pt>
                <c:pt idx="132">
                  <c:v>90.85</c:v>
                </c:pt>
                <c:pt idx="133">
                  <c:v>92.05</c:v>
                </c:pt>
                <c:pt idx="134">
                  <c:v>93</c:v>
                </c:pt>
                <c:pt idx="135">
                  <c:v>93.474999999999994</c:v>
                </c:pt>
                <c:pt idx="136">
                  <c:v>94.4</c:v>
                </c:pt>
                <c:pt idx="137">
                  <c:v>95.566666666666606</c:v>
                </c:pt>
                <c:pt idx="138">
                  <c:v>95.3</c:v>
                </c:pt>
                <c:pt idx="139">
                  <c:v>94.65</c:v>
                </c:pt>
                <c:pt idx="140">
                  <c:v>96.775000000000006</c:v>
                </c:pt>
                <c:pt idx="141">
                  <c:v>97.75</c:v>
                </c:pt>
                <c:pt idx="142">
                  <c:v>97.55</c:v>
                </c:pt>
                <c:pt idx="143">
                  <c:v>96.775000000000006</c:v>
                </c:pt>
                <c:pt idx="144">
                  <c:v>96.3333333333333</c:v>
                </c:pt>
                <c:pt idx="145">
                  <c:v>95.4</c:v>
                </c:pt>
                <c:pt idx="146">
                  <c:v>94.899999999999906</c:v>
                </c:pt>
                <c:pt idx="147">
                  <c:v>94.85</c:v>
                </c:pt>
                <c:pt idx="148">
                  <c:v>94.775000000000006</c:v>
                </c:pt>
                <c:pt idx="149">
                  <c:v>95.033333333333303</c:v>
                </c:pt>
                <c:pt idx="150">
                  <c:v>93.474999999999994</c:v>
                </c:pt>
                <c:pt idx="151">
                  <c:v>90.924999999999997</c:v>
                </c:pt>
                <c:pt idx="152">
                  <c:v>88.974999999999994</c:v>
                </c:pt>
                <c:pt idx="153">
                  <c:v>91.974999999999994</c:v>
                </c:pt>
                <c:pt idx="154">
                  <c:v>92.6</c:v>
                </c:pt>
                <c:pt idx="155">
                  <c:v>93.424999999999997</c:v>
                </c:pt>
                <c:pt idx="156">
                  <c:v>92.6666666666666</c:v>
                </c:pt>
                <c:pt idx="157">
                  <c:v>92.4</c:v>
                </c:pt>
                <c:pt idx="158">
                  <c:v>92.625</c:v>
                </c:pt>
                <c:pt idx="159">
                  <c:v>93.7</c:v>
                </c:pt>
                <c:pt idx="160">
                  <c:v>93.95</c:v>
                </c:pt>
                <c:pt idx="161">
                  <c:v>92.966666666666598</c:v>
                </c:pt>
                <c:pt idx="162">
                  <c:v>94.35</c:v>
                </c:pt>
                <c:pt idx="163">
                  <c:v>94.433333333333294</c:v>
                </c:pt>
                <c:pt idx="164">
                  <c:v>92.575000000000003</c:v>
                </c:pt>
                <c:pt idx="165">
                  <c:v>91.45</c:v>
                </c:pt>
                <c:pt idx="166">
                  <c:v>90.949999999999903</c:v>
                </c:pt>
                <c:pt idx="167">
                  <c:v>90.866666666666603</c:v>
                </c:pt>
              </c:numCache>
            </c:numRef>
          </c:yVal>
          <c:smooth val="0"/>
          <c:extLst>
            <c:ext xmlns:c16="http://schemas.microsoft.com/office/drawing/2014/chart" uri="{C3380CC4-5D6E-409C-BE32-E72D297353CC}">
              <c16:uniqueId val="{00000002-7689-475B-BD6A-4922E14B3654}"/>
            </c:ext>
          </c:extLst>
        </c:ser>
        <c:dLbls>
          <c:showLegendKey val="0"/>
          <c:showVal val="0"/>
          <c:showCatName val="0"/>
          <c:showSerName val="0"/>
          <c:showPercent val="0"/>
          <c:showBubbleSize val="0"/>
        </c:dLbls>
        <c:axId val="151110864"/>
        <c:axId val="151109616"/>
      </c:scatterChart>
      <c:valAx>
        <c:axId val="2013320400"/>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2013324560"/>
        <c:crosses val="autoZero"/>
        <c:crossBetween val="midCat"/>
        <c:majorUnit val="24"/>
      </c:valAx>
      <c:valAx>
        <c:axId val="2013324560"/>
        <c:scaling>
          <c:orientation val="minMax"/>
          <c:max val="40"/>
          <c:min val="20"/>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mn-cs"/>
              </a:defRPr>
            </a:pPr>
            <a:endParaRPr lang="zh-TW"/>
          </a:p>
        </c:txPr>
        <c:crossAx val="2013320400"/>
        <c:crosses val="autoZero"/>
        <c:crossBetween val="midCat"/>
        <c:majorUnit val="5"/>
      </c:valAx>
      <c:valAx>
        <c:axId val="151109616"/>
        <c:scaling>
          <c:orientation val="minMax"/>
          <c:max val="100"/>
        </c:scaling>
        <c:delete val="0"/>
        <c:axPos val="r"/>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chemeClr val="accent2"/>
                </a:solidFill>
                <a:latin typeface="微軟正黑體" panose="020B0604030504040204" pitchFamily="34" charset="-120"/>
                <a:ea typeface="微軟正黑體" panose="020B0604030504040204" pitchFamily="34" charset="-120"/>
                <a:cs typeface="+mn-cs"/>
              </a:defRPr>
            </a:pPr>
            <a:endParaRPr lang="zh-TW"/>
          </a:p>
        </c:txPr>
        <c:crossAx val="151110864"/>
        <c:crosses val="max"/>
        <c:crossBetween val="midCat"/>
        <c:majorUnit val="20"/>
      </c:valAx>
      <c:valAx>
        <c:axId val="151110864"/>
        <c:scaling>
          <c:orientation val="minMax"/>
        </c:scaling>
        <c:delete val="1"/>
        <c:axPos val="b"/>
        <c:numFmt formatCode="0_);[Red]\(0\)" sourceLinked="1"/>
        <c:majorTickMark val="out"/>
        <c:minorTickMark val="none"/>
        <c:tickLblPos val="nextTo"/>
        <c:crossAx val="151109616"/>
        <c:crosses val="autoZero"/>
        <c:crossBetween val="midCat"/>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工作表1!$K$1</c:f>
              <c:strCache>
                <c:ptCount val="1"/>
                <c:pt idx="0">
                  <c:v>表體溫度</c:v>
                </c:pt>
              </c:strCache>
            </c:strRef>
          </c:tx>
          <c:spPr>
            <a:ln w="19050" cap="rnd">
              <a:noFill/>
              <a:round/>
            </a:ln>
            <a:effectLst/>
          </c:spPr>
          <c:marker>
            <c:symbol val="circle"/>
            <c:size val="2"/>
            <c:spPr>
              <a:solidFill>
                <a:srgbClr val="C00000"/>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工作表1!$K$2:$K$193</c:f>
              <c:numCache>
                <c:formatCode>General</c:formatCode>
                <c:ptCount val="192"/>
                <c:pt idx="0">
                  <c:v>40.292499999999997</c:v>
                </c:pt>
                <c:pt idx="1">
                  <c:v>40.32</c:v>
                </c:pt>
                <c:pt idx="2">
                  <c:v>39.946666666666601</c:v>
                </c:pt>
                <c:pt idx="3">
                  <c:v>40.17</c:v>
                </c:pt>
                <c:pt idx="4">
                  <c:v>40.392499999999998</c:v>
                </c:pt>
                <c:pt idx="5">
                  <c:v>40.39</c:v>
                </c:pt>
                <c:pt idx="6">
                  <c:v>40.656666666666602</c:v>
                </c:pt>
                <c:pt idx="7">
                  <c:v>40.422499999999999</c:v>
                </c:pt>
                <c:pt idx="8">
                  <c:v>41.075000000000003</c:v>
                </c:pt>
                <c:pt idx="9">
                  <c:v>41.422499999999999</c:v>
                </c:pt>
                <c:pt idx="10">
                  <c:v>42.26</c:v>
                </c:pt>
                <c:pt idx="11">
                  <c:v>42.78</c:v>
                </c:pt>
                <c:pt idx="12">
                  <c:v>43.26</c:v>
                </c:pt>
                <c:pt idx="13">
                  <c:v>43.436666666666603</c:v>
                </c:pt>
                <c:pt idx="14">
                  <c:v>42.692500000000003</c:v>
                </c:pt>
                <c:pt idx="15">
                  <c:v>42.477499999999999</c:v>
                </c:pt>
                <c:pt idx="16">
                  <c:v>41.284999999999997</c:v>
                </c:pt>
                <c:pt idx="17">
                  <c:v>41.2633333333333</c:v>
                </c:pt>
                <c:pt idx="18">
                  <c:v>40.22</c:v>
                </c:pt>
                <c:pt idx="19">
                  <c:v>40.015000000000001</c:v>
                </c:pt>
                <c:pt idx="20">
                  <c:v>39.824999999999903</c:v>
                </c:pt>
                <c:pt idx="21">
                  <c:v>39.9166666666666</c:v>
                </c:pt>
                <c:pt idx="22">
                  <c:v>40.14</c:v>
                </c:pt>
                <c:pt idx="23">
                  <c:v>39.452500000000001</c:v>
                </c:pt>
                <c:pt idx="24">
                  <c:v>39.949999999999903</c:v>
                </c:pt>
                <c:pt idx="25">
                  <c:v>39.6175</c:v>
                </c:pt>
                <c:pt idx="26">
                  <c:v>40.442499999999903</c:v>
                </c:pt>
                <c:pt idx="27">
                  <c:v>40.157499999999999</c:v>
                </c:pt>
                <c:pt idx="28">
                  <c:v>40.589999999999897</c:v>
                </c:pt>
                <c:pt idx="29">
                  <c:v>39.907499999999999</c:v>
                </c:pt>
                <c:pt idx="30">
                  <c:v>39.892499999999998</c:v>
                </c:pt>
                <c:pt idx="31">
                  <c:v>39.9</c:v>
                </c:pt>
                <c:pt idx="32">
                  <c:v>40.406666666666602</c:v>
                </c:pt>
                <c:pt idx="33">
                  <c:v>41.532499999999999</c:v>
                </c:pt>
                <c:pt idx="34">
                  <c:v>42.31</c:v>
                </c:pt>
                <c:pt idx="47">
                  <c:v>38.699999999999903</c:v>
                </c:pt>
                <c:pt idx="48">
                  <c:v>38.744999999999997</c:v>
                </c:pt>
                <c:pt idx="49">
                  <c:v>39.326666666666597</c:v>
                </c:pt>
                <c:pt idx="50">
                  <c:v>39.197499999999998</c:v>
                </c:pt>
                <c:pt idx="51">
                  <c:v>39.587499999999999</c:v>
                </c:pt>
                <c:pt idx="52">
                  <c:v>39.432499999999997</c:v>
                </c:pt>
                <c:pt idx="53">
                  <c:v>39.043333333333301</c:v>
                </c:pt>
                <c:pt idx="54">
                  <c:v>39.627499999999998</c:v>
                </c:pt>
                <c:pt idx="55">
                  <c:v>40.024999999999999</c:v>
                </c:pt>
                <c:pt idx="56">
                  <c:v>41.07</c:v>
                </c:pt>
                <c:pt idx="57">
                  <c:v>41.626666666666601</c:v>
                </c:pt>
                <c:pt idx="58">
                  <c:v>41.827500000000001</c:v>
                </c:pt>
                <c:pt idx="59">
                  <c:v>42.34</c:v>
                </c:pt>
                <c:pt idx="60">
                  <c:v>42.4925</c:v>
                </c:pt>
                <c:pt idx="61">
                  <c:v>42.183333333333302</c:v>
                </c:pt>
                <c:pt idx="62">
                  <c:v>42.067499999999903</c:v>
                </c:pt>
                <c:pt idx="63">
                  <c:v>42.032499999999999</c:v>
                </c:pt>
                <c:pt idx="64">
                  <c:v>41.772500000000001</c:v>
                </c:pt>
                <c:pt idx="65">
                  <c:v>41.563333333333297</c:v>
                </c:pt>
                <c:pt idx="66">
                  <c:v>40.512499999999903</c:v>
                </c:pt>
                <c:pt idx="67">
                  <c:v>40.762500000000003</c:v>
                </c:pt>
                <c:pt idx="68">
                  <c:v>40.282499999999999</c:v>
                </c:pt>
                <c:pt idx="69">
                  <c:v>40.2633333333333</c:v>
                </c:pt>
                <c:pt idx="70">
                  <c:v>39.880000000000003</c:v>
                </c:pt>
                <c:pt idx="71">
                  <c:v>39.729999999999997</c:v>
                </c:pt>
                <c:pt idx="72">
                  <c:v>39.837499999999999</c:v>
                </c:pt>
                <c:pt idx="73">
                  <c:v>40.146666666666597</c:v>
                </c:pt>
                <c:pt idx="74">
                  <c:v>40.369999999999997</c:v>
                </c:pt>
                <c:pt idx="75">
                  <c:v>40.585000000000001</c:v>
                </c:pt>
                <c:pt idx="76">
                  <c:v>39.92</c:v>
                </c:pt>
                <c:pt idx="77">
                  <c:v>40.479999999999997</c:v>
                </c:pt>
                <c:pt idx="78">
                  <c:v>40.527499999999897</c:v>
                </c:pt>
                <c:pt idx="79">
                  <c:v>41.162500000000001</c:v>
                </c:pt>
                <c:pt idx="80">
                  <c:v>41.575000000000003</c:v>
                </c:pt>
                <c:pt idx="81">
                  <c:v>41.9166666666666</c:v>
                </c:pt>
                <c:pt idx="82">
                  <c:v>42.104999999999997</c:v>
                </c:pt>
                <c:pt idx="83">
                  <c:v>42.072499999999998</c:v>
                </c:pt>
                <c:pt idx="84">
                  <c:v>42.157499999999999</c:v>
                </c:pt>
                <c:pt idx="85">
                  <c:v>42.32</c:v>
                </c:pt>
                <c:pt idx="86">
                  <c:v>41.827500000000001</c:v>
                </c:pt>
                <c:pt idx="87">
                  <c:v>41.9925</c:v>
                </c:pt>
                <c:pt idx="88">
                  <c:v>41.324999999999903</c:v>
                </c:pt>
                <c:pt idx="89">
                  <c:v>41.4033333333333</c:v>
                </c:pt>
                <c:pt idx="90">
                  <c:v>40.89</c:v>
                </c:pt>
                <c:pt idx="91">
                  <c:v>40.627499999999998</c:v>
                </c:pt>
                <c:pt idx="92">
                  <c:v>40.802500000000002</c:v>
                </c:pt>
                <c:pt idx="93">
                  <c:v>40.606666666666598</c:v>
                </c:pt>
                <c:pt idx="94">
                  <c:v>40.19</c:v>
                </c:pt>
                <c:pt idx="95">
                  <c:v>39.8825</c:v>
                </c:pt>
                <c:pt idx="96">
                  <c:v>39.729999999999997</c:v>
                </c:pt>
                <c:pt idx="97">
                  <c:v>40.3466666666666</c:v>
                </c:pt>
                <c:pt idx="98">
                  <c:v>40.454999999999998</c:v>
                </c:pt>
                <c:pt idx="99">
                  <c:v>40.07</c:v>
                </c:pt>
                <c:pt idx="100">
                  <c:v>40.919999999999902</c:v>
                </c:pt>
                <c:pt idx="101">
                  <c:v>39.993333333333297</c:v>
                </c:pt>
                <c:pt idx="102">
                  <c:v>40.564999999999998</c:v>
                </c:pt>
                <c:pt idx="103">
                  <c:v>40.69</c:v>
                </c:pt>
                <c:pt idx="104">
                  <c:v>41.602499999999999</c:v>
                </c:pt>
                <c:pt idx="105">
                  <c:v>41.7633333333333</c:v>
                </c:pt>
                <c:pt idx="106">
                  <c:v>42.145000000000003</c:v>
                </c:pt>
                <c:pt idx="107">
                  <c:v>42.502499999999998</c:v>
                </c:pt>
                <c:pt idx="108">
                  <c:v>42.724999999999902</c:v>
                </c:pt>
                <c:pt idx="109">
                  <c:v>42.306666666666601</c:v>
                </c:pt>
                <c:pt idx="110">
                  <c:v>41.822499999999998</c:v>
                </c:pt>
                <c:pt idx="111">
                  <c:v>41.884999999999998</c:v>
                </c:pt>
                <c:pt idx="112">
                  <c:v>41.594999999999999</c:v>
                </c:pt>
                <c:pt idx="113">
                  <c:v>41.536666666666598</c:v>
                </c:pt>
                <c:pt idx="114">
                  <c:v>41.192499999999903</c:v>
                </c:pt>
                <c:pt idx="115">
                  <c:v>40.546666666666603</c:v>
                </c:pt>
                <c:pt idx="116">
                  <c:v>40.1875</c:v>
                </c:pt>
                <c:pt idx="117">
                  <c:v>40.4</c:v>
                </c:pt>
                <c:pt idx="118">
                  <c:v>40.284999999999997</c:v>
                </c:pt>
                <c:pt idx="119">
                  <c:v>40.262500000000003</c:v>
                </c:pt>
                <c:pt idx="120">
                  <c:v>40.655000000000001</c:v>
                </c:pt>
                <c:pt idx="121">
                  <c:v>40.07</c:v>
                </c:pt>
                <c:pt idx="122">
                  <c:v>39.922499999999999</c:v>
                </c:pt>
                <c:pt idx="123">
                  <c:v>39.892499999999998</c:v>
                </c:pt>
                <c:pt idx="124">
                  <c:v>40.307499999999997</c:v>
                </c:pt>
                <c:pt idx="125">
                  <c:v>40.453333333333298</c:v>
                </c:pt>
                <c:pt idx="126">
                  <c:v>40.667499999999997</c:v>
                </c:pt>
                <c:pt idx="127">
                  <c:v>41.12</c:v>
                </c:pt>
                <c:pt idx="128">
                  <c:v>41.387500000000003</c:v>
                </c:pt>
                <c:pt idx="129">
                  <c:v>41.446666666666601</c:v>
                </c:pt>
                <c:pt idx="130">
                  <c:v>41.627499999999998</c:v>
                </c:pt>
                <c:pt idx="131">
                  <c:v>41.832500000000003</c:v>
                </c:pt>
                <c:pt idx="132">
                  <c:v>42.145000000000003</c:v>
                </c:pt>
                <c:pt idx="133">
                  <c:v>42.029999999999902</c:v>
                </c:pt>
                <c:pt idx="134">
                  <c:v>42.487499999999997</c:v>
                </c:pt>
                <c:pt idx="135">
                  <c:v>41.877499999999998</c:v>
                </c:pt>
                <c:pt idx="136">
                  <c:v>41.647500000000001</c:v>
                </c:pt>
                <c:pt idx="137">
                  <c:v>41.256666666666597</c:v>
                </c:pt>
                <c:pt idx="138">
                  <c:v>41.2425</c:v>
                </c:pt>
                <c:pt idx="139">
                  <c:v>41.129999999999903</c:v>
                </c:pt>
                <c:pt idx="140">
                  <c:v>40.395000000000003</c:v>
                </c:pt>
                <c:pt idx="141">
                  <c:v>40.72</c:v>
                </c:pt>
                <c:pt idx="142">
                  <c:v>40.22</c:v>
                </c:pt>
                <c:pt idx="143">
                  <c:v>40.239999999999903</c:v>
                </c:pt>
                <c:pt idx="144">
                  <c:v>40.625</c:v>
                </c:pt>
                <c:pt idx="145">
                  <c:v>40.732500000000002</c:v>
                </c:pt>
                <c:pt idx="146">
                  <c:v>40.756666666666597</c:v>
                </c:pt>
                <c:pt idx="147">
                  <c:v>40.075000000000003</c:v>
                </c:pt>
                <c:pt idx="148">
                  <c:v>40.57</c:v>
                </c:pt>
                <c:pt idx="149">
                  <c:v>40.143333333333302</c:v>
                </c:pt>
                <c:pt idx="150">
                  <c:v>40.3825</c:v>
                </c:pt>
                <c:pt idx="151">
                  <c:v>41.052500000000002</c:v>
                </c:pt>
                <c:pt idx="152">
                  <c:v>41.16</c:v>
                </c:pt>
                <c:pt idx="153">
                  <c:v>41.433333333333302</c:v>
                </c:pt>
                <c:pt idx="154">
                  <c:v>41.7</c:v>
                </c:pt>
                <c:pt idx="155">
                  <c:v>42.337499999999999</c:v>
                </c:pt>
                <c:pt idx="156">
                  <c:v>42.094999999999999</c:v>
                </c:pt>
                <c:pt idx="157">
                  <c:v>42.27</c:v>
                </c:pt>
                <c:pt idx="158">
                  <c:v>42.234999999999999</c:v>
                </c:pt>
                <c:pt idx="159">
                  <c:v>41.67</c:v>
                </c:pt>
                <c:pt idx="160">
                  <c:v>42.085000000000001</c:v>
                </c:pt>
                <c:pt idx="161">
                  <c:v>41.51</c:v>
                </c:pt>
                <c:pt idx="162">
                  <c:v>40.887500000000003</c:v>
                </c:pt>
                <c:pt idx="163">
                  <c:v>40.72</c:v>
                </c:pt>
                <c:pt idx="164">
                  <c:v>40.159999999999997</c:v>
                </c:pt>
                <c:pt idx="165">
                  <c:v>40.783333333333303</c:v>
                </c:pt>
                <c:pt idx="166">
                  <c:v>40.47</c:v>
                </c:pt>
                <c:pt idx="167">
                  <c:v>39.989999999999903</c:v>
                </c:pt>
              </c:numCache>
            </c:numRef>
          </c:yVal>
          <c:smooth val="0"/>
          <c:extLst>
            <c:ext xmlns:c16="http://schemas.microsoft.com/office/drawing/2014/chart" uri="{C3380CC4-5D6E-409C-BE32-E72D297353CC}">
              <c16:uniqueId val="{00000000-C637-46BA-B0C7-D9C1664F736E}"/>
            </c:ext>
          </c:extLst>
        </c:ser>
        <c:dLbls>
          <c:showLegendKey val="0"/>
          <c:showVal val="0"/>
          <c:showCatName val="0"/>
          <c:showSerName val="0"/>
          <c:showPercent val="0"/>
          <c:showBubbleSize val="0"/>
        </c:dLbls>
        <c:axId val="2012689776"/>
        <c:axId val="2012696016"/>
      </c:scatterChart>
      <c:valAx>
        <c:axId val="2012689776"/>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2012696016"/>
        <c:crosses val="autoZero"/>
        <c:crossBetween val="midCat"/>
        <c:majorUnit val="24"/>
      </c:valAx>
      <c:valAx>
        <c:axId val="2012696016"/>
        <c:scaling>
          <c:orientation val="minMax"/>
          <c:max val="45"/>
          <c:min val="35"/>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mn-cs"/>
              </a:defRPr>
            </a:pPr>
            <a:endParaRPr lang="zh-TW"/>
          </a:p>
        </c:txPr>
        <c:crossAx val="2012689776"/>
        <c:crosses val="autoZero"/>
        <c:crossBetween val="midCat"/>
        <c:majorUnit val="2"/>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工作表1!$J$1</c:f>
              <c:strCache>
                <c:ptCount val="1"/>
                <c:pt idx="0">
                  <c:v>風速(Hr)</c:v>
                </c:pt>
              </c:strCache>
            </c:strRef>
          </c:tx>
          <c:spPr>
            <a:ln w="19050" cap="rnd">
              <a:noFill/>
              <a:round/>
            </a:ln>
            <a:effectLst/>
          </c:spPr>
          <c:marker>
            <c:symbol val="circle"/>
            <c:size val="2"/>
            <c:spPr>
              <a:solidFill>
                <a:sysClr val="windowText" lastClr="000000"/>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工作表1!$J$2:$J$193</c:f>
              <c:numCache>
                <c:formatCode>General</c:formatCode>
                <c:ptCount val="192"/>
                <c:pt idx="0">
                  <c:v>0</c:v>
                </c:pt>
                <c:pt idx="1">
                  <c:v>0</c:v>
                </c:pt>
                <c:pt idx="2">
                  <c:v>0</c:v>
                </c:pt>
                <c:pt idx="3">
                  <c:v>0</c:v>
                </c:pt>
                <c:pt idx="4">
                  <c:v>0</c:v>
                </c:pt>
                <c:pt idx="5">
                  <c:v>0</c:v>
                </c:pt>
                <c:pt idx="6">
                  <c:v>0</c:v>
                </c:pt>
                <c:pt idx="7">
                  <c:v>0</c:v>
                </c:pt>
                <c:pt idx="8">
                  <c:v>0</c:v>
                </c:pt>
                <c:pt idx="9">
                  <c:v>0.20250000000000001</c:v>
                </c:pt>
                <c:pt idx="10">
                  <c:v>0.28249999999999997</c:v>
                </c:pt>
                <c:pt idx="11">
                  <c:v>0.38250000000000001</c:v>
                </c:pt>
                <c:pt idx="12">
                  <c:v>0.42</c:v>
                </c:pt>
                <c:pt idx="13">
                  <c:v>0.42</c:v>
                </c:pt>
                <c:pt idx="14">
                  <c:v>0.3125</c:v>
                </c:pt>
                <c:pt idx="15">
                  <c:v>0.42249999999999999</c:v>
                </c:pt>
                <c:pt idx="16">
                  <c:v>0.26500000000000001</c:v>
                </c:pt>
                <c:pt idx="17">
                  <c:v>0</c:v>
                </c:pt>
                <c:pt idx="18">
                  <c:v>0</c:v>
                </c:pt>
                <c:pt idx="19">
                  <c:v>0</c:v>
                </c:pt>
                <c:pt idx="20">
                  <c:v>0</c:v>
                </c:pt>
                <c:pt idx="21">
                  <c:v>0</c:v>
                </c:pt>
                <c:pt idx="22">
                  <c:v>0</c:v>
                </c:pt>
                <c:pt idx="23">
                  <c:v>0</c:v>
                </c:pt>
                <c:pt idx="24">
                  <c:v>0</c:v>
                </c:pt>
                <c:pt idx="25">
                  <c:v>0</c:v>
                </c:pt>
                <c:pt idx="26">
                  <c:v>0</c:v>
                </c:pt>
                <c:pt idx="27">
                  <c:v>0</c:v>
                </c:pt>
                <c:pt idx="28">
                  <c:v>0</c:v>
                </c:pt>
                <c:pt idx="29">
                  <c:v>0</c:v>
                </c:pt>
                <c:pt idx="30">
                  <c:v>1.4999999999999999E-2</c:v>
                </c:pt>
                <c:pt idx="31">
                  <c:v>7.4999999999999997E-3</c:v>
                </c:pt>
                <c:pt idx="32">
                  <c:v>0.30499999999999999</c:v>
                </c:pt>
                <c:pt idx="33">
                  <c:v>0.21</c:v>
                </c:pt>
                <c:pt idx="34">
                  <c:v>0.35</c:v>
                </c:pt>
                <c:pt idx="35">
                  <c:v>0.61499999999999999</c:v>
                </c:pt>
                <c:pt idx="36">
                  <c:v>0.61249999999999905</c:v>
                </c:pt>
                <c:pt idx="37">
                  <c:v>0.61</c:v>
                </c:pt>
                <c:pt idx="38">
                  <c:v>0.61</c:v>
                </c:pt>
                <c:pt idx="39">
                  <c:v>0.59499999999999997</c:v>
                </c:pt>
                <c:pt idx="40">
                  <c:v>0.65249999999999997</c:v>
                </c:pt>
                <c:pt idx="41">
                  <c:v>0.64</c:v>
                </c:pt>
                <c:pt idx="42">
                  <c:v>0.495</c:v>
                </c:pt>
                <c:pt idx="43">
                  <c:v>0.212499999999999</c:v>
                </c:pt>
                <c:pt idx="44">
                  <c:v>0.24249999999999999</c:v>
                </c:pt>
                <c:pt idx="45">
                  <c:v>0.245</c:v>
                </c:pt>
                <c:pt idx="46">
                  <c:v>0.28499999999999998</c:v>
                </c:pt>
                <c:pt idx="47">
                  <c:v>0.11749999999999999</c:v>
                </c:pt>
                <c:pt idx="48">
                  <c:v>0</c:v>
                </c:pt>
                <c:pt idx="49">
                  <c:v>1.4999999999999999E-2</c:v>
                </c:pt>
                <c:pt idx="50">
                  <c:v>7.4999999999999997E-3</c:v>
                </c:pt>
                <c:pt idx="51">
                  <c:v>0</c:v>
                </c:pt>
                <c:pt idx="52">
                  <c:v>1.4999999999999999E-2</c:v>
                </c:pt>
                <c:pt idx="53">
                  <c:v>1.2500000000000001E-2</c:v>
                </c:pt>
                <c:pt idx="54">
                  <c:v>1.4999999999999999E-2</c:v>
                </c:pt>
                <c:pt idx="55">
                  <c:v>0</c:v>
                </c:pt>
                <c:pt idx="56">
                  <c:v>0.20749999999999999</c:v>
                </c:pt>
                <c:pt idx="57">
                  <c:v>0.20749999999999999</c:v>
                </c:pt>
                <c:pt idx="58">
                  <c:v>0.25</c:v>
                </c:pt>
                <c:pt idx="59">
                  <c:v>0.24</c:v>
                </c:pt>
                <c:pt idx="60">
                  <c:v>0.3125</c:v>
                </c:pt>
                <c:pt idx="61">
                  <c:v>0.24249999999999999</c:v>
                </c:pt>
                <c:pt idx="62">
                  <c:v>0.245</c:v>
                </c:pt>
                <c:pt idx="63">
                  <c:v>0.3175</c:v>
                </c:pt>
                <c:pt idx="64">
                  <c:v>0.35</c:v>
                </c:pt>
                <c:pt idx="65">
                  <c:v>0.3075</c:v>
                </c:pt>
                <c:pt idx="66">
                  <c:v>0.35249999999999998</c:v>
                </c:pt>
                <c:pt idx="67">
                  <c:v>0.27749999999999903</c:v>
                </c:pt>
                <c:pt idx="68">
                  <c:v>0</c:v>
                </c:pt>
                <c:pt idx="69">
                  <c:v>0</c:v>
                </c:pt>
                <c:pt idx="70">
                  <c:v>0</c:v>
                </c:pt>
                <c:pt idx="71">
                  <c:v>1.4999999999999999E-2</c:v>
                </c:pt>
                <c:pt idx="72">
                  <c:v>0</c:v>
                </c:pt>
                <c:pt idx="73">
                  <c:v>0</c:v>
                </c:pt>
                <c:pt idx="74">
                  <c:v>0</c:v>
                </c:pt>
                <c:pt idx="75">
                  <c:v>0</c:v>
                </c:pt>
                <c:pt idx="76">
                  <c:v>0</c:v>
                </c:pt>
                <c:pt idx="77">
                  <c:v>0</c:v>
                </c:pt>
                <c:pt idx="78">
                  <c:v>2.5000000000000001E-3</c:v>
                </c:pt>
                <c:pt idx="79">
                  <c:v>0</c:v>
                </c:pt>
                <c:pt idx="80">
                  <c:v>0.27499999999999902</c:v>
                </c:pt>
                <c:pt idx="81">
                  <c:v>0.1875</c:v>
                </c:pt>
                <c:pt idx="82">
                  <c:v>0.28749999999999998</c:v>
                </c:pt>
                <c:pt idx="83">
                  <c:v>0.255</c:v>
                </c:pt>
                <c:pt idx="84">
                  <c:v>0.28249999999999997</c:v>
                </c:pt>
                <c:pt idx="85">
                  <c:v>0.23749999999999999</c:v>
                </c:pt>
                <c:pt idx="86">
                  <c:v>0.26999999999999902</c:v>
                </c:pt>
                <c:pt idx="87">
                  <c:v>0.16749999999999901</c:v>
                </c:pt>
                <c:pt idx="88">
                  <c:v>0.22500000000000001</c:v>
                </c:pt>
                <c:pt idx="89">
                  <c:v>4.4999999999999998E-2</c:v>
                </c:pt>
                <c:pt idx="90">
                  <c:v>0.16250000000000001</c:v>
                </c:pt>
                <c:pt idx="91">
                  <c:v>0</c:v>
                </c:pt>
                <c:pt idx="92">
                  <c:v>0</c:v>
                </c:pt>
                <c:pt idx="93">
                  <c:v>1.4999999999999999E-2</c:v>
                </c:pt>
                <c:pt idx="94">
                  <c:v>0</c:v>
                </c:pt>
                <c:pt idx="95">
                  <c:v>0</c:v>
                </c:pt>
                <c:pt idx="96">
                  <c:v>1.4999999999999999E-2</c:v>
                </c:pt>
                <c:pt idx="97">
                  <c:v>0</c:v>
                </c:pt>
                <c:pt idx="98">
                  <c:v>0</c:v>
                </c:pt>
                <c:pt idx="99">
                  <c:v>0</c:v>
                </c:pt>
                <c:pt idx="100">
                  <c:v>1.4999999999999999E-2</c:v>
                </c:pt>
                <c:pt idx="101">
                  <c:v>7.4999999999999997E-3</c:v>
                </c:pt>
                <c:pt idx="102">
                  <c:v>0</c:v>
                </c:pt>
                <c:pt idx="103">
                  <c:v>0</c:v>
                </c:pt>
                <c:pt idx="104">
                  <c:v>0.13750000000000001</c:v>
                </c:pt>
                <c:pt idx="105">
                  <c:v>0.16</c:v>
                </c:pt>
                <c:pt idx="106">
                  <c:v>0.26750000000000002</c:v>
                </c:pt>
                <c:pt idx="107">
                  <c:v>0.30499999999999999</c:v>
                </c:pt>
                <c:pt idx="108">
                  <c:v>0.28249999999999997</c:v>
                </c:pt>
                <c:pt idx="109">
                  <c:v>0.375</c:v>
                </c:pt>
                <c:pt idx="110">
                  <c:v>0.38</c:v>
                </c:pt>
                <c:pt idx="111">
                  <c:v>0.38</c:v>
                </c:pt>
                <c:pt idx="112">
                  <c:v>0.26500000000000001</c:v>
                </c:pt>
                <c:pt idx="113">
                  <c:v>0.25750000000000001</c:v>
                </c:pt>
                <c:pt idx="114">
                  <c:v>7.4999999999999997E-3</c:v>
                </c:pt>
                <c:pt idx="115">
                  <c:v>0</c:v>
                </c:pt>
                <c:pt idx="116">
                  <c:v>0</c:v>
                </c:pt>
                <c:pt idx="117">
                  <c:v>0</c:v>
                </c:pt>
                <c:pt idx="118">
                  <c:v>0</c:v>
                </c:pt>
                <c:pt idx="119">
                  <c:v>0</c:v>
                </c:pt>
                <c:pt idx="120">
                  <c:v>0</c:v>
                </c:pt>
                <c:pt idx="121">
                  <c:v>0</c:v>
                </c:pt>
                <c:pt idx="122">
                  <c:v>0</c:v>
                </c:pt>
                <c:pt idx="123">
                  <c:v>0</c:v>
                </c:pt>
                <c:pt idx="124">
                  <c:v>1.4999999999999999E-2</c:v>
                </c:pt>
                <c:pt idx="125">
                  <c:v>7.4999999999999997E-3</c:v>
                </c:pt>
                <c:pt idx="126">
                  <c:v>1.2500000000000001E-2</c:v>
                </c:pt>
                <c:pt idx="127">
                  <c:v>0.12</c:v>
                </c:pt>
                <c:pt idx="128">
                  <c:v>0.38500000000000001</c:v>
                </c:pt>
                <c:pt idx="129">
                  <c:v>0.23249999999999901</c:v>
                </c:pt>
                <c:pt idx="130">
                  <c:v>0.2475</c:v>
                </c:pt>
                <c:pt idx="131">
                  <c:v>0.35</c:v>
                </c:pt>
                <c:pt idx="132">
                  <c:v>0.42499999999999899</c:v>
                </c:pt>
                <c:pt idx="133">
                  <c:v>0.63999999999999901</c:v>
                </c:pt>
                <c:pt idx="134">
                  <c:v>0.61</c:v>
                </c:pt>
                <c:pt idx="135">
                  <c:v>0.70499999999999996</c:v>
                </c:pt>
                <c:pt idx="136">
                  <c:v>0.69249999999999901</c:v>
                </c:pt>
                <c:pt idx="137">
                  <c:v>0.61749999999999905</c:v>
                </c:pt>
                <c:pt idx="138">
                  <c:v>0.63500000000000001</c:v>
                </c:pt>
                <c:pt idx="139">
                  <c:v>0.60749999999999904</c:v>
                </c:pt>
                <c:pt idx="140">
                  <c:v>0.61</c:v>
                </c:pt>
                <c:pt idx="141">
                  <c:v>0.33750000000000002</c:v>
                </c:pt>
                <c:pt idx="142">
                  <c:v>0.33499999999999902</c:v>
                </c:pt>
                <c:pt idx="143">
                  <c:v>0.26750000000000002</c:v>
                </c:pt>
                <c:pt idx="144">
                  <c:v>0.44999999999999901</c:v>
                </c:pt>
                <c:pt idx="145">
                  <c:v>0.115</c:v>
                </c:pt>
                <c:pt idx="146">
                  <c:v>0</c:v>
                </c:pt>
                <c:pt idx="147">
                  <c:v>0</c:v>
                </c:pt>
                <c:pt idx="148">
                  <c:v>0</c:v>
                </c:pt>
                <c:pt idx="149">
                  <c:v>0</c:v>
                </c:pt>
                <c:pt idx="150">
                  <c:v>0</c:v>
                </c:pt>
                <c:pt idx="151">
                  <c:v>3.7499999999999999E-2</c:v>
                </c:pt>
                <c:pt idx="152">
                  <c:v>0.52749999999999997</c:v>
                </c:pt>
                <c:pt idx="153">
                  <c:v>0.66999999999999904</c:v>
                </c:pt>
                <c:pt idx="154">
                  <c:v>0.61</c:v>
                </c:pt>
                <c:pt idx="155">
                  <c:v>0.69749999999999901</c:v>
                </c:pt>
                <c:pt idx="156">
                  <c:v>0.71499999999999997</c:v>
                </c:pt>
                <c:pt idx="157">
                  <c:v>0.74749999999999905</c:v>
                </c:pt>
                <c:pt idx="158">
                  <c:v>0.72249999999999903</c:v>
                </c:pt>
                <c:pt idx="159">
                  <c:v>0.68499999999999905</c:v>
                </c:pt>
                <c:pt idx="160">
                  <c:v>0.78749999999999898</c:v>
                </c:pt>
                <c:pt idx="161">
                  <c:v>0.48</c:v>
                </c:pt>
                <c:pt idx="162">
                  <c:v>0.115</c:v>
                </c:pt>
                <c:pt idx="163">
                  <c:v>0.22</c:v>
                </c:pt>
                <c:pt idx="164">
                  <c:v>0.59</c:v>
                </c:pt>
                <c:pt idx="165">
                  <c:v>0.57250000000000001</c:v>
                </c:pt>
                <c:pt idx="166">
                  <c:v>0</c:v>
                </c:pt>
                <c:pt idx="167">
                  <c:v>0.22999999999999901</c:v>
                </c:pt>
              </c:numCache>
            </c:numRef>
          </c:yVal>
          <c:smooth val="0"/>
          <c:extLst>
            <c:ext xmlns:c16="http://schemas.microsoft.com/office/drawing/2014/chart" uri="{C3380CC4-5D6E-409C-BE32-E72D297353CC}">
              <c16:uniqueId val="{00000000-0115-4192-86FF-A4A0A1751FBD}"/>
            </c:ext>
          </c:extLst>
        </c:ser>
        <c:dLbls>
          <c:showLegendKey val="0"/>
          <c:showVal val="0"/>
          <c:showCatName val="0"/>
          <c:showSerName val="0"/>
          <c:showPercent val="0"/>
          <c:showBubbleSize val="0"/>
        </c:dLbls>
        <c:axId val="152681295"/>
        <c:axId val="152678383"/>
      </c:scatterChart>
      <c:valAx>
        <c:axId val="152681295"/>
        <c:scaling>
          <c:orientation val="minMax"/>
          <c:max val="168"/>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152678383"/>
        <c:crosses val="autoZero"/>
        <c:crossBetween val="midCat"/>
        <c:majorUnit val="24"/>
      </c:valAx>
      <c:valAx>
        <c:axId val="152678383"/>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152681295"/>
        <c:crosses val="autoZero"/>
        <c:crossBetween val="midCat"/>
        <c:majorUnit val="0.25"/>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614389268322792E-2"/>
          <c:y val="0.16361724106429679"/>
          <c:w val="0.87582426728938922"/>
          <c:h val="0.67276551787140648"/>
        </c:manualLayout>
      </c:layout>
      <c:scatterChart>
        <c:scatterStyle val="lineMarker"/>
        <c:varyColors val="0"/>
        <c:ser>
          <c:idx val="0"/>
          <c:order val="0"/>
          <c:tx>
            <c:strRef>
              <c:f>工作表1!$I$1</c:f>
              <c:strCache>
                <c:ptCount val="1"/>
                <c:pt idx="0">
                  <c:v>CO2</c:v>
                </c:pt>
              </c:strCache>
            </c:strRef>
          </c:tx>
          <c:spPr>
            <a:ln w="19050" cap="rnd">
              <a:noFill/>
              <a:round/>
            </a:ln>
            <a:effectLst/>
          </c:spPr>
          <c:marker>
            <c:symbol val="circle"/>
            <c:size val="2"/>
            <c:spPr>
              <a:solidFill>
                <a:srgbClr val="59B3CB"/>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工作表1!$I$2:$I$193</c:f>
              <c:numCache>
                <c:formatCode>General</c:formatCode>
                <c:ptCount val="192"/>
                <c:pt idx="0">
                  <c:v>920.5</c:v>
                </c:pt>
                <c:pt idx="1">
                  <c:v>931.25</c:v>
                </c:pt>
                <c:pt idx="2">
                  <c:v>1018.25</c:v>
                </c:pt>
                <c:pt idx="3">
                  <c:v>1125</c:v>
                </c:pt>
                <c:pt idx="4">
                  <c:v>1219.25</c:v>
                </c:pt>
                <c:pt idx="5">
                  <c:v>1244.25</c:v>
                </c:pt>
                <c:pt idx="6">
                  <c:v>1083.5</c:v>
                </c:pt>
                <c:pt idx="7">
                  <c:v>629.25</c:v>
                </c:pt>
                <c:pt idx="8">
                  <c:v>456.25</c:v>
                </c:pt>
                <c:pt idx="9">
                  <c:v>436.5</c:v>
                </c:pt>
                <c:pt idx="10">
                  <c:v>438.25</c:v>
                </c:pt>
                <c:pt idx="11">
                  <c:v>426</c:v>
                </c:pt>
                <c:pt idx="12">
                  <c:v>427.75</c:v>
                </c:pt>
                <c:pt idx="13">
                  <c:v>422.75</c:v>
                </c:pt>
                <c:pt idx="14">
                  <c:v>420.75</c:v>
                </c:pt>
                <c:pt idx="15">
                  <c:v>427.25</c:v>
                </c:pt>
                <c:pt idx="16">
                  <c:v>433.25</c:v>
                </c:pt>
                <c:pt idx="17">
                  <c:v>447.75</c:v>
                </c:pt>
                <c:pt idx="18">
                  <c:v>463.5</c:v>
                </c:pt>
                <c:pt idx="19">
                  <c:v>503.75</c:v>
                </c:pt>
                <c:pt idx="20">
                  <c:v>523.5</c:v>
                </c:pt>
                <c:pt idx="21">
                  <c:v>595.25</c:v>
                </c:pt>
                <c:pt idx="22">
                  <c:v>675.25</c:v>
                </c:pt>
                <c:pt idx="23">
                  <c:v>606</c:v>
                </c:pt>
                <c:pt idx="24">
                  <c:v>648.75</c:v>
                </c:pt>
                <c:pt idx="25">
                  <c:v>684</c:v>
                </c:pt>
                <c:pt idx="26">
                  <c:v>743.5</c:v>
                </c:pt>
                <c:pt idx="27">
                  <c:v>886.25</c:v>
                </c:pt>
                <c:pt idx="28">
                  <c:v>886.5</c:v>
                </c:pt>
                <c:pt idx="29">
                  <c:v>1082</c:v>
                </c:pt>
                <c:pt idx="30">
                  <c:v>851.5</c:v>
                </c:pt>
                <c:pt idx="31">
                  <c:v>535.25</c:v>
                </c:pt>
                <c:pt idx="32">
                  <c:v>445</c:v>
                </c:pt>
                <c:pt idx="33">
                  <c:v>422</c:v>
                </c:pt>
                <c:pt idx="34">
                  <c:v>409</c:v>
                </c:pt>
                <c:pt idx="35">
                  <c:v>402.5</c:v>
                </c:pt>
                <c:pt idx="36">
                  <c:v>420.75</c:v>
                </c:pt>
                <c:pt idx="37">
                  <c:v>439.25</c:v>
                </c:pt>
                <c:pt idx="38">
                  <c:v>449.25</c:v>
                </c:pt>
                <c:pt idx="39">
                  <c:v>449</c:v>
                </c:pt>
                <c:pt idx="40">
                  <c:v>439</c:v>
                </c:pt>
                <c:pt idx="41">
                  <c:v>435.75</c:v>
                </c:pt>
                <c:pt idx="42">
                  <c:v>442</c:v>
                </c:pt>
                <c:pt idx="43">
                  <c:v>484</c:v>
                </c:pt>
                <c:pt idx="44">
                  <c:v>490</c:v>
                </c:pt>
                <c:pt idx="45">
                  <c:v>491.25</c:v>
                </c:pt>
                <c:pt idx="46">
                  <c:v>514.75</c:v>
                </c:pt>
                <c:pt idx="47">
                  <c:v>537</c:v>
                </c:pt>
                <c:pt idx="48">
                  <c:v>568</c:v>
                </c:pt>
                <c:pt idx="49">
                  <c:v>571</c:v>
                </c:pt>
                <c:pt idx="50">
                  <c:v>587</c:v>
                </c:pt>
                <c:pt idx="51">
                  <c:v>566.5</c:v>
                </c:pt>
                <c:pt idx="52">
                  <c:v>601.25</c:v>
                </c:pt>
                <c:pt idx="53">
                  <c:v>630</c:v>
                </c:pt>
                <c:pt idx="54">
                  <c:v>628.75</c:v>
                </c:pt>
                <c:pt idx="55">
                  <c:v>556.25</c:v>
                </c:pt>
                <c:pt idx="56">
                  <c:v>491</c:v>
                </c:pt>
                <c:pt idx="57">
                  <c:v>459</c:v>
                </c:pt>
                <c:pt idx="58">
                  <c:v>450.5</c:v>
                </c:pt>
                <c:pt idx="59">
                  <c:v>453.75</c:v>
                </c:pt>
                <c:pt idx="60">
                  <c:v>437.75</c:v>
                </c:pt>
                <c:pt idx="61">
                  <c:v>445.25</c:v>
                </c:pt>
                <c:pt idx="62">
                  <c:v>447</c:v>
                </c:pt>
                <c:pt idx="63">
                  <c:v>444</c:v>
                </c:pt>
                <c:pt idx="64">
                  <c:v>461.25</c:v>
                </c:pt>
                <c:pt idx="65">
                  <c:v>447.25</c:v>
                </c:pt>
                <c:pt idx="66">
                  <c:v>436.75</c:v>
                </c:pt>
                <c:pt idx="67">
                  <c:v>461</c:v>
                </c:pt>
                <c:pt idx="68">
                  <c:v>483.25</c:v>
                </c:pt>
                <c:pt idx="69">
                  <c:v>471.25</c:v>
                </c:pt>
                <c:pt idx="70">
                  <c:v>504</c:v>
                </c:pt>
                <c:pt idx="71">
                  <c:v>531.25</c:v>
                </c:pt>
                <c:pt idx="72">
                  <c:v>540.75</c:v>
                </c:pt>
                <c:pt idx="73">
                  <c:v>517</c:v>
                </c:pt>
                <c:pt idx="74">
                  <c:v>474.75</c:v>
                </c:pt>
                <c:pt idx="75">
                  <c:v>479.5</c:v>
                </c:pt>
                <c:pt idx="76">
                  <c:v>488.75</c:v>
                </c:pt>
                <c:pt idx="77">
                  <c:v>484.75</c:v>
                </c:pt>
                <c:pt idx="78">
                  <c:v>516.75</c:v>
                </c:pt>
                <c:pt idx="79">
                  <c:v>493.5</c:v>
                </c:pt>
                <c:pt idx="80">
                  <c:v>458.25</c:v>
                </c:pt>
                <c:pt idx="81">
                  <c:v>444.5</c:v>
                </c:pt>
                <c:pt idx="82">
                  <c:v>464.75</c:v>
                </c:pt>
                <c:pt idx="83">
                  <c:v>452.5</c:v>
                </c:pt>
                <c:pt idx="84">
                  <c:v>456.25</c:v>
                </c:pt>
                <c:pt idx="85">
                  <c:v>441.25</c:v>
                </c:pt>
                <c:pt idx="86">
                  <c:v>443.25</c:v>
                </c:pt>
                <c:pt idx="87">
                  <c:v>454.75</c:v>
                </c:pt>
                <c:pt idx="88">
                  <c:v>485</c:v>
                </c:pt>
                <c:pt idx="89">
                  <c:v>492.75</c:v>
                </c:pt>
                <c:pt idx="90">
                  <c:v>463.5</c:v>
                </c:pt>
                <c:pt idx="91">
                  <c:v>464</c:v>
                </c:pt>
                <c:pt idx="92">
                  <c:v>475</c:v>
                </c:pt>
                <c:pt idx="93">
                  <c:v>518</c:v>
                </c:pt>
                <c:pt idx="94">
                  <c:v>540</c:v>
                </c:pt>
                <c:pt idx="95">
                  <c:v>586.75</c:v>
                </c:pt>
                <c:pt idx="96">
                  <c:v>623.25</c:v>
                </c:pt>
                <c:pt idx="97">
                  <c:v>620</c:v>
                </c:pt>
                <c:pt idx="98">
                  <c:v>617</c:v>
                </c:pt>
                <c:pt idx="99">
                  <c:v>674.5</c:v>
                </c:pt>
                <c:pt idx="100">
                  <c:v>689.75</c:v>
                </c:pt>
                <c:pt idx="101">
                  <c:v>662</c:v>
                </c:pt>
                <c:pt idx="102">
                  <c:v>611.5</c:v>
                </c:pt>
                <c:pt idx="103">
                  <c:v>524.5</c:v>
                </c:pt>
                <c:pt idx="104">
                  <c:v>461.25</c:v>
                </c:pt>
                <c:pt idx="105">
                  <c:v>479.5</c:v>
                </c:pt>
                <c:pt idx="106">
                  <c:v>478.5</c:v>
                </c:pt>
                <c:pt idx="107">
                  <c:v>469</c:v>
                </c:pt>
                <c:pt idx="108">
                  <c:v>478.5</c:v>
                </c:pt>
                <c:pt idx="109">
                  <c:v>483</c:v>
                </c:pt>
                <c:pt idx="110">
                  <c:v>483.5</c:v>
                </c:pt>
                <c:pt idx="111">
                  <c:v>496.25</c:v>
                </c:pt>
                <c:pt idx="112">
                  <c:v>501</c:v>
                </c:pt>
                <c:pt idx="113">
                  <c:v>466</c:v>
                </c:pt>
                <c:pt idx="114">
                  <c:v>474.75</c:v>
                </c:pt>
                <c:pt idx="115">
                  <c:v>478.25</c:v>
                </c:pt>
                <c:pt idx="116">
                  <c:v>495</c:v>
                </c:pt>
                <c:pt idx="117">
                  <c:v>531</c:v>
                </c:pt>
                <c:pt idx="118">
                  <c:v>538.25</c:v>
                </c:pt>
                <c:pt idx="119">
                  <c:v>552.5</c:v>
                </c:pt>
                <c:pt idx="120">
                  <c:v>570.25</c:v>
                </c:pt>
                <c:pt idx="121">
                  <c:v>601.5</c:v>
                </c:pt>
                <c:pt idx="122">
                  <c:v>630.5</c:v>
                </c:pt>
                <c:pt idx="123">
                  <c:v>617</c:v>
                </c:pt>
                <c:pt idx="124">
                  <c:v>632</c:v>
                </c:pt>
                <c:pt idx="125">
                  <c:v>652.75</c:v>
                </c:pt>
                <c:pt idx="126">
                  <c:v>646.75</c:v>
                </c:pt>
                <c:pt idx="127">
                  <c:v>581</c:v>
                </c:pt>
                <c:pt idx="128">
                  <c:v>506</c:v>
                </c:pt>
                <c:pt idx="129">
                  <c:v>499.25</c:v>
                </c:pt>
                <c:pt idx="130">
                  <c:v>489</c:v>
                </c:pt>
                <c:pt idx="131">
                  <c:v>462</c:v>
                </c:pt>
                <c:pt idx="132">
                  <c:v>464.5</c:v>
                </c:pt>
                <c:pt idx="133">
                  <c:v>453.75</c:v>
                </c:pt>
                <c:pt idx="134">
                  <c:v>448.5</c:v>
                </c:pt>
                <c:pt idx="135">
                  <c:v>447</c:v>
                </c:pt>
                <c:pt idx="136">
                  <c:v>462.5</c:v>
                </c:pt>
                <c:pt idx="137">
                  <c:v>457.25</c:v>
                </c:pt>
                <c:pt idx="138">
                  <c:v>452.5</c:v>
                </c:pt>
                <c:pt idx="139">
                  <c:v>451</c:v>
                </c:pt>
                <c:pt idx="140">
                  <c:v>487.75</c:v>
                </c:pt>
                <c:pt idx="141">
                  <c:v>530.25</c:v>
                </c:pt>
                <c:pt idx="142">
                  <c:v>551.75</c:v>
                </c:pt>
                <c:pt idx="143">
                  <c:v>556.5</c:v>
                </c:pt>
                <c:pt idx="144">
                  <c:v>541.75</c:v>
                </c:pt>
                <c:pt idx="145">
                  <c:v>544.5</c:v>
                </c:pt>
                <c:pt idx="146">
                  <c:v>567.25</c:v>
                </c:pt>
                <c:pt idx="147">
                  <c:v>586.5</c:v>
                </c:pt>
                <c:pt idx="148">
                  <c:v>600.5</c:v>
                </c:pt>
                <c:pt idx="149">
                  <c:v>590.5</c:v>
                </c:pt>
                <c:pt idx="150">
                  <c:v>616.25</c:v>
                </c:pt>
                <c:pt idx="151">
                  <c:v>555.5</c:v>
                </c:pt>
                <c:pt idx="152">
                  <c:v>493.75</c:v>
                </c:pt>
                <c:pt idx="153">
                  <c:v>454.5</c:v>
                </c:pt>
                <c:pt idx="154">
                  <c:v>450.75</c:v>
                </c:pt>
                <c:pt idx="155">
                  <c:v>464.75</c:v>
                </c:pt>
                <c:pt idx="156">
                  <c:v>462.75</c:v>
                </c:pt>
                <c:pt idx="157">
                  <c:v>454</c:v>
                </c:pt>
                <c:pt idx="158">
                  <c:v>461.5</c:v>
                </c:pt>
                <c:pt idx="159">
                  <c:v>443</c:v>
                </c:pt>
                <c:pt idx="160">
                  <c:v>456</c:v>
                </c:pt>
                <c:pt idx="161">
                  <c:v>453.5</c:v>
                </c:pt>
                <c:pt idx="162">
                  <c:v>461.5</c:v>
                </c:pt>
                <c:pt idx="163">
                  <c:v>507.75</c:v>
                </c:pt>
                <c:pt idx="164">
                  <c:v>462.25</c:v>
                </c:pt>
                <c:pt idx="165">
                  <c:v>459.75</c:v>
                </c:pt>
                <c:pt idx="166">
                  <c:v>470.5</c:v>
                </c:pt>
                <c:pt idx="167">
                  <c:v>461.5</c:v>
                </c:pt>
              </c:numCache>
            </c:numRef>
          </c:yVal>
          <c:smooth val="0"/>
          <c:extLst>
            <c:ext xmlns:c16="http://schemas.microsoft.com/office/drawing/2014/chart" uri="{C3380CC4-5D6E-409C-BE32-E72D297353CC}">
              <c16:uniqueId val="{00000000-02DA-4CDB-AFD9-75F1D3CAD178}"/>
            </c:ext>
          </c:extLst>
        </c:ser>
        <c:dLbls>
          <c:showLegendKey val="0"/>
          <c:showVal val="0"/>
          <c:showCatName val="0"/>
          <c:showSerName val="0"/>
          <c:showPercent val="0"/>
          <c:showBubbleSize val="0"/>
        </c:dLbls>
        <c:axId val="1996714080"/>
        <c:axId val="1996717408"/>
      </c:scatterChart>
      <c:scatterChart>
        <c:scatterStyle val="lineMarker"/>
        <c:varyColors val="0"/>
        <c:ser>
          <c:idx val="1"/>
          <c:order val="1"/>
          <c:tx>
            <c:strRef>
              <c:f>工作表1!$L$1</c:f>
              <c:strCache>
                <c:ptCount val="1"/>
                <c:pt idx="0">
                  <c:v>氨氣濃度</c:v>
                </c:pt>
              </c:strCache>
            </c:strRef>
          </c:tx>
          <c:spPr>
            <a:ln w="25400" cap="rnd">
              <a:noFill/>
              <a:round/>
            </a:ln>
            <a:effectLst/>
          </c:spPr>
          <c:marker>
            <c:symbol val="circle"/>
            <c:size val="2"/>
            <c:spPr>
              <a:solidFill>
                <a:srgbClr val="FF8F8F"/>
              </a:solidFill>
              <a:ln w="9525">
                <a:noFill/>
              </a:ln>
              <a:effectLst/>
            </c:spPr>
          </c:marker>
          <c:xVal>
            <c:numRef>
              <c:f>工作表1!$B$2:$B$193</c:f>
              <c:numCache>
                <c:formatCode>0_);[Red]\(0\)</c:formatCode>
                <c:ptCount val="19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工作表1!$L$2:$L$193</c:f>
              <c:numCache>
                <c:formatCode>General</c:formatCode>
                <c:ptCount val="192"/>
                <c:pt idx="0">
                  <c:v>6.7500000000000004E-2</c:v>
                </c:pt>
                <c:pt idx="1">
                  <c:v>7.4999999999999997E-2</c:v>
                </c:pt>
                <c:pt idx="2">
                  <c:v>0.109999999999999</c:v>
                </c:pt>
                <c:pt idx="3">
                  <c:v>0.20250000000000001</c:v>
                </c:pt>
                <c:pt idx="4">
                  <c:v>0.27</c:v>
                </c:pt>
                <c:pt idx="5">
                  <c:v>0.24</c:v>
                </c:pt>
                <c:pt idx="6">
                  <c:v>0.16</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0.06</c:v>
                </c:pt>
                <c:pt idx="25">
                  <c:v>9.9999999999999895E-2</c:v>
                </c:pt>
                <c:pt idx="26">
                  <c:v>0.46</c:v>
                </c:pt>
                <c:pt idx="27">
                  <c:v>1.2549999999999999</c:v>
                </c:pt>
                <c:pt idx="28">
                  <c:v>1.5925</c:v>
                </c:pt>
                <c:pt idx="30">
                  <c:v>0.26250000000000001</c:v>
                </c:pt>
                <c:pt idx="31">
                  <c:v>5.0000000000000001E-3</c:v>
                </c:pt>
                <c:pt idx="32">
                  <c:v>0</c:v>
                </c:pt>
                <c:pt idx="33">
                  <c:v>0</c:v>
                </c:pt>
                <c:pt idx="34">
                  <c:v>0</c:v>
                </c:pt>
                <c:pt idx="35">
                  <c:v>0</c:v>
                </c:pt>
                <c:pt idx="36">
                  <c:v>2.5000000000000001E-3</c:v>
                </c:pt>
                <c:pt idx="37">
                  <c:v>0</c:v>
                </c:pt>
                <c:pt idx="38">
                  <c:v>0</c:v>
                </c:pt>
                <c:pt idx="39">
                  <c:v>0</c:v>
                </c:pt>
                <c:pt idx="40">
                  <c:v>0</c:v>
                </c:pt>
                <c:pt idx="41">
                  <c:v>0</c:v>
                </c:pt>
                <c:pt idx="42">
                  <c:v>0</c:v>
                </c:pt>
                <c:pt idx="43">
                  <c:v>0</c:v>
                </c:pt>
                <c:pt idx="44">
                  <c:v>7.4999999999999997E-3</c:v>
                </c:pt>
                <c:pt idx="45">
                  <c:v>2.5000000000000001E-3</c:v>
                </c:pt>
                <c:pt idx="46">
                  <c:v>2.5000000000000001E-3</c:v>
                </c:pt>
                <c:pt idx="47">
                  <c:v>0.01</c:v>
                </c:pt>
                <c:pt idx="48">
                  <c:v>0.02</c:v>
                </c:pt>
                <c:pt idx="49">
                  <c:v>1.4999999999999999E-2</c:v>
                </c:pt>
                <c:pt idx="50">
                  <c:v>0.02</c:v>
                </c:pt>
                <c:pt idx="51">
                  <c:v>1.4999999999999999E-2</c:v>
                </c:pt>
                <c:pt idx="52">
                  <c:v>0.01</c:v>
                </c:pt>
                <c:pt idx="53">
                  <c:v>1.2500000000000001E-2</c:v>
                </c:pt>
                <c:pt idx="54">
                  <c:v>3.7499999999999999E-2</c:v>
                </c:pt>
                <c:pt idx="55">
                  <c:v>1.7499999999999901E-2</c:v>
                </c:pt>
                <c:pt idx="56">
                  <c:v>0.01</c:v>
                </c:pt>
                <c:pt idx="57">
                  <c:v>0.01</c:v>
                </c:pt>
                <c:pt idx="58">
                  <c:v>0.01</c:v>
                </c:pt>
                <c:pt idx="59">
                  <c:v>7.4999999999999997E-3</c:v>
                </c:pt>
                <c:pt idx="60">
                  <c:v>0</c:v>
                </c:pt>
                <c:pt idx="61">
                  <c:v>0</c:v>
                </c:pt>
                <c:pt idx="62">
                  <c:v>2.5000000000000001E-3</c:v>
                </c:pt>
                <c:pt idx="63">
                  <c:v>0</c:v>
                </c:pt>
                <c:pt idx="64">
                  <c:v>0</c:v>
                </c:pt>
                <c:pt idx="65">
                  <c:v>0</c:v>
                </c:pt>
                <c:pt idx="66">
                  <c:v>0</c:v>
                </c:pt>
                <c:pt idx="67">
                  <c:v>5.0000000000000001E-3</c:v>
                </c:pt>
                <c:pt idx="68">
                  <c:v>7.4999999999999997E-3</c:v>
                </c:pt>
                <c:pt idx="69">
                  <c:v>0</c:v>
                </c:pt>
                <c:pt idx="70">
                  <c:v>0.01</c:v>
                </c:pt>
                <c:pt idx="71">
                  <c:v>1.4999999999999999E-2</c:v>
                </c:pt>
                <c:pt idx="72">
                  <c:v>0.01</c:v>
                </c:pt>
                <c:pt idx="73">
                  <c:v>1.7499999999999901E-2</c:v>
                </c:pt>
                <c:pt idx="74">
                  <c:v>0.01</c:v>
                </c:pt>
                <c:pt idx="75">
                  <c:v>0</c:v>
                </c:pt>
                <c:pt idx="76">
                  <c:v>0</c:v>
                </c:pt>
                <c:pt idx="77">
                  <c:v>0</c:v>
                </c:pt>
                <c:pt idx="78">
                  <c:v>7.4999999999999997E-3</c:v>
                </c:pt>
                <c:pt idx="79">
                  <c:v>7.4999999999999997E-3</c:v>
                </c:pt>
                <c:pt idx="80">
                  <c:v>5.0000000000000001E-3</c:v>
                </c:pt>
                <c:pt idx="81">
                  <c:v>5.0000000000000001E-3</c:v>
                </c:pt>
                <c:pt idx="82">
                  <c:v>7.4999999999999997E-3</c:v>
                </c:pt>
                <c:pt idx="83">
                  <c:v>2.5000000000000001E-3</c:v>
                </c:pt>
                <c:pt idx="84">
                  <c:v>5.0000000000000001E-3</c:v>
                </c:pt>
                <c:pt idx="85">
                  <c:v>0</c:v>
                </c:pt>
                <c:pt idx="86">
                  <c:v>0</c:v>
                </c:pt>
                <c:pt idx="87">
                  <c:v>5.0000000000000001E-3</c:v>
                </c:pt>
                <c:pt idx="88">
                  <c:v>0.01</c:v>
                </c:pt>
                <c:pt idx="89">
                  <c:v>1.2500000000000001E-2</c:v>
                </c:pt>
                <c:pt idx="90">
                  <c:v>2.5000000000000001E-3</c:v>
                </c:pt>
                <c:pt idx="91">
                  <c:v>2.5000000000000001E-3</c:v>
                </c:pt>
                <c:pt idx="92">
                  <c:v>2.5000000000000001E-3</c:v>
                </c:pt>
                <c:pt idx="93">
                  <c:v>1.7500000000000002E-2</c:v>
                </c:pt>
                <c:pt idx="94">
                  <c:v>1.7500000000000002E-2</c:v>
                </c:pt>
                <c:pt idx="95">
                  <c:v>1.2500000000000001E-2</c:v>
                </c:pt>
                <c:pt idx="96">
                  <c:v>2.75E-2</c:v>
                </c:pt>
                <c:pt idx="97">
                  <c:v>3.5000000000000003E-2</c:v>
                </c:pt>
                <c:pt idx="98">
                  <c:v>2.2499999999999999E-2</c:v>
                </c:pt>
                <c:pt idx="99">
                  <c:v>0.04</c:v>
                </c:pt>
                <c:pt idx="100">
                  <c:v>4.2499999999999899E-2</c:v>
                </c:pt>
                <c:pt idx="101">
                  <c:v>1.4999999999999999E-2</c:v>
                </c:pt>
                <c:pt idx="102">
                  <c:v>0.04</c:v>
                </c:pt>
                <c:pt idx="103">
                  <c:v>0.01</c:v>
                </c:pt>
                <c:pt idx="104">
                  <c:v>7.4999999999999997E-3</c:v>
                </c:pt>
                <c:pt idx="105">
                  <c:v>1.2500000000000001E-2</c:v>
                </c:pt>
                <c:pt idx="106">
                  <c:v>1.4999999999999999E-2</c:v>
                </c:pt>
                <c:pt idx="107">
                  <c:v>1.2500000000000001E-2</c:v>
                </c:pt>
                <c:pt idx="108">
                  <c:v>1.4999999999999999E-2</c:v>
                </c:pt>
                <c:pt idx="109">
                  <c:v>2.75E-2</c:v>
                </c:pt>
                <c:pt idx="110">
                  <c:v>1.7500000000000002E-2</c:v>
                </c:pt>
                <c:pt idx="111">
                  <c:v>1.4999999999999999E-2</c:v>
                </c:pt>
                <c:pt idx="112">
                  <c:v>0.01</c:v>
                </c:pt>
                <c:pt idx="113">
                  <c:v>0.01</c:v>
                </c:pt>
                <c:pt idx="114">
                  <c:v>1.2500000000000001E-2</c:v>
                </c:pt>
                <c:pt idx="115">
                  <c:v>0.01</c:v>
                </c:pt>
                <c:pt idx="116">
                  <c:v>1.2500000000000001E-2</c:v>
                </c:pt>
                <c:pt idx="117">
                  <c:v>1.2500000000000001E-2</c:v>
                </c:pt>
                <c:pt idx="118">
                  <c:v>2.5000000000000001E-2</c:v>
                </c:pt>
                <c:pt idx="119">
                  <c:v>2.5000000000000001E-2</c:v>
                </c:pt>
                <c:pt idx="120">
                  <c:v>3.2500000000000001E-2</c:v>
                </c:pt>
                <c:pt idx="121">
                  <c:v>5.7499999999999898E-2</c:v>
                </c:pt>
                <c:pt idx="122">
                  <c:v>6.7500000000000004E-2</c:v>
                </c:pt>
                <c:pt idx="123">
                  <c:v>0.06</c:v>
                </c:pt>
                <c:pt idx="124">
                  <c:v>5.2499999999999998E-2</c:v>
                </c:pt>
                <c:pt idx="125">
                  <c:v>0.08</c:v>
                </c:pt>
                <c:pt idx="126">
                  <c:v>9.7500000000000003E-2</c:v>
                </c:pt>
                <c:pt idx="127">
                  <c:v>5.7500000000000002E-2</c:v>
                </c:pt>
                <c:pt idx="128">
                  <c:v>0.02</c:v>
                </c:pt>
                <c:pt idx="129">
                  <c:v>2.2499999999999999E-2</c:v>
                </c:pt>
                <c:pt idx="130">
                  <c:v>2.2499999999999999E-2</c:v>
                </c:pt>
                <c:pt idx="131">
                  <c:v>7.4999999999999997E-3</c:v>
                </c:pt>
                <c:pt idx="132">
                  <c:v>1.4999999999999999E-2</c:v>
                </c:pt>
                <c:pt idx="133">
                  <c:v>0.01</c:v>
                </c:pt>
                <c:pt idx="134">
                  <c:v>1.2500000000000001E-2</c:v>
                </c:pt>
                <c:pt idx="135">
                  <c:v>0.01</c:v>
                </c:pt>
                <c:pt idx="136">
                  <c:v>1.2500000000000001E-2</c:v>
                </c:pt>
                <c:pt idx="137">
                  <c:v>0.01</c:v>
                </c:pt>
                <c:pt idx="138">
                  <c:v>0.01</c:v>
                </c:pt>
                <c:pt idx="139">
                  <c:v>0.01</c:v>
                </c:pt>
                <c:pt idx="140">
                  <c:v>2.5000000000000001E-2</c:v>
                </c:pt>
                <c:pt idx="141">
                  <c:v>3.5000000000000003E-2</c:v>
                </c:pt>
                <c:pt idx="142">
                  <c:v>0.13500000000000001</c:v>
                </c:pt>
                <c:pt idx="143">
                  <c:v>0.16250000000000001</c:v>
                </c:pt>
                <c:pt idx="144">
                  <c:v>0.05</c:v>
                </c:pt>
                <c:pt idx="145">
                  <c:v>4.7500000000000001E-2</c:v>
                </c:pt>
                <c:pt idx="146">
                  <c:v>0.04</c:v>
                </c:pt>
                <c:pt idx="147">
                  <c:v>6.7500000000000004E-2</c:v>
                </c:pt>
                <c:pt idx="148">
                  <c:v>5.5E-2</c:v>
                </c:pt>
                <c:pt idx="149">
                  <c:v>0.06</c:v>
                </c:pt>
                <c:pt idx="150">
                  <c:v>3.2500000000000001E-2</c:v>
                </c:pt>
                <c:pt idx="151">
                  <c:v>1.2500000000000001E-2</c:v>
                </c:pt>
                <c:pt idx="152">
                  <c:v>0.01</c:v>
                </c:pt>
                <c:pt idx="153">
                  <c:v>0.01</c:v>
                </c:pt>
                <c:pt idx="154">
                  <c:v>0.01</c:v>
                </c:pt>
                <c:pt idx="155">
                  <c:v>2.2499999999999999E-2</c:v>
                </c:pt>
                <c:pt idx="156">
                  <c:v>1.4999999999999999E-2</c:v>
                </c:pt>
                <c:pt idx="157">
                  <c:v>0.01</c:v>
                </c:pt>
                <c:pt idx="158">
                  <c:v>1.2500000000000001E-2</c:v>
                </c:pt>
                <c:pt idx="159">
                  <c:v>0.01</c:v>
                </c:pt>
                <c:pt idx="160">
                  <c:v>0.01</c:v>
                </c:pt>
                <c:pt idx="161">
                  <c:v>0.01</c:v>
                </c:pt>
                <c:pt idx="162">
                  <c:v>1.4999999999999999E-2</c:v>
                </c:pt>
                <c:pt idx="163">
                  <c:v>0.02</c:v>
                </c:pt>
                <c:pt idx="164">
                  <c:v>1.4999999999999999E-2</c:v>
                </c:pt>
                <c:pt idx="165">
                  <c:v>1.2500000000000001E-2</c:v>
                </c:pt>
                <c:pt idx="166">
                  <c:v>1.7500000000000002E-2</c:v>
                </c:pt>
                <c:pt idx="167">
                  <c:v>0.01</c:v>
                </c:pt>
              </c:numCache>
            </c:numRef>
          </c:yVal>
          <c:smooth val="0"/>
          <c:extLst>
            <c:ext xmlns:c16="http://schemas.microsoft.com/office/drawing/2014/chart" uri="{C3380CC4-5D6E-409C-BE32-E72D297353CC}">
              <c16:uniqueId val="{00000001-02DA-4CDB-AFD9-75F1D3CAD178}"/>
            </c:ext>
          </c:extLst>
        </c:ser>
        <c:dLbls>
          <c:showLegendKey val="0"/>
          <c:showVal val="0"/>
          <c:showCatName val="0"/>
          <c:showSerName val="0"/>
          <c:showPercent val="0"/>
          <c:showBubbleSize val="0"/>
        </c:dLbls>
        <c:axId val="1996729888"/>
        <c:axId val="1996735296"/>
      </c:scatterChart>
      <c:valAx>
        <c:axId val="1996714080"/>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1996717408"/>
        <c:crosses val="autoZero"/>
        <c:crossBetween val="midCat"/>
        <c:majorUnit val="24"/>
      </c:valAx>
      <c:valAx>
        <c:axId val="1996717408"/>
        <c:scaling>
          <c:orientation val="minMax"/>
          <c:max val="3000"/>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rgbClr val="59B3CB"/>
                </a:solidFill>
                <a:latin typeface="微軟正黑體" panose="020B0604030504040204" pitchFamily="34" charset="-120"/>
                <a:ea typeface="微軟正黑體" panose="020B0604030504040204" pitchFamily="34" charset="-120"/>
                <a:cs typeface="+mn-cs"/>
              </a:defRPr>
            </a:pPr>
            <a:endParaRPr lang="zh-TW"/>
          </a:p>
        </c:txPr>
        <c:crossAx val="1996714080"/>
        <c:crosses val="autoZero"/>
        <c:crossBetween val="midCat"/>
        <c:majorUnit val="1000"/>
      </c:valAx>
      <c:valAx>
        <c:axId val="1996735296"/>
        <c:scaling>
          <c:orientation val="minMax"/>
        </c:scaling>
        <c:delete val="0"/>
        <c:axPos val="r"/>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rgbClr val="FF8F8F"/>
                </a:solidFill>
                <a:latin typeface="微軟正黑體" panose="020B0604030504040204" pitchFamily="34" charset="-120"/>
                <a:ea typeface="微軟正黑體" panose="020B0604030504040204" pitchFamily="34" charset="-120"/>
                <a:cs typeface="+mn-cs"/>
              </a:defRPr>
            </a:pPr>
            <a:endParaRPr lang="zh-TW"/>
          </a:p>
        </c:txPr>
        <c:crossAx val="1996729888"/>
        <c:crosses val="max"/>
        <c:crossBetween val="midCat"/>
        <c:majorUnit val="0.5"/>
      </c:valAx>
      <c:valAx>
        <c:axId val="1996729888"/>
        <c:scaling>
          <c:orientation val="minMax"/>
        </c:scaling>
        <c:delete val="1"/>
        <c:axPos val="b"/>
        <c:numFmt formatCode="0_);[Red]\(0\)" sourceLinked="1"/>
        <c:majorTickMark val="out"/>
        <c:minorTickMark val="none"/>
        <c:tickLblPos val="nextTo"/>
        <c:crossAx val="1996735296"/>
        <c:crosses val="autoZero"/>
        <c:crossBetween val="midCat"/>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12700" cap="rnd">
              <a:solidFill>
                <a:srgbClr val="70AD47">
                  <a:lumMod val="75000"/>
                </a:srgbClr>
              </a:solidFill>
              <a:round/>
            </a:ln>
            <a:effectLst/>
          </c:spPr>
          <c:marker>
            <c:symbol val="none"/>
          </c:marker>
          <c:cat>
            <c:strRef>
              <c:f>工作表1!$AF$1:$AF$7</c:f>
              <c:strCache>
                <c:ptCount val="7"/>
                <c:pt idx="0">
                  <c:v>0907體重</c:v>
                </c:pt>
                <c:pt idx="1">
                  <c:v>0908體重</c:v>
                </c:pt>
                <c:pt idx="2">
                  <c:v>909體重</c:v>
                </c:pt>
                <c:pt idx="3">
                  <c:v>910體重</c:v>
                </c:pt>
                <c:pt idx="4">
                  <c:v>911體重</c:v>
                </c:pt>
                <c:pt idx="5">
                  <c:v>912體重</c:v>
                </c:pt>
                <c:pt idx="6">
                  <c:v>913體重</c:v>
                </c:pt>
              </c:strCache>
            </c:strRef>
          </c:cat>
          <c:val>
            <c:numRef>
              <c:f>工作表1!$AG$1:$AG$7</c:f>
              <c:numCache>
                <c:formatCode>General</c:formatCode>
                <c:ptCount val="7"/>
                <c:pt idx="0">
                  <c:v>51.65</c:v>
                </c:pt>
                <c:pt idx="1">
                  <c:v>71.106999999999999</c:v>
                </c:pt>
                <c:pt idx="2">
                  <c:v>106.40900000000001</c:v>
                </c:pt>
                <c:pt idx="3">
                  <c:v>137.89699999999999</c:v>
                </c:pt>
                <c:pt idx="4">
                  <c:v>153.61199999999999</c:v>
                </c:pt>
                <c:pt idx="5">
                  <c:v>181.209</c:v>
                </c:pt>
                <c:pt idx="6">
                  <c:v>202.899</c:v>
                </c:pt>
              </c:numCache>
            </c:numRef>
          </c:val>
          <c:smooth val="0"/>
          <c:extLst>
            <c:ext xmlns:c16="http://schemas.microsoft.com/office/drawing/2014/chart" uri="{C3380CC4-5D6E-409C-BE32-E72D297353CC}">
              <c16:uniqueId val="{00000000-E677-4B61-8ECB-FEBDE8CC522B}"/>
            </c:ext>
          </c:extLst>
        </c:ser>
        <c:dLbls>
          <c:showLegendKey val="0"/>
          <c:showVal val="0"/>
          <c:showCatName val="0"/>
          <c:showSerName val="0"/>
          <c:showPercent val="0"/>
          <c:showBubbleSize val="0"/>
        </c:dLbls>
        <c:smooth val="0"/>
        <c:axId val="324184880"/>
        <c:axId val="324180720"/>
      </c:lineChart>
      <c:catAx>
        <c:axId val="32418488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24180720"/>
        <c:crosses val="autoZero"/>
        <c:auto val="1"/>
        <c:lblAlgn val="ctr"/>
        <c:lblOffset val="100"/>
        <c:noMultiLvlLbl val="0"/>
      </c:catAx>
      <c:valAx>
        <c:axId val="324180720"/>
        <c:scaling>
          <c:orientation val="minMax"/>
        </c:scaling>
        <c:delete val="0"/>
        <c:axPos val="l"/>
        <c:numFmt formatCode="General" sourceLinked="1"/>
        <c:majorTickMark val="none"/>
        <c:minorTickMark val="none"/>
        <c:tickLblPos val="nextTo"/>
        <c:spPr>
          <a:noFill/>
          <a:ln>
            <a:solidFill>
              <a:schemeClr val="accent6">
                <a:lumMod val="75000"/>
              </a:schemeClr>
            </a:solidFill>
          </a:ln>
          <a:effectLst/>
        </c:spPr>
        <c:txPr>
          <a:bodyPr rot="-60000000" spcFirstLastPara="1" vertOverflow="ellipsis" vert="horz" wrap="square" anchor="ctr" anchorCtr="1"/>
          <a:lstStyle/>
          <a:p>
            <a:pPr>
              <a:defRPr sz="7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324184880"/>
        <c:crosses val="autoZero"/>
        <c:crossBetween val="between"/>
        <c:majorUnit val="100"/>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FF0000"/>
            </a:solidFill>
            <a:ln>
              <a:noFill/>
            </a:ln>
            <a:effectLst/>
          </c:spPr>
          <c:invertIfNegative val="0"/>
          <c:cat>
            <c:strRef>
              <c:f>工作表1!$AF$9:$AF$15</c:f>
              <c:strCache>
                <c:ptCount val="7"/>
                <c:pt idx="0">
                  <c:v>9月7日</c:v>
                </c:pt>
                <c:pt idx="1">
                  <c:v>9月8日</c:v>
                </c:pt>
                <c:pt idx="2">
                  <c:v>9月9日</c:v>
                </c:pt>
                <c:pt idx="3">
                  <c:v>9月10日</c:v>
                </c:pt>
                <c:pt idx="4">
                  <c:v>9月11日</c:v>
                </c:pt>
                <c:pt idx="5">
                  <c:v>9月12日</c:v>
                </c:pt>
                <c:pt idx="6">
                  <c:v>9月13日</c:v>
                </c:pt>
              </c:strCache>
            </c:strRef>
          </c:cat>
          <c:val>
            <c:numRef>
              <c:f>工作表1!$AG$9:$AG$15</c:f>
              <c:numCache>
                <c:formatCode>General</c:formatCode>
                <c:ptCount val="7"/>
                <c:pt idx="1">
                  <c:v>60</c:v>
                </c:pt>
                <c:pt idx="2">
                  <c:v>4</c:v>
                </c:pt>
                <c:pt idx="3">
                  <c:v>14</c:v>
                </c:pt>
                <c:pt idx="4">
                  <c:v>12</c:v>
                </c:pt>
                <c:pt idx="6">
                  <c:v>8</c:v>
                </c:pt>
              </c:numCache>
            </c:numRef>
          </c:val>
          <c:extLst>
            <c:ext xmlns:c16="http://schemas.microsoft.com/office/drawing/2014/chart" uri="{C3380CC4-5D6E-409C-BE32-E72D297353CC}">
              <c16:uniqueId val="{00000000-8FFC-45D0-BEFC-D1FD5F25EC94}"/>
            </c:ext>
          </c:extLst>
        </c:ser>
        <c:dLbls>
          <c:showLegendKey val="0"/>
          <c:showVal val="0"/>
          <c:showCatName val="0"/>
          <c:showSerName val="0"/>
          <c:showPercent val="0"/>
          <c:showBubbleSize val="0"/>
        </c:dLbls>
        <c:gapWidth val="219"/>
        <c:overlap val="-27"/>
        <c:axId val="495686079"/>
        <c:axId val="495675263"/>
      </c:barChart>
      <c:catAx>
        <c:axId val="495686079"/>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95675263"/>
        <c:crosses val="autoZero"/>
        <c:auto val="1"/>
        <c:lblAlgn val="ctr"/>
        <c:lblOffset val="100"/>
        <c:noMultiLvlLbl val="0"/>
      </c:catAx>
      <c:valAx>
        <c:axId val="495675263"/>
        <c:scaling>
          <c:orientation val="minMax"/>
          <c:max val="7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Times New Roman" panose="02020603050405020304" pitchFamily="18" charset="0"/>
              </a:defRPr>
            </a:pPr>
            <a:endParaRPr lang="zh-TW"/>
          </a:p>
        </c:txPr>
        <c:crossAx val="495686079"/>
        <c:crosses val="autoZero"/>
        <c:crossBetween val="between"/>
        <c:majorUnit val="25"/>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工作表1!$AQ$1</c:f>
              <c:strCache>
                <c:ptCount val="1"/>
                <c:pt idx="0">
                  <c:v>Weight</c:v>
                </c:pt>
              </c:strCache>
            </c:strRef>
          </c:tx>
          <c:spPr>
            <a:ln w="22225" cap="rnd">
              <a:solidFill>
                <a:schemeClr val="tx1"/>
              </a:solidFill>
              <a:round/>
            </a:ln>
            <a:effectLst/>
          </c:spPr>
          <c:marker>
            <c:symbol val="x"/>
            <c:size val="5"/>
            <c:spPr>
              <a:noFill/>
              <a:ln w="9525">
                <a:solidFill>
                  <a:schemeClr val="tx1"/>
                </a:solidFill>
              </a:ln>
              <a:effectLst/>
            </c:spPr>
          </c:marker>
          <c:val>
            <c:numRef>
              <c:f>工作表1!$AQ$2:$AQ$78</c:f>
              <c:numCache>
                <c:formatCode>General</c:formatCode>
                <c:ptCount val="77"/>
                <c:pt idx="6">
                  <c:v>51.65</c:v>
                </c:pt>
                <c:pt idx="7">
                  <c:v>71.106999999999999</c:v>
                </c:pt>
                <c:pt idx="8">
                  <c:v>106.40900000000001</c:v>
                </c:pt>
                <c:pt idx="9">
                  <c:v>137.89699999999999</c:v>
                </c:pt>
                <c:pt idx="10">
                  <c:v>153.61199999999999</c:v>
                </c:pt>
                <c:pt idx="11">
                  <c:v>181.209</c:v>
                </c:pt>
                <c:pt idx="12">
                  <c:v>202.899</c:v>
                </c:pt>
                <c:pt idx="13">
                  <c:v>230.43700000000001</c:v>
                </c:pt>
                <c:pt idx="14">
                  <c:v>239.74600000000001</c:v>
                </c:pt>
                <c:pt idx="15">
                  <c:v>275.303</c:v>
                </c:pt>
                <c:pt idx="16">
                  <c:v>326.82900000000001</c:v>
                </c:pt>
                <c:pt idx="17">
                  <c:v>345.86399999999998</c:v>
                </c:pt>
                <c:pt idx="18">
                  <c:v>363.76600000000002</c:v>
                </c:pt>
                <c:pt idx="19">
                  <c:v>389.63299999999998</c:v>
                </c:pt>
                <c:pt idx="20">
                  <c:v>423.73399999999998</c:v>
                </c:pt>
                <c:pt idx="21">
                  <c:v>442.17399999999998</c:v>
                </c:pt>
                <c:pt idx="22">
                  <c:v>513.779</c:v>
                </c:pt>
                <c:pt idx="23">
                  <c:v>522.173</c:v>
                </c:pt>
                <c:pt idx="24">
                  <c:v>547.40899999999999</c:v>
                </c:pt>
                <c:pt idx="25">
                  <c:v>582.85500000000002</c:v>
                </c:pt>
                <c:pt idx="26">
                  <c:v>645.13400000000001</c:v>
                </c:pt>
                <c:pt idx="27">
                  <c:v>658.56600000000003</c:v>
                </c:pt>
                <c:pt idx="28">
                  <c:v>690.94799999999998</c:v>
                </c:pt>
                <c:pt idx="29">
                  <c:v>778.29600000000005</c:v>
                </c:pt>
                <c:pt idx="30">
                  <c:v>805.97799999999995</c:v>
                </c:pt>
                <c:pt idx="31">
                  <c:v>836.17499999999995</c:v>
                </c:pt>
                <c:pt idx="32">
                  <c:v>859.27200000000005</c:v>
                </c:pt>
                <c:pt idx="33">
                  <c:v>851.81600000000003</c:v>
                </c:pt>
                <c:pt idx="34">
                  <c:v>896.00300000000004</c:v>
                </c:pt>
                <c:pt idx="35">
                  <c:v>940.68200000000002</c:v>
                </c:pt>
                <c:pt idx="36">
                  <c:v>989.57600000000002</c:v>
                </c:pt>
                <c:pt idx="37">
                  <c:v>909.73099999999999</c:v>
                </c:pt>
                <c:pt idx="38">
                  <c:v>991.29899999999998</c:v>
                </c:pt>
                <c:pt idx="39">
                  <c:v>1211.6849999999999</c:v>
                </c:pt>
                <c:pt idx="40">
                  <c:v>1206.2539999999999</c:v>
                </c:pt>
                <c:pt idx="41">
                  <c:v>1234.7650000000001</c:v>
                </c:pt>
                <c:pt idx="42">
                  <c:v>1368.7550000000001</c:v>
                </c:pt>
                <c:pt idx="43">
                  <c:v>1368.7239999999999</c:v>
                </c:pt>
                <c:pt idx="44">
                  <c:v>1397.2139999999999</c:v>
                </c:pt>
                <c:pt idx="45">
                  <c:v>1430.8330000000001</c:v>
                </c:pt>
                <c:pt idx="46">
                  <c:v>1483.0060000000001</c:v>
                </c:pt>
                <c:pt idx="47">
                  <c:v>1514.1089999999999</c:v>
                </c:pt>
                <c:pt idx="48">
                  <c:v>1609.231</c:v>
                </c:pt>
                <c:pt idx="49">
                  <c:v>1596.319</c:v>
                </c:pt>
                <c:pt idx="50">
                  <c:v>1588.951</c:v>
                </c:pt>
                <c:pt idx="51">
                  <c:v>1683.8209999999999</c:v>
                </c:pt>
                <c:pt idx="52">
                  <c:v>1637.6610000000001</c:v>
                </c:pt>
                <c:pt idx="53">
                  <c:v>1835.2270000000001</c:v>
                </c:pt>
                <c:pt idx="54">
                  <c:v>1885.7080000000001</c:v>
                </c:pt>
                <c:pt idx="55">
                  <c:v>1833.107</c:v>
                </c:pt>
                <c:pt idx="56">
                  <c:v>1914.886</c:v>
                </c:pt>
                <c:pt idx="57">
                  <c:v>1948.152</c:v>
                </c:pt>
                <c:pt idx="58">
                  <c:v>2054.2750000000001</c:v>
                </c:pt>
                <c:pt idx="59">
                  <c:v>2046.316</c:v>
                </c:pt>
                <c:pt idx="60">
                  <c:v>2066.6959999999999</c:v>
                </c:pt>
                <c:pt idx="61">
                  <c:v>2076.674</c:v>
                </c:pt>
                <c:pt idx="62">
                  <c:v>2166.0320000000002</c:v>
                </c:pt>
                <c:pt idx="63">
                  <c:v>2259.375</c:v>
                </c:pt>
                <c:pt idx="64">
                  <c:v>2352.5059999999999</c:v>
                </c:pt>
                <c:pt idx="65">
                  <c:v>2184.5</c:v>
                </c:pt>
                <c:pt idx="66">
                  <c:v>2173.5210000000002</c:v>
                </c:pt>
                <c:pt idx="67">
                  <c:v>2298.3670000000002</c:v>
                </c:pt>
                <c:pt idx="68">
                  <c:v>2411.614</c:v>
                </c:pt>
                <c:pt idx="69">
                  <c:v>2436.366</c:v>
                </c:pt>
                <c:pt idx="70">
                  <c:v>2457.3150000000001</c:v>
                </c:pt>
                <c:pt idx="71">
                  <c:v>2549.0479999999998</c:v>
                </c:pt>
                <c:pt idx="72">
                  <c:v>2661.81</c:v>
                </c:pt>
                <c:pt idx="73">
                  <c:v>2775.1019999999999</c:v>
                </c:pt>
                <c:pt idx="74">
                  <c:v>2638.7109999999998</c:v>
                </c:pt>
                <c:pt idx="75">
                  <c:v>2697.1770000000001</c:v>
                </c:pt>
                <c:pt idx="76">
                  <c:v>2810.2930000000001</c:v>
                </c:pt>
              </c:numCache>
            </c:numRef>
          </c:val>
          <c:smooth val="0"/>
          <c:extLst>
            <c:ext xmlns:c16="http://schemas.microsoft.com/office/drawing/2014/chart" uri="{C3380CC4-5D6E-409C-BE32-E72D297353CC}">
              <c16:uniqueId val="{00000000-3540-4ED4-9C67-CFCCCD1A9741}"/>
            </c:ext>
          </c:extLst>
        </c:ser>
        <c:dLbls>
          <c:showLegendKey val="0"/>
          <c:showVal val="0"/>
          <c:showCatName val="0"/>
          <c:showSerName val="0"/>
          <c:showPercent val="0"/>
          <c:showBubbleSize val="0"/>
        </c:dLbls>
        <c:marker val="1"/>
        <c:smooth val="0"/>
        <c:axId val="891935680"/>
        <c:axId val="891916128"/>
      </c:lineChart>
      <c:lineChart>
        <c:grouping val="standard"/>
        <c:varyColors val="0"/>
        <c:ser>
          <c:idx val="0"/>
          <c:order val="0"/>
          <c:tx>
            <c:strRef>
              <c:f>工作表1!$X$1</c:f>
              <c:strCache>
                <c:ptCount val="1"/>
                <c:pt idx="0">
                  <c:v>0901期Act</c:v>
                </c:pt>
              </c:strCache>
            </c:strRef>
          </c:tx>
          <c:spPr>
            <a:ln w="22225" cap="rnd">
              <a:solidFill>
                <a:schemeClr val="accent5"/>
              </a:solidFill>
              <a:round/>
            </a:ln>
            <a:effectLst/>
          </c:spPr>
          <c:marker>
            <c:symbol val="square"/>
            <c:size val="4"/>
            <c:spPr>
              <a:solidFill>
                <a:schemeClr val="accent5"/>
              </a:solidFill>
              <a:ln w="9525">
                <a:solidFill>
                  <a:schemeClr val="accent5"/>
                </a:solidFill>
              </a:ln>
              <a:effectLst/>
            </c:spPr>
          </c:marker>
          <c:errBars>
            <c:errDir val="y"/>
            <c:errBarType val="both"/>
            <c:errValType val="cust"/>
            <c:noEndCap val="0"/>
            <c:plus>
              <c:numRef>
                <c:f>工作表1!$Y$2:$Y$78</c:f>
                <c:numCache>
                  <c:formatCode>General</c:formatCode>
                  <c:ptCount val="77"/>
                  <c:pt idx="5">
                    <c:v>1.7965229457537441E-2</c:v>
                  </c:pt>
                  <c:pt idx="6">
                    <c:v>2.1161008771325256E-2</c:v>
                  </c:pt>
                  <c:pt idx="7">
                    <c:v>1.9086756417906039E-2</c:v>
                  </c:pt>
                  <c:pt idx="8">
                    <c:v>2.1455722666983035E-2</c:v>
                  </c:pt>
                  <c:pt idx="9">
                    <c:v>1.7363754939701777E-2</c:v>
                  </c:pt>
                  <c:pt idx="10">
                    <c:v>1.641934121416451E-2</c:v>
                  </c:pt>
                  <c:pt idx="11">
                    <c:v>1.400652866053342E-2</c:v>
                  </c:pt>
                  <c:pt idx="12">
                    <c:v>1.3417777309034758E-2</c:v>
                  </c:pt>
                  <c:pt idx="13">
                    <c:v>1.4226122180973268E-2</c:v>
                  </c:pt>
                  <c:pt idx="14">
                    <c:v>1.7559868595329632E-2</c:v>
                  </c:pt>
                  <c:pt idx="15">
                    <c:v>2.3330860090760009E-2</c:v>
                  </c:pt>
                  <c:pt idx="16">
                    <c:v>1.6994675771073595E-2</c:v>
                  </c:pt>
                  <c:pt idx="17">
                    <c:v>1.7135709489866344E-2</c:v>
                  </c:pt>
                  <c:pt idx="18">
                    <c:v>1.3954821508442879E-2</c:v>
                  </c:pt>
                  <c:pt idx="19">
                    <c:v>1.1317103035062673E-2</c:v>
                  </c:pt>
                  <c:pt idx="20">
                    <c:v>1.3576645707342478E-2</c:v>
                  </c:pt>
                  <c:pt idx="21">
                    <c:v>1.8092380664836805E-2</c:v>
                  </c:pt>
                  <c:pt idx="22">
                    <c:v>1.4869532095001761E-2</c:v>
                  </c:pt>
                  <c:pt idx="23">
                    <c:v>1.5516869380768452E-2</c:v>
                  </c:pt>
                  <c:pt idx="24">
                    <c:v>1.545539252876464E-2</c:v>
                  </c:pt>
                  <c:pt idx="25">
                    <c:v>1.6660888604157591E-2</c:v>
                  </c:pt>
                  <c:pt idx="26">
                    <c:v>1.7643665567334769E-2</c:v>
                  </c:pt>
                  <c:pt idx="27">
                    <c:v>1.5792980554894472E-2</c:v>
                  </c:pt>
                  <c:pt idx="28">
                    <c:v>2.4437838639566313E-2</c:v>
                  </c:pt>
                  <c:pt idx="29">
                    <c:v>1.8617393448187605E-2</c:v>
                  </c:pt>
                  <c:pt idx="30">
                    <c:v>1.840410638187346E-2</c:v>
                  </c:pt>
                  <c:pt idx="31">
                    <c:v>2.6100024495586099E-2</c:v>
                  </c:pt>
                  <c:pt idx="32">
                    <c:v>1.8189967483560353E-2</c:v>
                  </c:pt>
                  <c:pt idx="33">
                    <c:v>1.8360927020203647E-2</c:v>
                  </c:pt>
                  <c:pt idx="34">
                    <c:v>1.9366013922040598E-2</c:v>
                  </c:pt>
                  <c:pt idx="35">
                    <c:v>2.0448275473370844E-2</c:v>
                  </c:pt>
                  <c:pt idx="36">
                    <c:v>1.9707471460932522E-2</c:v>
                  </c:pt>
                  <c:pt idx="37">
                    <c:v>2.6204825672375191E-2</c:v>
                  </c:pt>
                  <c:pt idx="38">
                    <c:v>2.1045572509093613E-2</c:v>
                  </c:pt>
                  <c:pt idx="40">
                    <c:v>2.1787582500377076E-2</c:v>
                  </c:pt>
                  <c:pt idx="41">
                    <c:v>2.7434686237853979E-2</c:v>
                  </c:pt>
                  <c:pt idx="42">
                    <c:v>2.3539209657109518E-2</c:v>
                  </c:pt>
                  <c:pt idx="43">
                    <c:v>3.5345582147463729E-2</c:v>
                  </c:pt>
                  <c:pt idx="44">
                    <c:v>3.1803821359955062E-2</c:v>
                  </c:pt>
                  <c:pt idx="45">
                    <c:v>3.0951902346049217E-2</c:v>
                  </c:pt>
                  <c:pt idx="47">
                    <c:v>3.1866373376814298E-2</c:v>
                  </c:pt>
                  <c:pt idx="48">
                    <c:v>3.1328787704122125E-2</c:v>
                  </c:pt>
                  <c:pt idx="49">
                    <c:v>4.0807414640272217E-2</c:v>
                  </c:pt>
                  <c:pt idx="50">
                    <c:v>3.7741402620829888E-2</c:v>
                  </c:pt>
                  <c:pt idx="51">
                    <c:v>3.4505048459714208E-2</c:v>
                  </c:pt>
                  <c:pt idx="52">
                    <c:v>3.4581337954301766E-2</c:v>
                  </c:pt>
                  <c:pt idx="53">
                    <c:v>3.0473809173541377E-2</c:v>
                  </c:pt>
                  <c:pt idx="54">
                    <c:v>3.5813114957250043E-2</c:v>
                  </c:pt>
                  <c:pt idx="55">
                    <c:v>2.942560551846932E-2</c:v>
                  </c:pt>
                  <c:pt idx="56">
                    <c:v>3.1083459752312127E-2</c:v>
                  </c:pt>
                  <c:pt idx="57">
                    <c:v>4.3567877933379046E-2</c:v>
                  </c:pt>
                  <c:pt idx="58">
                    <c:v>2.9624837710481335E-2</c:v>
                  </c:pt>
                  <c:pt idx="59">
                    <c:v>3.6267479017902518E-2</c:v>
                  </c:pt>
                  <c:pt idx="60">
                    <c:v>3.5661057903284103E-2</c:v>
                  </c:pt>
                  <c:pt idx="61">
                    <c:v>3.1019949773868058E-2</c:v>
                  </c:pt>
                  <c:pt idx="62">
                    <c:v>2.7635169121456409E-2</c:v>
                  </c:pt>
                  <c:pt idx="63">
                    <c:v>3.1829485571588906E-2</c:v>
                  </c:pt>
                  <c:pt idx="64">
                    <c:v>2.8445368673316918E-2</c:v>
                  </c:pt>
                  <c:pt idx="65">
                    <c:v>2.5372336078869472E-2</c:v>
                  </c:pt>
                  <c:pt idx="66">
                    <c:v>3.374931990789963E-2</c:v>
                  </c:pt>
                  <c:pt idx="67">
                    <c:v>3.4304688089396698E-2</c:v>
                  </c:pt>
                  <c:pt idx="68">
                    <c:v>2.8747271555215392E-2</c:v>
                  </c:pt>
                  <c:pt idx="69">
                    <c:v>2.6954832752215437E-2</c:v>
                  </c:pt>
                  <c:pt idx="70">
                    <c:v>3.3817234517054783E-2</c:v>
                  </c:pt>
                  <c:pt idx="71">
                    <c:v>2.8693061049157868E-2</c:v>
                  </c:pt>
                  <c:pt idx="72">
                    <c:v>3.5297188979007452E-2</c:v>
                  </c:pt>
                  <c:pt idx="73">
                    <c:v>3.7586975350318831E-2</c:v>
                  </c:pt>
                  <c:pt idx="74">
                    <c:v>2.497096449598005E-2</c:v>
                  </c:pt>
                  <c:pt idx="75">
                    <c:v>2.1441177954537264E-2</c:v>
                  </c:pt>
                  <c:pt idx="76">
                    <c:v>3.5164686527805918E-2</c:v>
                  </c:pt>
                </c:numCache>
              </c:numRef>
            </c:plus>
            <c:minus>
              <c:numRef>
                <c:f>工作表1!$Y$2:$Y$78</c:f>
                <c:numCache>
                  <c:formatCode>General</c:formatCode>
                  <c:ptCount val="77"/>
                  <c:pt idx="5">
                    <c:v>1.7965229457537441E-2</c:v>
                  </c:pt>
                  <c:pt idx="6">
                    <c:v>2.1161008771325256E-2</c:v>
                  </c:pt>
                  <c:pt idx="7">
                    <c:v>1.9086756417906039E-2</c:v>
                  </c:pt>
                  <c:pt idx="8">
                    <c:v>2.1455722666983035E-2</c:v>
                  </c:pt>
                  <c:pt idx="9">
                    <c:v>1.7363754939701777E-2</c:v>
                  </c:pt>
                  <c:pt idx="10">
                    <c:v>1.641934121416451E-2</c:v>
                  </c:pt>
                  <c:pt idx="11">
                    <c:v>1.400652866053342E-2</c:v>
                  </c:pt>
                  <c:pt idx="12">
                    <c:v>1.3417777309034758E-2</c:v>
                  </c:pt>
                  <c:pt idx="13">
                    <c:v>1.4226122180973268E-2</c:v>
                  </c:pt>
                  <c:pt idx="14">
                    <c:v>1.7559868595329632E-2</c:v>
                  </c:pt>
                  <c:pt idx="15">
                    <c:v>2.3330860090760009E-2</c:v>
                  </c:pt>
                  <c:pt idx="16">
                    <c:v>1.6994675771073595E-2</c:v>
                  </c:pt>
                  <c:pt idx="17">
                    <c:v>1.7135709489866344E-2</c:v>
                  </c:pt>
                  <c:pt idx="18">
                    <c:v>1.3954821508442879E-2</c:v>
                  </c:pt>
                  <c:pt idx="19">
                    <c:v>1.1317103035062673E-2</c:v>
                  </c:pt>
                  <c:pt idx="20">
                    <c:v>1.3576645707342478E-2</c:v>
                  </c:pt>
                  <c:pt idx="21">
                    <c:v>1.8092380664836805E-2</c:v>
                  </c:pt>
                  <c:pt idx="22">
                    <c:v>1.4869532095001761E-2</c:v>
                  </c:pt>
                  <c:pt idx="23">
                    <c:v>1.5516869380768452E-2</c:v>
                  </c:pt>
                  <c:pt idx="24">
                    <c:v>1.545539252876464E-2</c:v>
                  </c:pt>
                  <c:pt idx="25">
                    <c:v>1.6660888604157591E-2</c:v>
                  </c:pt>
                  <c:pt idx="26">
                    <c:v>1.7643665567334769E-2</c:v>
                  </c:pt>
                  <c:pt idx="27">
                    <c:v>1.5792980554894472E-2</c:v>
                  </c:pt>
                  <c:pt idx="28">
                    <c:v>2.4437838639566313E-2</c:v>
                  </c:pt>
                  <c:pt idx="29">
                    <c:v>1.8617393448187605E-2</c:v>
                  </c:pt>
                  <c:pt idx="30">
                    <c:v>1.840410638187346E-2</c:v>
                  </c:pt>
                  <c:pt idx="31">
                    <c:v>2.6100024495586099E-2</c:v>
                  </c:pt>
                  <c:pt idx="32">
                    <c:v>1.8189967483560353E-2</c:v>
                  </c:pt>
                  <c:pt idx="33">
                    <c:v>1.8360927020203647E-2</c:v>
                  </c:pt>
                  <c:pt idx="34">
                    <c:v>1.9366013922040598E-2</c:v>
                  </c:pt>
                  <c:pt idx="35">
                    <c:v>2.0448275473370844E-2</c:v>
                  </c:pt>
                  <c:pt idx="36">
                    <c:v>1.9707471460932522E-2</c:v>
                  </c:pt>
                  <c:pt idx="37">
                    <c:v>2.6204825672375191E-2</c:v>
                  </c:pt>
                  <c:pt idx="38">
                    <c:v>2.1045572509093613E-2</c:v>
                  </c:pt>
                  <c:pt idx="40">
                    <c:v>2.1787582500377076E-2</c:v>
                  </c:pt>
                  <c:pt idx="41">
                    <c:v>2.7434686237853979E-2</c:v>
                  </c:pt>
                  <c:pt idx="42">
                    <c:v>2.3539209657109518E-2</c:v>
                  </c:pt>
                  <c:pt idx="43">
                    <c:v>3.5345582147463729E-2</c:v>
                  </c:pt>
                  <c:pt idx="44">
                    <c:v>3.1803821359955062E-2</c:v>
                  </c:pt>
                  <c:pt idx="45">
                    <c:v>3.0951902346049217E-2</c:v>
                  </c:pt>
                  <c:pt idx="47">
                    <c:v>3.1866373376814298E-2</c:v>
                  </c:pt>
                  <c:pt idx="48">
                    <c:v>3.1328787704122125E-2</c:v>
                  </c:pt>
                  <c:pt idx="49">
                    <c:v>4.0807414640272217E-2</c:v>
                  </c:pt>
                  <c:pt idx="50">
                    <c:v>3.7741402620829888E-2</c:v>
                  </c:pt>
                  <c:pt idx="51">
                    <c:v>3.4505048459714208E-2</c:v>
                  </c:pt>
                  <c:pt idx="52">
                    <c:v>3.4581337954301766E-2</c:v>
                  </c:pt>
                  <c:pt idx="53">
                    <c:v>3.0473809173541377E-2</c:v>
                  </c:pt>
                  <c:pt idx="54">
                    <c:v>3.5813114957250043E-2</c:v>
                  </c:pt>
                  <c:pt idx="55">
                    <c:v>2.942560551846932E-2</c:v>
                  </c:pt>
                  <c:pt idx="56">
                    <c:v>3.1083459752312127E-2</c:v>
                  </c:pt>
                  <c:pt idx="57">
                    <c:v>4.3567877933379046E-2</c:v>
                  </c:pt>
                  <c:pt idx="58">
                    <c:v>2.9624837710481335E-2</c:v>
                  </c:pt>
                  <c:pt idx="59">
                    <c:v>3.6267479017902518E-2</c:v>
                  </c:pt>
                  <c:pt idx="60">
                    <c:v>3.5661057903284103E-2</c:v>
                  </c:pt>
                  <c:pt idx="61">
                    <c:v>3.1019949773868058E-2</c:v>
                  </c:pt>
                  <c:pt idx="62">
                    <c:v>2.7635169121456409E-2</c:v>
                  </c:pt>
                  <c:pt idx="63">
                    <c:v>3.1829485571588906E-2</c:v>
                  </c:pt>
                  <c:pt idx="64">
                    <c:v>2.8445368673316918E-2</c:v>
                  </c:pt>
                  <c:pt idx="65">
                    <c:v>2.5372336078869472E-2</c:v>
                  </c:pt>
                  <c:pt idx="66">
                    <c:v>3.374931990789963E-2</c:v>
                  </c:pt>
                  <c:pt idx="67">
                    <c:v>3.4304688089396698E-2</c:v>
                  </c:pt>
                  <c:pt idx="68">
                    <c:v>2.8747271555215392E-2</c:v>
                  </c:pt>
                  <c:pt idx="69">
                    <c:v>2.6954832752215437E-2</c:v>
                  </c:pt>
                  <c:pt idx="70">
                    <c:v>3.3817234517054783E-2</c:v>
                  </c:pt>
                  <c:pt idx="71">
                    <c:v>2.8693061049157868E-2</c:v>
                  </c:pt>
                  <c:pt idx="72">
                    <c:v>3.5297188979007452E-2</c:v>
                  </c:pt>
                  <c:pt idx="73">
                    <c:v>3.7586975350318831E-2</c:v>
                  </c:pt>
                  <c:pt idx="74">
                    <c:v>2.497096449598005E-2</c:v>
                  </c:pt>
                  <c:pt idx="75">
                    <c:v>2.1441177954537264E-2</c:v>
                  </c:pt>
                  <c:pt idx="76">
                    <c:v>3.5164686527805918E-2</c:v>
                  </c:pt>
                </c:numCache>
              </c:numRef>
            </c:minus>
            <c:spPr>
              <a:noFill/>
              <a:ln w="9525" cap="flat" cmpd="sng" algn="ctr">
                <a:solidFill>
                  <a:schemeClr val="accent5"/>
                </a:solidFill>
                <a:round/>
              </a:ln>
              <a:effectLst/>
            </c:spPr>
          </c:errBars>
          <c:val>
            <c:numRef>
              <c:f>工作表1!$X$2:$X$78</c:f>
              <c:numCache>
                <c:formatCode>General</c:formatCode>
                <c:ptCount val="77"/>
                <c:pt idx="5">
                  <c:v>0.11074088461009231</c:v>
                </c:pt>
                <c:pt idx="6">
                  <c:v>0.11249967757838381</c:v>
                </c:pt>
                <c:pt idx="7">
                  <c:v>0.11676875228072398</c:v>
                </c:pt>
                <c:pt idx="8">
                  <c:v>0.10332144518417614</c:v>
                </c:pt>
                <c:pt idx="9">
                  <c:v>9.6760065340011678E-2</c:v>
                </c:pt>
                <c:pt idx="10">
                  <c:v>9.5223582297982015E-2</c:v>
                </c:pt>
                <c:pt idx="11">
                  <c:v>0.10280812530993054</c:v>
                </c:pt>
                <c:pt idx="12">
                  <c:v>0.10181355117458367</c:v>
                </c:pt>
                <c:pt idx="13">
                  <c:v>0.11492580386468458</c:v>
                </c:pt>
                <c:pt idx="14">
                  <c:v>9.4683144050987961E-2</c:v>
                </c:pt>
                <c:pt idx="15">
                  <c:v>0.10669633198664262</c:v>
                </c:pt>
                <c:pt idx="16">
                  <c:v>0.1074761019278318</c:v>
                </c:pt>
                <c:pt idx="17">
                  <c:v>0.10461986423608104</c:v>
                </c:pt>
                <c:pt idx="18">
                  <c:v>9.9403442176960302E-2</c:v>
                </c:pt>
                <c:pt idx="19">
                  <c:v>0.10629597551043761</c:v>
                </c:pt>
                <c:pt idx="20">
                  <c:v>9.7676860677719371E-2</c:v>
                </c:pt>
                <c:pt idx="21">
                  <c:v>0.10920294271547611</c:v>
                </c:pt>
                <c:pt idx="22">
                  <c:v>0.11710710278900761</c:v>
                </c:pt>
                <c:pt idx="23">
                  <c:v>0.11923977714708806</c:v>
                </c:pt>
                <c:pt idx="24">
                  <c:v>0.12276631195358288</c:v>
                </c:pt>
                <c:pt idx="25">
                  <c:v>0.13357405721424892</c:v>
                </c:pt>
                <c:pt idx="26">
                  <c:v>0.14830634540137635</c:v>
                </c:pt>
                <c:pt idx="27">
                  <c:v>0.1571697011597244</c:v>
                </c:pt>
                <c:pt idx="28">
                  <c:v>0.16407431013707033</c:v>
                </c:pt>
                <c:pt idx="29">
                  <c:v>0.16151002107964574</c:v>
                </c:pt>
                <c:pt idx="30">
                  <c:v>0.16375207345674084</c:v>
                </c:pt>
                <c:pt idx="31">
                  <c:v>0.18119135166413083</c:v>
                </c:pt>
                <c:pt idx="32">
                  <c:v>0.19782396207837058</c:v>
                </c:pt>
                <c:pt idx="33">
                  <c:v>0.21169573930729213</c:v>
                </c:pt>
                <c:pt idx="34">
                  <c:v>0.21154753138951407</c:v>
                </c:pt>
                <c:pt idx="35">
                  <c:v>0.20928447350155635</c:v>
                </c:pt>
                <c:pt idx="36">
                  <c:v>0.2038011638060665</c:v>
                </c:pt>
                <c:pt idx="37">
                  <c:v>0.20328517029971258</c:v>
                </c:pt>
                <c:pt idx="38">
                  <c:v>0.21113409463763835</c:v>
                </c:pt>
                <c:pt idx="40">
                  <c:v>0.21340751182502141</c:v>
                </c:pt>
                <c:pt idx="41">
                  <c:v>0.22583344876544606</c:v>
                </c:pt>
                <c:pt idx="42">
                  <c:v>0.22164440992115828</c:v>
                </c:pt>
                <c:pt idx="43">
                  <c:v>0.2239501694922976</c:v>
                </c:pt>
                <c:pt idx="44">
                  <c:v>0.22256495102575224</c:v>
                </c:pt>
                <c:pt idx="45">
                  <c:v>0.23867739248730876</c:v>
                </c:pt>
                <c:pt idx="47">
                  <c:v>0.23836569817819669</c:v>
                </c:pt>
                <c:pt idx="48">
                  <c:v>0.22370025202460575</c:v>
                </c:pt>
                <c:pt idx="49">
                  <c:v>0.23179662173368415</c:v>
                </c:pt>
                <c:pt idx="50">
                  <c:v>0.22399059750819941</c:v>
                </c:pt>
                <c:pt idx="51">
                  <c:v>0.2296824197956516</c:v>
                </c:pt>
                <c:pt idx="52">
                  <c:v>0.23184907006434433</c:v>
                </c:pt>
                <c:pt idx="53">
                  <c:v>0.22488986926492993</c:v>
                </c:pt>
                <c:pt idx="54">
                  <c:v>0.2274559601213382</c:v>
                </c:pt>
                <c:pt idx="55">
                  <c:v>0.22893732396977989</c:v>
                </c:pt>
                <c:pt idx="56">
                  <c:v>0.22698200819189038</c:v>
                </c:pt>
                <c:pt idx="57">
                  <c:v>0.22137156164487631</c:v>
                </c:pt>
                <c:pt idx="58">
                  <c:v>0.22129405173025873</c:v>
                </c:pt>
                <c:pt idx="59">
                  <c:v>0.22262906471656937</c:v>
                </c:pt>
                <c:pt idx="60">
                  <c:v>0.22084514080576309</c:v>
                </c:pt>
                <c:pt idx="61">
                  <c:v>0.21815372004515265</c:v>
                </c:pt>
                <c:pt idx="62">
                  <c:v>0.21913371780873184</c:v>
                </c:pt>
                <c:pt idx="63">
                  <c:v>0.21610233808536408</c:v>
                </c:pt>
                <c:pt idx="64">
                  <c:v>0.21430181087469133</c:v>
                </c:pt>
                <c:pt idx="65">
                  <c:v>0.20830836254874988</c:v>
                </c:pt>
                <c:pt idx="66">
                  <c:v>0.2133684072561447</c:v>
                </c:pt>
                <c:pt idx="67">
                  <c:v>0.20883200496228979</c:v>
                </c:pt>
                <c:pt idx="68">
                  <c:v>0.21324059747248159</c:v>
                </c:pt>
                <c:pt idx="69">
                  <c:v>0.20932013344289707</c:v>
                </c:pt>
                <c:pt idx="70">
                  <c:v>0.21410866166202794</c:v>
                </c:pt>
                <c:pt idx="71">
                  <c:v>0.20020301449127609</c:v>
                </c:pt>
                <c:pt idx="72">
                  <c:v>0.19986360802150543</c:v>
                </c:pt>
                <c:pt idx="73">
                  <c:v>0.20947940706356494</c:v>
                </c:pt>
                <c:pt idx="74">
                  <c:v>0.20296538501462941</c:v>
                </c:pt>
                <c:pt idx="75">
                  <c:v>0.20120932391164281</c:v>
                </c:pt>
                <c:pt idx="76">
                  <c:v>0.20858777014545779</c:v>
                </c:pt>
              </c:numCache>
            </c:numRef>
          </c:val>
          <c:smooth val="0"/>
          <c:extLst>
            <c:ext xmlns:c16="http://schemas.microsoft.com/office/drawing/2014/chart" uri="{C3380CC4-5D6E-409C-BE32-E72D297353CC}">
              <c16:uniqueId val="{00000001-3540-4ED4-9C67-CFCCCD1A9741}"/>
            </c:ext>
          </c:extLst>
        </c:ser>
        <c:dLbls>
          <c:showLegendKey val="0"/>
          <c:showVal val="0"/>
          <c:showCatName val="0"/>
          <c:showSerName val="0"/>
          <c:showPercent val="0"/>
          <c:showBubbleSize val="0"/>
        </c:dLbls>
        <c:marker val="1"/>
        <c:smooth val="0"/>
        <c:axId val="1040257824"/>
        <c:axId val="1040252832"/>
      </c:lineChart>
      <c:catAx>
        <c:axId val="89193568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891916128"/>
        <c:crosses val="autoZero"/>
        <c:auto val="1"/>
        <c:lblAlgn val="ctr"/>
        <c:lblOffset val="100"/>
        <c:tickMarkSkip val="7"/>
        <c:noMultiLvlLbl val="0"/>
      </c:catAx>
      <c:valAx>
        <c:axId val="891916128"/>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891935680"/>
        <c:crosses val="autoZero"/>
        <c:crossBetween val="between"/>
      </c:valAx>
      <c:valAx>
        <c:axId val="1040252832"/>
        <c:scaling>
          <c:orientation val="minMax"/>
        </c:scaling>
        <c:delete val="0"/>
        <c:axPos val="r"/>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040257824"/>
        <c:crosses val="max"/>
        <c:crossBetween val="between"/>
      </c:valAx>
      <c:catAx>
        <c:axId val="1040257824"/>
        <c:scaling>
          <c:orientation val="minMax"/>
        </c:scaling>
        <c:delete val="1"/>
        <c:axPos val="b"/>
        <c:majorTickMark val="out"/>
        <c:minorTickMark val="none"/>
        <c:tickLblPos val="nextTo"/>
        <c:crossAx val="1040252832"/>
        <c:crosses val="autoZero"/>
        <c:auto val="1"/>
        <c:lblAlgn val="ctr"/>
        <c:lblOffset val="100"/>
        <c:noMultiLvlLbl val="0"/>
      </c:cat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工作表1!$K$1</c:f>
              <c:strCache>
                <c:ptCount val="1"/>
                <c:pt idx="0">
                  <c:v>0901期Act</c:v>
                </c:pt>
              </c:strCache>
            </c:strRef>
          </c:tx>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0"/>
            <c:trendlineLbl>
              <c:layout>
                <c:manualLayout>
                  <c:x val="-0.80913421531582441"/>
                  <c:y val="-6.1442450370352279E-2"/>
                </c:manualLayout>
              </c:layout>
              <c:numFmt formatCode="General" sourceLinked="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工作表1!$B$2:$B$78</c:f>
              <c:numCache>
                <c:formatCode>General</c:formatCode>
                <c:ptCount val="7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numCache>
            </c:numRef>
          </c:xVal>
          <c:yVal>
            <c:numRef>
              <c:f>工作表1!$K$2:$K$78</c:f>
              <c:numCache>
                <c:formatCode>General</c:formatCode>
                <c:ptCount val="77"/>
                <c:pt idx="5">
                  <c:v>0.11074088461009231</c:v>
                </c:pt>
                <c:pt idx="6">
                  <c:v>0.11249967757838381</c:v>
                </c:pt>
                <c:pt idx="7">
                  <c:v>0.11676875228072398</c:v>
                </c:pt>
                <c:pt idx="8">
                  <c:v>0.10332144518417614</c:v>
                </c:pt>
                <c:pt idx="9">
                  <c:v>9.6760065340011678E-2</c:v>
                </c:pt>
                <c:pt idx="10">
                  <c:v>9.5223582297982015E-2</c:v>
                </c:pt>
                <c:pt idx="11">
                  <c:v>0.10280812530993054</c:v>
                </c:pt>
                <c:pt idx="12">
                  <c:v>0.10181355117458367</c:v>
                </c:pt>
                <c:pt idx="13">
                  <c:v>0.11492580386468458</c:v>
                </c:pt>
                <c:pt idx="14">
                  <c:v>9.4683144050987961E-2</c:v>
                </c:pt>
                <c:pt idx="15">
                  <c:v>0.10669633198664262</c:v>
                </c:pt>
                <c:pt idx="16">
                  <c:v>0.1074761019278318</c:v>
                </c:pt>
                <c:pt idx="17">
                  <c:v>0.10461986423608104</c:v>
                </c:pt>
                <c:pt idx="18">
                  <c:v>9.9403442176960302E-2</c:v>
                </c:pt>
                <c:pt idx="19">
                  <c:v>0.10629597551043761</c:v>
                </c:pt>
                <c:pt idx="20">
                  <c:v>9.7676860677719371E-2</c:v>
                </c:pt>
                <c:pt idx="21">
                  <c:v>0.10920294271547611</c:v>
                </c:pt>
                <c:pt idx="22">
                  <c:v>0.11710710278900761</c:v>
                </c:pt>
                <c:pt idx="23">
                  <c:v>0.11923977714708806</c:v>
                </c:pt>
                <c:pt idx="24">
                  <c:v>0.12276631195358288</c:v>
                </c:pt>
                <c:pt idx="25">
                  <c:v>0.13357405721424892</c:v>
                </c:pt>
                <c:pt idx="26">
                  <c:v>0.14830634540137635</c:v>
                </c:pt>
                <c:pt idx="27">
                  <c:v>0.1571697011597244</c:v>
                </c:pt>
                <c:pt idx="28">
                  <c:v>0.16407431013707033</c:v>
                </c:pt>
                <c:pt idx="29">
                  <c:v>0.16151002107964574</c:v>
                </c:pt>
                <c:pt idx="30">
                  <c:v>0.16375207345674084</c:v>
                </c:pt>
                <c:pt idx="31">
                  <c:v>0.18119135166413083</c:v>
                </c:pt>
                <c:pt idx="32">
                  <c:v>0.19782396207837058</c:v>
                </c:pt>
                <c:pt idx="33">
                  <c:v>0.21169573930729213</c:v>
                </c:pt>
                <c:pt idx="34">
                  <c:v>0.21154753138951407</c:v>
                </c:pt>
                <c:pt idx="35">
                  <c:v>0.20928447350155635</c:v>
                </c:pt>
                <c:pt idx="36">
                  <c:v>0.2038011638060665</c:v>
                </c:pt>
                <c:pt idx="37">
                  <c:v>0.20328517029971258</c:v>
                </c:pt>
                <c:pt idx="38">
                  <c:v>0.21113409463763835</c:v>
                </c:pt>
                <c:pt idx="40">
                  <c:v>0.21340751182502141</c:v>
                </c:pt>
                <c:pt idx="41">
                  <c:v>0.22583344876544606</c:v>
                </c:pt>
                <c:pt idx="42">
                  <c:v>0.22164440992115828</c:v>
                </c:pt>
                <c:pt idx="43">
                  <c:v>0.2239501694922976</c:v>
                </c:pt>
                <c:pt idx="44">
                  <c:v>0.22256495102575224</c:v>
                </c:pt>
                <c:pt idx="45">
                  <c:v>0.23867739248730876</c:v>
                </c:pt>
                <c:pt idx="47">
                  <c:v>0.23836569817819669</c:v>
                </c:pt>
                <c:pt idx="48">
                  <c:v>0.22370025202460575</c:v>
                </c:pt>
                <c:pt idx="49">
                  <c:v>0.23179662173368415</c:v>
                </c:pt>
                <c:pt idx="50">
                  <c:v>0.22399059750819941</c:v>
                </c:pt>
                <c:pt idx="51">
                  <c:v>0.2296824197956516</c:v>
                </c:pt>
                <c:pt idx="52">
                  <c:v>0.23184907006434433</c:v>
                </c:pt>
                <c:pt idx="53">
                  <c:v>0.22488986926492993</c:v>
                </c:pt>
                <c:pt idx="54">
                  <c:v>0.2274559601213382</c:v>
                </c:pt>
                <c:pt idx="55">
                  <c:v>0.22893732396977989</c:v>
                </c:pt>
                <c:pt idx="56">
                  <c:v>0.22698200819189038</c:v>
                </c:pt>
                <c:pt idx="57">
                  <c:v>0.22137156164487631</c:v>
                </c:pt>
                <c:pt idx="58">
                  <c:v>0.22129405173025873</c:v>
                </c:pt>
                <c:pt idx="59">
                  <c:v>0.22262906471656937</c:v>
                </c:pt>
                <c:pt idx="60">
                  <c:v>0.22084514080576309</c:v>
                </c:pt>
                <c:pt idx="61">
                  <c:v>0.21815372004515265</c:v>
                </c:pt>
                <c:pt idx="62">
                  <c:v>0.21913371780873184</c:v>
                </c:pt>
                <c:pt idx="63">
                  <c:v>0.21610233808536408</c:v>
                </c:pt>
                <c:pt idx="64">
                  <c:v>0.21430181087469133</c:v>
                </c:pt>
                <c:pt idx="65">
                  <c:v>0.20830836254874988</c:v>
                </c:pt>
                <c:pt idx="66">
                  <c:v>0.2133684072561447</c:v>
                </c:pt>
                <c:pt idx="67">
                  <c:v>0.20883200496228979</c:v>
                </c:pt>
                <c:pt idx="68">
                  <c:v>0.21324059747248159</c:v>
                </c:pt>
                <c:pt idx="69">
                  <c:v>0.20932013344289707</c:v>
                </c:pt>
                <c:pt idx="70">
                  <c:v>0.21410866166202794</c:v>
                </c:pt>
                <c:pt idx="71">
                  <c:v>0.20020301449127609</c:v>
                </c:pt>
                <c:pt idx="72">
                  <c:v>0.19986360802150543</c:v>
                </c:pt>
                <c:pt idx="73">
                  <c:v>0.20947940706356494</c:v>
                </c:pt>
                <c:pt idx="74">
                  <c:v>0.20296538501462941</c:v>
                </c:pt>
                <c:pt idx="75">
                  <c:v>0.20120932391164281</c:v>
                </c:pt>
                <c:pt idx="76">
                  <c:v>0.20858777014545779</c:v>
                </c:pt>
              </c:numCache>
            </c:numRef>
          </c:yVal>
          <c:smooth val="0"/>
          <c:extLst>
            <c:ext xmlns:c16="http://schemas.microsoft.com/office/drawing/2014/chart" uri="{C3380CC4-5D6E-409C-BE32-E72D297353CC}">
              <c16:uniqueId val="{00000000-32AE-45C8-85CC-BFBE3A464541}"/>
            </c:ext>
          </c:extLst>
        </c:ser>
        <c:dLbls>
          <c:showLegendKey val="0"/>
          <c:showVal val="0"/>
          <c:showCatName val="0"/>
          <c:showSerName val="0"/>
          <c:showPercent val="0"/>
          <c:showBubbleSize val="0"/>
        </c:dLbls>
        <c:axId val="1012917184"/>
        <c:axId val="1012902624"/>
      </c:scatterChart>
      <c:valAx>
        <c:axId val="1012917184"/>
        <c:scaling>
          <c:orientation val="minMax"/>
          <c:max val="77"/>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012902624"/>
        <c:crosses val="autoZero"/>
        <c:crossBetween val="midCat"/>
        <c:majorUnit val="7"/>
      </c:valAx>
      <c:valAx>
        <c:axId val="1012902624"/>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012917184"/>
        <c:crosses val="autoZero"/>
        <c:crossBetween val="midCat"/>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工作表1!$K$1</c:f>
              <c:strCache>
                <c:ptCount val="1"/>
                <c:pt idx="0">
                  <c:v>活動力標準差</c:v>
                </c:pt>
              </c:strCache>
            </c:strRef>
          </c:tx>
          <c:spPr>
            <a:ln w="22225" cap="rnd">
              <a:solidFill>
                <a:schemeClr val="tx1"/>
              </a:solidFill>
              <a:round/>
            </a:ln>
            <a:effectLst/>
          </c:spPr>
          <c:marker>
            <c:symbol val="none"/>
          </c:marker>
          <c:val>
            <c:numRef>
              <c:f>工作表1!$K$2:$K$78</c:f>
              <c:numCache>
                <c:formatCode>General</c:formatCode>
                <c:ptCount val="77"/>
                <c:pt idx="5">
                  <c:v>1.7965229457537441E-2</c:v>
                </c:pt>
                <c:pt idx="6">
                  <c:v>2.1161008771325256E-2</c:v>
                </c:pt>
                <c:pt idx="7">
                  <c:v>1.9086756417906039E-2</c:v>
                </c:pt>
                <c:pt idx="8">
                  <c:v>2.1455722666983035E-2</c:v>
                </c:pt>
                <c:pt idx="9">
                  <c:v>1.7363754939701777E-2</c:v>
                </c:pt>
                <c:pt idx="10">
                  <c:v>1.641934121416451E-2</c:v>
                </c:pt>
                <c:pt idx="11">
                  <c:v>1.400652866053342E-2</c:v>
                </c:pt>
                <c:pt idx="12">
                  <c:v>1.3417777309034758E-2</c:v>
                </c:pt>
                <c:pt idx="13">
                  <c:v>1.4226122180973268E-2</c:v>
                </c:pt>
                <c:pt idx="14">
                  <c:v>1.7559868595329632E-2</c:v>
                </c:pt>
                <c:pt idx="15">
                  <c:v>2.3330860090760009E-2</c:v>
                </c:pt>
                <c:pt idx="16">
                  <c:v>1.6994675771073595E-2</c:v>
                </c:pt>
                <c:pt idx="17">
                  <c:v>1.7135709489866344E-2</c:v>
                </c:pt>
                <c:pt idx="18">
                  <c:v>1.3954821508442879E-2</c:v>
                </c:pt>
                <c:pt idx="19">
                  <c:v>1.1317103035062673E-2</c:v>
                </c:pt>
                <c:pt idx="20">
                  <c:v>1.3576645707342478E-2</c:v>
                </c:pt>
                <c:pt idx="21">
                  <c:v>1.8092380664836805E-2</c:v>
                </c:pt>
                <c:pt idx="22">
                  <c:v>1.4869532095001761E-2</c:v>
                </c:pt>
                <c:pt idx="23">
                  <c:v>1.5516869380768452E-2</c:v>
                </c:pt>
                <c:pt idx="24">
                  <c:v>1.545539252876464E-2</c:v>
                </c:pt>
                <c:pt idx="25">
                  <c:v>1.6660888604157591E-2</c:v>
                </c:pt>
                <c:pt idx="26">
                  <c:v>1.7643665567334769E-2</c:v>
                </c:pt>
                <c:pt idx="27">
                  <c:v>1.5792980554894472E-2</c:v>
                </c:pt>
                <c:pt idx="28">
                  <c:v>2.4437838639566313E-2</c:v>
                </c:pt>
                <c:pt idx="29">
                  <c:v>1.8617393448187605E-2</c:v>
                </c:pt>
                <c:pt idx="30">
                  <c:v>1.840410638187346E-2</c:v>
                </c:pt>
                <c:pt idx="31">
                  <c:v>2.6100024495586099E-2</c:v>
                </c:pt>
                <c:pt idx="32">
                  <c:v>1.8189967483560353E-2</c:v>
                </c:pt>
                <c:pt idx="33">
                  <c:v>1.8360927020203647E-2</c:v>
                </c:pt>
                <c:pt idx="34">
                  <c:v>1.9366013922040598E-2</c:v>
                </c:pt>
                <c:pt idx="35">
                  <c:v>2.0448275473370844E-2</c:v>
                </c:pt>
                <c:pt idx="36">
                  <c:v>1.9707471460932522E-2</c:v>
                </c:pt>
                <c:pt idx="37">
                  <c:v>2.6204825672375191E-2</c:v>
                </c:pt>
                <c:pt idx="38">
                  <c:v>2.1045572509093613E-2</c:v>
                </c:pt>
                <c:pt idx="40">
                  <c:v>2.1787582500377076E-2</c:v>
                </c:pt>
                <c:pt idx="41">
                  <c:v>2.7434686237853979E-2</c:v>
                </c:pt>
                <c:pt idx="42">
                  <c:v>2.3539209657109518E-2</c:v>
                </c:pt>
                <c:pt idx="43">
                  <c:v>3.5345582147463729E-2</c:v>
                </c:pt>
                <c:pt idx="44">
                  <c:v>3.1803821359955062E-2</c:v>
                </c:pt>
                <c:pt idx="45">
                  <c:v>3.0951902346049217E-2</c:v>
                </c:pt>
                <c:pt idx="47">
                  <c:v>3.1866373376814298E-2</c:v>
                </c:pt>
                <c:pt idx="48">
                  <c:v>3.1328787704122125E-2</c:v>
                </c:pt>
                <c:pt idx="49">
                  <c:v>4.0807414640272217E-2</c:v>
                </c:pt>
                <c:pt idx="50">
                  <c:v>3.7741402620829888E-2</c:v>
                </c:pt>
                <c:pt idx="51">
                  <c:v>3.4505048459714208E-2</c:v>
                </c:pt>
                <c:pt idx="52">
                  <c:v>3.4581337954301766E-2</c:v>
                </c:pt>
                <c:pt idx="53">
                  <c:v>3.0473809173541377E-2</c:v>
                </c:pt>
                <c:pt idx="54">
                  <c:v>3.5813114957250043E-2</c:v>
                </c:pt>
                <c:pt idx="55">
                  <c:v>2.942560551846932E-2</c:v>
                </c:pt>
                <c:pt idx="56">
                  <c:v>3.1083459752312127E-2</c:v>
                </c:pt>
                <c:pt idx="57">
                  <c:v>4.3567877933379046E-2</c:v>
                </c:pt>
                <c:pt idx="58">
                  <c:v>2.9624837710481335E-2</c:v>
                </c:pt>
                <c:pt idx="59">
                  <c:v>3.6267479017902518E-2</c:v>
                </c:pt>
                <c:pt idx="60">
                  <c:v>3.5661057903284103E-2</c:v>
                </c:pt>
                <c:pt idx="61">
                  <c:v>3.1019949773868058E-2</c:v>
                </c:pt>
                <c:pt idx="62">
                  <c:v>2.7635169121456409E-2</c:v>
                </c:pt>
                <c:pt idx="63">
                  <c:v>3.1829485571588906E-2</c:v>
                </c:pt>
                <c:pt idx="64">
                  <c:v>2.8445368673316918E-2</c:v>
                </c:pt>
                <c:pt idx="65">
                  <c:v>2.5372336078869472E-2</c:v>
                </c:pt>
                <c:pt idx="66">
                  <c:v>3.374931990789963E-2</c:v>
                </c:pt>
                <c:pt idx="67">
                  <c:v>3.4304688089396698E-2</c:v>
                </c:pt>
                <c:pt idx="68">
                  <c:v>2.8747271555215392E-2</c:v>
                </c:pt>
                <c:pt idx="69">
                  <c:v>2.6954832752215437E-2</c:v>
                </c:pt>
                <c:pt idx="70">
                  <c:v>3.3817234517054783E-2</c:v>
                </c:pt>
                <c:pt idx="71">
                  <c:v>2.8693061049157868E-2</c:v>
                </c:pt>
                <c:pt idx="72">
                  <c:v>3.5297188979007452E-2</c:v>
                </c:pt>
                <c:pt idx="73">
                  <c:v>3.7586975350318831E-2</c:v>
                </c:pt>
                <c:pt idx="74">
                  <c:v>2.497096449598005E-2</c:v>
                </c:pt>
                <c:pt idx="75">
                  <c:v>2.1441177954537264E-2</c:v>
                </c:pt>
                <c:pt idx="76">
                  <c:v>3.5164686527805918E-2</c:v>
                </c:pt>
              </c:numCache>
            </c:numRef>
          </c:val>
          <c:smooth val="0"/>
          <c:extLst>
            <c:ext xmlns:c16="http://schemas.microsoft.com/office/drawing/2014/chart" uri="{C3380CC4-5D6E-409C-BE32-E72D297353CC}">
              <c16:uniqueId val="{00000000-3FFF-4D14-92F2-53265156D4CE}"/>
            </c:ext>
          </c:extLst>
        </c:ser>
        <c:dLbls>
          <c:showLegendKey val="0"/>
          <c:showVal val="0"/>
          <c:showCatName val="0"/>
          <c:showSerName val="0"/>
          <c:showPercent val="0"/>
          <c:showBubbleSize val="0"/>
        </c:dLbls>
        <c:smooth val="0"/>
        <c:axId val="324172816"/>
        <c:axId val="324169904"/>
      </c:lineChart>
      <c:catAx>
        <c:axId val="32417281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324169904"/>
        <c:crosses val="autoZero"/>
        <c:auto val="1"/>
        <c:lblAlgn val="ctr"/>
        <c:lblOffset val="100"/>
        <c:tickMarkSkip val="7"/>
        <c:noMultiLvlLbl val="0"/>
      </c:catAx>
      <c:valAx>
        <c:axId val="324169904"/>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324172816"/>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a:noFill/>
            </a:ln>
          </c:spPr>
          <c:marker>
            <c:symbol val="square"/>
            <c:size val="3"/>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0.23671962967596646"/>
                  <c:y val="-5.0461504229627654E-2"/>
                </c:manualLayout>
              </c:layout>
              <c:numFmt formatCode="General" sourceLinked="0"/>
              <c:spPr>
                <a:noFill/>
                <a:ln w="25400">
                  <a:noFill/>
                </a:ln>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test!$A$2:$A$60</c:f>
              <c:numCache>
                <c:formatCode>General</c:formatCode>
                <c:ptCount val="59"/>
                <c:pt idx="0">
                  <c:v>0.61265378817142913</c:v>
                </c:pt>
                <c:pt idx="1">
                  <c:v>0.34350957603535764</c:v>
                </c:pt>
                <c:pt idx="2">
                  <c:v>0.32795556961253985</c:v>
                </c:pt>
                <c:pt idx="3">
                  <c:v>0.56801428781655938</c:v>
                </c:pt>
                <c:pt idx="4">
                  <c:v>0.51897796899235693</c:v>
                </c:pt>
                <c:pt idx="5">
                  <c:v>0.18721285767817389</c:v>
                </c:pt>
                <c:pt idx="6">
                  <c:v>0.15877954203344918</c:v>
                </c:pt>
                <c:pt idx="7">
                  <c:v>0.23162059107156854</c:v>
                </c:pt>
                <c:pt idx="8">
                  <c:v>0.23326510645966891</c:v>
                </c:pt>
                <c:pt idx="9">
                  <c:v>0.56004394183315298</c:v>
                </c:pt>
                <c:pt idx="10">
                  <c:v>0.59893826915160886</c:v>
                </c:pt>
                <c:pt idx="11">
                  <c:v>0.45015049617971242</c:v>
                </c:pt>
                <c:pt idx="12">
                  <c:v>0.33320425358120687</c:v>
                </c:pt>
                <c:pt idx="13">
                  <c:v>0.46460194429847612</c:v>
                </c:pt>
                <c:pt idx="14">
                  <c:v>0.1970007137205867</c:v>
                </c:pt>
                <c:pt idx="15">
                  <c:v>0.73598375744139499</c:v>
                </c:pt>
                <c:pt idx="16">
                  <c:v>0.63982972126306081</c:v>
                </c:pt>
                <c:pt idx="17">
                  <c:v>0.42581080391002746</c:v>
                </c:pt>
                <c:pt idx="18">
                  <c:v>0.92413706170297694</c:v>
                </c:pt>
                <c:pt idx="19">
                  <c:v>0.95643023566708696</c:v>
                </c:pt>
                <c:pt idx="20">
                  <c:v>0.1673889542614968</c:v>
                </c:pt>
                <c:pt idx="21">
                  <c:v>0.30562205575720136</c:v>
                </c:pt>
                <c:pt idx="22">
                  <c:v>0.31243141173801892</c:v>
                </c:pt>
                <c:pt idx="23">
                  <c:v>0.31087141986593542</c:v>
                </c:pt>
                <c:pt idx="24">
                  <c:v>0.30454536961490791</c:v>
                </c:pt>
                <c:pt idx="25">
                  <c:v>0.34925669998799747</c:v>
                </c:pt>
                <c:pt idx="26">
                  <c:v>0.25452116728318946</c:v>
                </c:pt>
                <c:pt idx="27">
                  <c:v>0.77708206950342318</c:v>
                </c:pt>
                <c:pt idx="28">
                  <c:v>0.50536415699679171</c:v>
                </c:pt>
                <c:pt idx="29">
                  <c:v>0.1777711295696654</c:v>
                </c:pt>
                <c:pt idx="30">
                  <c:v>0.84083140013907309</c:v>
                </c:pt>
                <c:pt idx="31">
                  <c:v>0.68736088406854912</c:v>
                </c:pt>
                <c:pt idx="32">
                  <c:v>0.6191210364685712</c:v>
                </c:pt>
                <c:pt idx="33">
                  <c:v>0.30735723238257484</c:v>
                </c:pt>
                <c:pt idx="34">
                  <c:v>0.9471270267822095</c:v>
                </c:pt>
                <c:pt idx="35">
                  <c:v>0.52966256661925826</c:v>
                </c:pt>
                <c:pt idx="36">
                  <c:v>0.77750693606570431</c:v>
                </c:pt>
                <c:pt idx="37">
                  <c:v>0.78829528569498863</c:v>
                </c:pt>
                <c:pt idx="38">
                  <c:v>9.5027969203275525E-2</c:v>
                </c:pt>
                <c:pt idx="39">
                  <c:v>0.11583141677176843</c:v>
                </c:pt>
                <c:pt idx="40">
                  <c:v>0.63613844772093109</c:v>
                </c:pt>
                <c:pt idx="41">
                  <c:v>1.0688894739287316</c:v>
                </c:pt>
                <c:pt idx="42">
                  <c:v>0.95159427904618177</c:v>
                </c:pt>
                <c:pt idx="43">
                  <c:v>0.17673124256243858</c:v>
                </c:pt>
                <c:pt idx="44">
                  <c:v>0.11751162699947142</c:v>
                </c:pt>
                <c:pt idx="45">
                  <c:v>8.9846690601656162E-2</c:v>
                </c:pt>
                <c:pt idx="46">
                  <c:v>0.18818740988154556</c:v>
                </c:pt>
                <c:pt idx="47">
                  <c:v>0.21038377873098799</c:v>
                </c:pt>
                <c:pt idx="48">
                  <c:v>0.24277539552365052</c:v>
                </c:pt>
                <c:pt idx="49">
                  <c:v>9.280178565179012E-2</c:v>
                </c:pt>
                <c:pt idx="50">
                  <c:v>0.14240689496594541</c:v>
                </c:pt>
                <c:pt idx="51">
                  <c:v>8.9102942469262938E-2</c:v>
                </c:pt>
                <c:pt idx="52">
                  <c:v>0.14554641914274663</c:v>
                </c:pt>
                <c:pt idx="53">
                  <c:v>0.10034040393433442</c:v>
                </c:pt>
                <c:pt idx="54">
                  <c:v>0.11978894510788526</c:v>
                </c:pt>
                <c:pt idx="55">
                  <c:v>0.35332116452177403</c:v>
                </c:pt>
                <c:pt idx="56">
                  <c:v>0.16328853754940711</c:v>
                </c:pt>
                <c:pt idx="57">
                  <c:v>9.392503622809846E-2</c:v>
                </c:pt>
                <c:pt idx="58">
                  <c:v>0.1489788384144535</c:v>
                </c:pt>
              </c:numCache>
            </c:numRef>
          </c:xVal>
          <c:yVal>
            <c:numRef>
              <c:f>test!$B$2:$B$60</c:f>
              <c:numCache>
                <c:formatCode>General</c:formatCode>
                <c:ptCount val="59"/>
                <c:pt idx="0">
                  <c:v>0.22878242442810459</c:v>
                </c:pt>
                <c:pt idx="1">
                  <c:v>0.14465762867647058</c:v>
                </c:pt>
                <c:pt idx="2">
                  <c:v>0.1442797691993464</c:v>
                </c:pt>
                <c:pt idx="3">
                  <c:v>0.21680198120915031</c:v>
                </c:pt>
                <c:pt idx="4">
                  <c:v>0.18878804125816995</c:v>
                </c:pt>
                <c:pt idx="5">
                  <c:v>7.5894863153594769E-2</c:v>
                </c:pt>
                <c:pt idx="6">
                  <c:v>5.8439287173202618E-2</c:v>
                </c:pt>
                <c:pt idx="7">
                  <c:v>8.677108864379085E-2</c:v>
                </c:pt>
                <c:pt idx="8">
                  <c:v>9.2527062908496729E-2</c:v>
                </c:pt>
                <c:pt idx="9">
                  <c:v>0.2167138991013072</c:v>
                </c:pt>
                <c:pt idx="10">
                  <c:v>0.26932572508169933</c:v>
                </c:pt>
                <c:pt idx="11">
                  <c:v>0.21344337214052289</c:v>
                </c:pt>
                <c:pt idx="12">
                  <c:v>0.14059819240196081</c:v>
                </c:pt>
                <c:pt idx="13">
                  <c:v>0.18058363970588234</c:v>
                </c:pt>
                <c:pt idx="14">
                  <c:v>9.0907118055555555E-2</c:v>
                </c:pt>
                <c:pt idx="15">
                  <c:v>0.32716120302287582</c:v>
                </c:pt>
                <c:pt idx="16">
                  <c:v>0.25499259599673202</c:v>
                </c:pt>
                <c:pt idx="17">
                  <c:v>0.20224545547385619</c:v>
                </c:pt>
                <c:pt idx="18">
                  <c:v>0.33691789215686274</c:v>
                </c:pt>
                <c:pt idx="19">
                  <c:v>0.31965252246732029</c:v>
                </c:pt>
                <c:pt idx="20">
                  <c:v>6.7007506127450975E-2</c:v>
                </c:pt>
                <c:pt idx="21">
                  <c:v>0.12124693627450982</c:v>
                </c:pt>
                <c:pt idx="22">
                  <c:v>0.13010876225490195</c:v>
                </c:pt>
                <c:pt idx="23">
                  <c:v>0.13024407679738562</c:v>
                </c:pt>
                <c:pt idx="24">
                  <c:v>0.12484043096405228</c:v>
                </c:pt>
                <c:pt idx="25">
                  <c:v>0.13001046772875816</c:v>
                </c:pt>
                <c:pt idx="26">
                  <c:v>0.1011846405228758</c:v>
                </c:pt>
                <c:pt idx="27">
                  <c:v>0.27471660539215687</c:v>
                </c:pt>
                <c:pt idx="28">
                  <c:v>0.21515522875816995</c:v>
                </c:pt>
                <c:pt idx="29">
                  <c:v>7.7371834150326793E-2</c:v>
                </c:pt>
                <c:pt idx="30">
                  <c:v>0.36737642973856205</c:v>
                </c:pt>
                <c:pt idx="31">
                  <c:v>0.29092626633986929</c:v>
                </c:pt>
                <c:pt idx="32">
                  <c:v>0.25169653799019609</c:v>
                </c:pt>
                <c:pt idx="33">
                  <c:v>0.12114864174836602</c:v>
                </c:pt>
                <c:pt idx="34">
                  <c:v>0.40042764501633982</c:v>
                </c:pt>
                <c:pt idx="35">
                  <c:v>0.2163079554738562</c:v>
                </c:pt>
                <c:pt idx="36">
                  <c:v>0.32411407271241827</c:v>
                </c:pt>
                <c:pt idx="37">
                  <c:v>0.29798560049019612</c:v>
                </c:pt>
                <c:pt idx="38">
                  <c:v>3.9642054738562096E-2</c:v>
                </c:pt>
                <c:pt idx="39">
                  <c:v>4.7833690767973856E-2</c:v>
                </c:pt>
                <c:pt idx="40">
                  <c:v>0.25406964869281046</c:v>
                </c:pt>
                <c:pt idx="41">
                  <c:v>0.4405471303104575</c:v>
                </c:pt>
                <c:pt idx="42">
                  <c:v>0.39766135620915027</c:v>
                </c:pt>
                <c:pt idx="43">
                  <c:v>6.1046006944444446E-2</c:v>
                </c:pt>
                <c:pt idx="44">
                  <c:v>4.228579452614379E-2</c:v>
                </c:pt>
                <c:pt idx="45">
                  <c:v>3.1690410539215688E-2</c:v>
                </c:pt>
                <c:pt idx="46">
                  <c:v>6.5810100081699338E-2</c:v>
                </c:pt>
                <c:pt idx="47">
                  <c:v>6.1483864379084964E-2</c:v>
                </c:pt>
                <c:pt idx="48">
                  <c:v>8.4271599264705885E-2</c:v>
                </c:pt>
                <c:pt idx="49">
                  <c:v>3.0464920343137258E-2</c:v>
                </c:pt>
                <c:pt idx="50">
                  <c:v>4.5855034722222222E-2</c:v>
                </c:pt>
                <c:pt idx="51">
                  <c:v>2.7171415441176471E-2</c:v>
                </c:pt>
                <c:pt idx="52">
                  <c:v>4.4196793300653597E-2</c:v>
                </c:pt>
                <c:pt idx="53">
                  <c:v>2.9275173611111111E-2</c:v>
                </c:pt>
                <c:pt idx="54">
                  <c:v>3.5994944852941184E-2</c:v>
                </c:pt>
                <c:pt idx="55">
                  <c:v>0.1077346303104575</c:v>
                </c:pt>
                <c:pt idx="56">
                  <c:v>4.6144812091503264E-2</c:v>
                </c:pt>
                <c:pt idx="57">
                  <c:v>2.6393995098039216E-2</c:v>
                </c:pt>
                <c:pt idx="58">
                  <c:v>4.1726664624183007E-2</c:v>
                </c:pt>
              </c:numCache>
            </c:numRef>
          </c:yVal>
          <c:smooth val="0"/>
          <c:extLst>
            <c:ext xmlns:c16="http://schemas.microsoft.com/office/drawing/2014/chart" uri="{C3380CC4-5D6E-409C-BE32-E72D297353CC}">
              <c16:uniqueId val="{00000000-14A5-4572-ABD6-24BE2F40F1BE}"/>
            </c:ext>
          </c:extLst>
        </c:ser>
        <c:dLbls>
          <c:showLegendKey val="0"/>
          <c:showVal val="0"/>
          <c:showCatName val="0"/>
          <c:showSerName val="0"/>
          <c:showPercent val="0"/>
          <c:showBubbleSize val="0"/>
        </c:dLbls>
        <c:axId val="1423409056"/>
        <c:axId val="1"/>
      </c:scatterChart>
      <c:valAx>
        <c:axId val="1423409056"/>
        <c:scaling>
          <c:orientation val="minMax"/>
          <c:max val="1.2"/>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90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majorUnit val="0.4"/>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423409056"/>
        <c:crosses val="autoZero"/>
        <c:crossBetween val="midCat"/>
      </c:valAx>
      <c:spPr>
        <a:noFill/>
        <a:ln>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2700" cap="rnd">
              <a:solidFill>
                <a:schemeClr val="accent1"/>
              </a:solidFill>
              <a:round/>
            </a:ln>
            <a:effectLst/>
          </c:spPr>
          <c:marker>
            <c:symbol val="none"/>
          </c:marker>
          <c:val>
            <c:numRef>
              <c:f>'0103-0109(二)'!$T$170:$T$176</c:f>
              <c:numCache>
                <c:formatCode>General</c:formatCode>
                <c:ptCount val="7"/>
                <c:pt idx="0">
                  <c:v>10.261909420202949</c:v>
                </c:pt>
                <c:pt idx="1">
                  <c:v>8.8656628304269169</c:v>
                </c:pt>
                <c:pt idx="2">
                  <c:v>9.3085033781958586</c:v>
                </c:pt>
                <c:pt idx="3">
                  <c:v>6.6468107246672057</c:v>
                </c:pt>
                <c:pt idx="4">
                  <c:v>8.9470142089965279</c:v>
                </c:pt>
                <c:pt idx="5">
                  <c:v>10.521677185628038</c:v>
                </c:pt>
                <c:pt idx="6">
                  <c:v>10.456346158682379</c:v>
                </c:pt>
              </c:numCache>
            </c:numRef>
          </c:val>
          <c:smooth val="0"/>
          <c:extLst>
            <c:ext xmlns:c16="http://schemas.microsoft.com/office/drawing/2014/chart" uri="{C3380CC4-5D6E-409C-BE32-E72D297353CC}">
              <c16:uniqueId val="{00000000-C7EE-43F3-A4E9-D64C6D31F0CA}"/>
            </c:ext>
          </c:extLst>
        </c:ser>
        <c:dLbls>
          <c:showLegendKey val="0"/>
          <c:showVal val="0"/>
          <c:showCatName val="0"/>
          <c:showSerName val="0"/>
          <c:showPercent val="0"/>
          <c:showBubbleSize val="0"/>
        </c:dLbls>
        <c:smooth val="0"/>
        <c:axId val="538127695"/>
        <c:axId val="538119375"/>
      </c:lineChart>
      <c:catAx>
        <c:axId val="538127695"/>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538119375"/>
        <c:crosses val="autoZero"/>
        <c:auto val="1"/>
        <c:lblAlgn val="ctr"/>
        <c:lblOffset val="100"/>
        <c:noMultiLvlLbl val="0"/>
      </c:catAx>
      <c:valAx>
        <c:axId val="538119375"/>
        <c:scaling>
          <c:orientation val="minMax"/>
          <c:min val="5"/>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538127695"/>
        <c:crosses val="autoZero"/>
        <c:crossBetween val="between"/>
        <c:majorUnit val="2"/>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'0103-0109(二)'!$F$1</c:f>
              <c:strCache>
                <c:ptCount val="1"/>
                <c:pt idx="0">
                  <c:v>平均溫度(Hr)</c:v>
                </c:pt>
              </c:strCache>
            </c:strRef>
          </c:tx>
          <c:spPr>
            <a:ln w="19050" cap="rnd">
              <a:noFill/>
              <a:round/>
            </a:ln>
            <a:effectLst/>
          </c:spPr>
          <c:marker>
            <c:symbol val="circle"/>
            <c:size val="2"/>
            <c:spPr>
              <a:solidFill>
                <a:schemeClr val="accent1"/>
              </a:solidFill>
              <a:ln w="9525">
                <a:solidFill>
                  <a:schemeClr val="accent1"/>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'0103-0109(二)'!$F$2:$F$169</c:f>
              <c:numCache>
                <c:formatCode>General</c:formatCode>
                <c:ptCount val="168"/>
                <c:pt idx="0">
                  <c:v>30.266666666666602</c:v>
                </c:pt>
                <c:pt idx="1">
                  <c:v>30.133333333333301</c:v>
                </c:pt>
                <c:pt idx="2">
                  <c:v>30.175000000000001</c:v>
                </c:pt>
                <c:pt idx="3">
                  <c:v>30.375</c:v>
                </c:pt>
                <c:pt idx="4">
                  <c:v>30.225000000000001</c:v>
                </c:pt>
                <c:pt idx="5">
                  <c:v>30.625</c:v>
                </c:pt>
                <c:pt idx="6">
                  <c:v>30.6</c:v>
                </c:pt>
                <c:pt idx="7">
                  <c:v>30.925000000000001</c:v>
                </c:pt>
                <c:pt idx="8">
                  <c:v>31.15</c:v>
                </c:pt>
                <c:pt idx="9">
                  <c:v>31.45</c:v>
                </c:pt>
                <c:pt idx="10">
                  <c:v>32.8333333333333</c:v>
                </c:pt>
                <c:pt idx="11">
                  <c:v>34.024999999999999</c:v>
                </c:pt>
                <c:pt idx="12">
                  <c:v>34.799999999999997</c:v>
                </c:pt>
                <c:pt idx="13">
                  <c:v>34.975000000000001</c:v>
                </c:pt>
                <c:pt idx="14">
                  <c:v>35</c:v>
                </c:pt>
                <c:pt idx="15">
                  <c:v>34.575000000000003</c:v>
                </c:pt>
                <c:pt idx="16">
                  <c:v>33.625</c:v>
                </c:pt>
                <c:pt idx="17">
                  <c:v>31.65</c:v>
                </c:pt>
                <c:pt idx="18">
                  <c:v>29.933333333333302</c:v>
                </c:pt>
                <c:pt idx="19">
                  <c:v>30.1</c:v>
                </c:pt>
                <c:pt idx="20">
                  <c:v>29.975000000000001</c:v>
                </c:pt>
                <c:pt idx="21">
                  <c:v>29.674999999999901</c:v>
                </c:pt>
                <c:pt idx="22">
                  <c:v>29.524999999999999</c:v>
                </c:pt>
                <c:pt idx="23">
                  <c:v>29.524999999999999</c:v>
                </c:pt>
                <c:pt idx="24">
                  <c:v>29.524999999999999</c:v>
                </c:pt>
                <c:pt idx="25">
                  <c:v>29.524999999999999</c:v>
                </c:pt>
                <c:pt idx="26">
                  <c:v>29.599999999999898</c:v>
                </c:pt>
                <c:pt idx="27">
                  <c:v>29.725000000000001</c:v>
                </c:pt>
                <c:pt idx="28">
                  <c:v>29.925000000000001</c:v>
                </c:pt>
                <c:pt idx="29">
                  <c:v>30.05</c:v>
                </c:pt>
                <c:pt idx="30">
                  <c:v>30.024999999999999</c:v>
                </c:pt>
                <c:pt idx="31">
                  <c:v>30.1</c:v>
                </c:pt>
                <c:pt idx="32">
                  <c:v>29.75</c:v>
                </c:pt>
                <c:pt idx="33">
                  <c:v>30.824999999999999</c:v>
                </c:pt>
                <c:pt idx="34">
                  <c:v>31.9</c:v>
                </c:pt>
                <c:pt idx="35">
                  <c:v>32.733333333333299</c:v>
                </c:pt>
                <c:pt idx="36">
                  <c:v>33.549999999999997</c:v>
                </c:pt>
                <c:pt idx="37">
                  <c:v>33.725000000000001</c:v>
                </c:pt>
                <c:pt idx="38">
                  <c:v>33.625</c:v>
                </c:pt>
                <c:pt idx="39">
                  <c:v>33.25</c:v>
                </c:pt>
                <c:pt idx="41">
                  <c:v>30.824999999999999</c:v>
                </c:pt>
                <c:pt idx="42">
                  <c:v>30.25</c:v>
                </c:pt>
                <c:pt idx="43">
                  <c:v>30.15</c:v>
                </c:pt>
                <c:pt idx="44">
                  <c:v>30.074999999999999</c:v>
                </c:pt>
                <c:pt idx="45">
                  <c:v>29.933333333333302</c:v>
                </c:pt>
                <c:pt idx="46">
                  <c:v>29.95</c:v>
                </c:pt>
                <c:pt idx="47">
                  <c:v>29.625</c:v>
                </c:pt>
                <c:pt idx="48">
                  <c:v>29.45</c:v>
                </c:pt>
                <c:pt idx="49">
                  <c:v>29.5</c:v>
                </c:pt>
                <c:pt idx="50">
                  <c:v>29.675000000000001</c:v>
                </c:pt>
                <c:pt idx="51">
                  <c:v>29.849999999999898</c:v>
                </c:pt>
                <c:pt idx="52">
                  <c:v>29.849999999999898</c:v>
                </c:pt>
                <c:pt idx="53">
                  <c:v>30.05</c:v>
                </c:pt>
                <c:pt idx="54">
                  <c:v>30.224999999999898</c:v>
                </c:pt>
                <c:pt idx="55">
                  <c:v>30.125</c:v>
                </c:pt>
                <c:pt idx="56">
                  <c:v>29.725000000000001</c:v>
                </c:pt>
                <c:pt idx="57">
                  <c:v>30.25</c:v>
                </c:pt>
                <c:pt idx="58">
                  <c:v>30.65</c:v>
                </c:pt>
                <c:pt idx="59">
                  <c:v>30.65</c:v>
                </c:pt>
                <c:pt idx="60">
                  <c:v>31.425000000000001</c:v>
                </c:pt>
                <c:pt idx="61">
                  <c:v>31.3</c:v>
                </c:pt>
                <c:pt idx="62">
                  <c:v>29.066666666666599</c:v>
                </c:pt>
                <c:pt idx="63">
                  <c:v>28.274999999999999</c:v>
                </c:pt>
                <c:pt idx="64">
                  <c:v>27.774999999999999</c:v>
                </c:pt>
                <c:pt idx="65">
                  <c:v>29.024999999999999</c:v>
                </c:pt>
                <c:pt idx="66">
                  <c:v>29.675000000000001</c:v>
                </c:pt>
                <c:pt idx="67">
                  <c:v>29.849999999999898</c:v>
                </c:pt>
                <c:pt idx="68">
                  <c:v>29.7</c:v>
                </c:pt>
                <c:pt idx="69">
                  <c:v>29.549999999999901</c:v>
                </c:pt>
                <c:pt idx="70">
                  <c:v>29.375</c:v>
                </c:pt>
                <c:pt idx="71">
                  <c:v>29.05</c:v>
                </c:pt>
                <c:pt idx="72">
                  <c:v>28.875</c:v>
                </c:pt>
                <c:pt idx="73">
                  <c:v>29</c:v>
                </c:pt>
                <c:pt idx="74">
                  <c:v>28.9</c:v>
                </c:pt>
                <c:pt idx="75">
                  <c:v>28.875</c:v>
                </c:pt>
                <c:pt idx="76">
                  <c:v>28.824999999999999</c:v>
                </c:pt>
                <c:pt idx="77">
                  <c:v>28.9</c:v>
                </c:pt>
                <c:pt idx="78">
                  <c:v>28.925000000000001</c:v>
                </c:pt>
                <c:pt idx="79">
                  <c:v>29.35</c:v>
                </c:pt>
                <c:pt idx="80">
                  <c:v>29.7</c:v>
                </c:pt>
                <c:pt idx="81">
                  <c:v>30.074999999999999</c:v>
                </c:pt>
                <c:pt idx="82">
                  <c:v>30.924999999999901</c:v>
                </c:pt>
                <c:pt idx="83">
                  <c:v>30.85</c:v>
                </c:pt>
                <c:pt idx="84">
                  <c:v>30.475000000000001</c:v>
                </c:pt>
                <c:pt idx="85">
                  <c:v>30.466666666666601</c:v>
                </c:pt>
                <c:pt idx="86">
                  <c:v>30.85</c:v>
                </c:pt>
                <c:pt idx="87">
                  <c:v>30.549999999999901</c:v>
                </c:pt>
                <c:pt idx="88">
                  <c:v>30.375</c:v>
                </c:pt>
                <c:pt idx="89">
                  <c:v>29.95</c:v>
                </c:pt>
                <c:pt idx="90">
                  <c:v>29.5</c:v>
                </c:pt>
                <c:pt idx="91">
                  <c:v>29.15</c:v>
                </c:pt>
                <c:pt idx="92">
                  <c:v>29.15</c:v>
                </c:pt>
                <c:pt idx="93">
                  <c:v>29.15</c:v>
                </c:pt>
                <c:pt idx="94">
                  <c:v>28.95</c:v>
                </c:pt>
                <c:pt idx="95">
                  <c:v>28.8333333333333</c:v>
                </c:pt>
                <c:pt idx="96">
                  <c:v>28.45</c:v>
                </c:pt>
                <c:pt idx="97">
                  <c:v>28.574999999999999</c:v>
                </c:pt>
                <c:pt idx="98">
                  <c:v>28.225000000000001</c:v>
                </c:pt>
                <c:pt idx="99">
                  <c:v>28.225000000000001</c:v>
                </c:pt>
                <c:pt idx="100">
                  <c:v>28.074999999999999</c:v>
                </c:pt>
                <c:pt idx="101">
                  <c:v>28.024999999999999</c:v>
                </c:pt>
                <c:pt idx="102">
                  <c:v>28.274999999999999</c:v>
                </c:pt>
                <c:pt idx="103">
                  <c:v>28.875</c:v>
                </c:pt>
                <c:pt idx="104">
                  <c:v>29.25</c:v>
                </c:pt>
                <c:pt idx="105">
                  <c:v>30.099999999999898</c:v>
                </c:pt>
                <c:pt idx="106">
                  <c:v>30.266666666666602</c:v>
                </c:pt>
                <c:pt idx="107">
                  <c:v>29.8333333333333</c:v>
                </c:pt>
                <c:pt idx="108">
                  <c:v>30.274999999999999</c:v>
                </c:pt>
                <c:pt idx="109">
                  <c:v>30.424999999999901</c:v>
                </c:pt>
                <c:pt idx="110">
                  <c:v>30.875</c:v>
                </c:pt>
                <c:pt idx="111">
                  <c:v>30.675000000000001</c:v>
                </c:pt>
                <c:pt idx="112">
                  <c:v>30.475000000000001</c:v>
                </c:pt>
                <c:pt idx="113">
                  <c:v>30.574999999999999</c:v>
                </c:pt>
                <c:pt idx="114">
                  <c:v>30.7</c:v>
                </c:pt>
                <c:pt idx="115">
                  <c:v>30.324999999999999</c:v>
                </c:pt>
                <c:pt idx="116">
                  <c:v>30.125</c:v>
                </c:pt>
                <c:pt idx="117">
                  <c:v>29.5</c:v>
                </c:pt>
                <c:pt idx="118">
                  <c:v>29.225000000000001</c:v>
                </c:pt>
                <c:pt idx="119">
                  <c:v>28.774999999999999</c:v>
                </c:pt>
                <c:pt idx="120">
                  <c:v>29.024999999999999</c:v>
                </c:pt>
                <c:pt idx="121">
                  <c:v>29.125</c:v>
                </c:pt>
                <c:pt idx="122">
                  <c:v>29.3333333333333</c:v>
                </c:pt>
                <c:pt idx="123">
                  <c:v>28.975000000000001</c:v>
                </c:pt>
                <c:pt idx="124">
                  <c:v>29.074999999999999</c:v>
                </c:pt>
                <c:pt idx="125">
                  <c:v>28.725000000000001</c:v>
                </c:pt>
                <c:pt idx="126">
                  <c:v>27.875</c:v>
                </c:pt>
                <c:pt idx="127">
                  <c:v>27.55</c:v>
                </c:pt>
                <c:pt idx="128">
                  <c:v>28.425000000000001</c:v>
                </c:pt>
                <c:pt idx="129">
                  <c:v>29.4</c:v>
                </c:pt>
                <c:pt idx="130">
                  <c:v>29.6</c:v>
                </c:pt>
                <c:pt idx="131">
                  <c:v>29.533333333333299</c:v>
                </c:pt>
                <c:pt idx="133">
                  <c:v>29.399999999999899</c:v>
                </c:pt>
                <c:pt idx="134">
                  <c:v>29.5</c:v>
                </c:pt>
                <c:pt idx="135">
                  <c:v>29.625</c:v>
                </c:pt>
                <c:pt idx="136">
                  <c:v>29.225000000000001</c:v>
                </c:pt>
                <c:pt idx="137">
                  <c:v>27.975000000000001</c:v>
                </c:pt>
                <c:pt idx="138">
                  <c:v>26.9</c:v>
                </c:pt>
                <c:pt idx="139">
                  <c:v>27.049999999999901</c:v>
                </c:pt>
                <c:pt idx="140">
                  <c:v>27.2</c:v>
                </c:pt>
                <c:pt idx="141">
                  <c:v>27.375</c:v>
                </c:pt>
                <c:pt idx="142">
                  <c:v>27.524999999999999</c:v>
                </c:pt>
                <c:pt idx="143">
                  <c:v>28.25</c:v>
                </c:pt>
                <c:pt idx="144">
                  <c:v>28.566666666666599</c:v>
                </c:pt>
                <c:pt idx="145">
                  <c:v>28.633333333333301</c:v>
                </c:pt>
                <c:pt idx="146">
                  <c:v>28.024999999999999</c:v>
                </c:pt>
                <c:pt idx="147">
                  <c:v>27.4</c:v>
                </c:pt>
                <c:pt idx="149">
                  <c:v>27.975000000000001</c:v>
                </c:pt>
                <c:pt idx="150">
                  <c:v>28.024999999999999</c:v>
                </c:pt>
                <c:pt idx="151">
                  <c:v>28</c:v>
                </c:pt>
                <c:pt idx="152">
                  <c:v>28.799999999999901</c:v>
                </c:pt>
                <c:pt idx="153">
                  <c:v>29.474999999999898</c:v>
                </c:pt>
                <c:pt idx="154">
                  <c:v>30.524999999999999</c:v>
                </c:pt>
                <c:pt idx="155">
                  <c:v>29.8</c:v>
                </c:pt>
                <c:pt idx="156">
                  <c:v>30.65</c:v>
                </c:pt>
                <c:pt idx="157">
                  <c:v>31.125</c:v>
                </c:pt>
                <c:pt idx="158">
                  <c:v>31.024999999999999</c:v>
                </c:pt>
                <c:pt idx="159">
                  <c:v>31.1</c:v>
                </c:pt>
                <c:pt idx="160">
                  <c:v>30.524999999999999</c:v>
                </c:pt>
                <c:pt idx="161">
                  <c:v>29.924999999999901</c:v>
                </c:pt>
                <c:pt idx="162">
                  <c:v>29.7</c:v>
                </c:pt>
                <c:pt idx="163">
                  <c:v>29.566666666666599</c:v>
                </c:pt>
                <c:pt idx="164">
                  <c:v>30.033333333333299</c:v>
                </c:pt>
                <c:pt idx="165">
                  <c:v>30.125</c:v>
                </c:pt>
                <c:pt idx="166">
                  <c:v>30.024999999999999</c:v>
                </c:pt>
                <c:pt idx="167">
                  <c:v>29.625</c:v>
                </c:pt>
              </c:numCache>
            </c:numRef>
          </c:yVal>
          <c:smooth val="0"/>
          <c:extLst>
            <c:ext xmlns:c16="http://schemas.microsoft.com/office/drawing/2014/chart" uri="{C3380CC4-5D6E-409C-BE32-E72D297353CC}">
              <c16:uniqueId val="{00000000-7EC9-4F3D-96CD-9833A582B486}"/>
            </c:ext>
          </c:extLst>
        </c:ser>
        <c:ser>
          <c:idx val="2"/>
          <c:order val="2"/>
          <c:tx>
            <c:strRef>
              <c:f>'0103-0109(二)'!$H$1</c:f>
              <c:strCache>
                <c:ptCount val="1"/>
                <c:pt idx="0">
                  <c:v>THI(Hr)</c:v>
                </c:pt>
              </c:strCache>
            </c:strRef>
          </c:tx>
          <c:spPr>
            <a:ln w="25400" cap="rnd">
              <a:noFill/>
              <a:round/>
            </a:ln>
            <a:effectLst/>
          </c:spPr>
          <c:marker>
            <c:symbol val="circle"/>
            <c:size val="2"/>
            <c:spPr>
              <a:solidFill>
                <a:schemeClr val="accent3"/>
              </a:solidFill>
              <a:ln w="9525">
                <a:solidFill>
                  <a:schemeClr val="accent3"/>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'0103-0109(二)'!$H$2:$H$169</c:f>
              <c:numCache>
                <c:formatCode>General</c:formatCode>
                <c:ptCount val="168"/>
                <c:pt idx="0">
                  <c:v>29.59</c:v>
                </c:pt>
                <c:pt idx="1">
                  <c:v>29.483333333333299</c:v>
                </c:pt>
                <c:pt idx="2">
                  <c:v>29.522500000000001</c:v>
                </c:pt>
                <c:pt idx="3">
                  <c:v>29.7225</c:v>
                </c:pt>
                <c:pt idx="4">
                  <c:v>29.557499999999902</c:v>
                </c:pt>
                <c:pt idx="5">
                  <c:v>29.952500000000001</c:v>
                </c:pt>
                <c:pt idx="6">
                  <c:v>29.92</c:v>
                </c:pt>
                <c:pt idx="7">
                  <c:v>30.232499999999899</c:v>
                </c:pt>
                <c:pt idx="8">
                  <c:v>30.515000000000001</c:v>
                </c:pt>
                <c:pt idx="9">
                  <c:v>30.93</c:v>
                </c:pt>
                <c:pt idx="10">
                  <c:v>32.393333333333302</c:v>
                </c:pt>
                <c:pt idx="11">
                  <c:v>33.549999999999997</c:v>
                </c:pt>
                <c:pt idx="12">
                  <c:v>34.185000000000002</c:v>
                </c:pt>
                <c:pt idx="13">
                  <c:v>34.247500000000002</c:v>
                </c:pt>
                <c:pt idx="14">
                  <c:v>34.244999999999997</c:v>
                </c:pt>
                <c:pt idx="15">
                  <c:v>33.857500000000002</c:v>
                </c:pt>
                <c:pt idx="16">
                  <c:v>32.914999999999999</c:v>
                </c:pt>
                <c:pt idx="17">
                  <c:v>31.057500000000001</c:v>
                </c:pt>
                <c:pt idx="18">
                  <c:v>29.456666666666599</c:v>
                </c:pt>
                <c:pt idx="19">
                  <c:v>29.65</c:v>
                </c:pt>
                <c:pt idx="20">
                  <c:v>29.4925</c:v>
                </c:pt>
                <c:pt idx="21">
                  <c:v>29.22</c:v>
                </c:pt>
                <c:pt idx="22">
                  <c:v>29.055</c:v>
                </c:pt>
                <c:pt idx="23">
                  <c:v>29.062499999999901</c:v>
                </c:pt>
                <c:pt idx="24">
                  <c:v>29.04</c:v>
                </c:pt>
                <c:pt idx="25">
                  <c:v>29.045000000000002</c:v>
                </c:pt>
                <c:pt idx="26">
                  <c:v>29.127500000000001</c:v>
                </c:pt>
                <c:pt idx="27">
                  <c:v>29.252499999999898</c:v>
                </c:pt>
                <c:pt idx="28">
                  <c:v>29.487500000000001</c:v>
                </c:pt>
                <c:pt idx="29">
                  <c:v>29.6175</c:v>
                </c:pt>
                <c:pt idx="30">
                  <c:v>29.549999999999901</c:v>
                </c:pt>
                <c:pt idx="31">
                  <c:v>29.267499999999998</c:v>
                </c:pt>
                <c:pt idx="32">
                  <c:v>29.354999999999901</c:v>
                </c:pt>
                <c:pt idx="33">
                  <c:v>30.522500000000001</c:v>
                </c:pt>
                <c:pt idx="34">
                  <c:v>31.57</c:v>
                </c:pt>
                <c:pt idx="35">
                  <c:v>32.233333333333299</c:v>
                </c:pt>
                <c:pt idx="36">
                  <c:v>32.947499999999998</c:v>
                </c:pt>
                <c:pt idx="37">
                  <c:v>33.049999999999997</c:v>
                </c:pt>
                <c:pt idx="38">
                  <c:v>32.912500000000001</c:v>
                </c:pt>
                <c:pt idx="39">
                  <c:v>32.53</c:v>
                </c:pt>
                <c:pt idx="41">
                  <c:v>30.297499999999999</c:v>
                </c:pt>
                <c:pt idx="42">
                  <c:v>29.807500000000001</c:v>
                </c:pt>
                <c:pt idx="43">
                  <c:v>29.752499999999898</c:v>
                </c:pt>
                <c:pt idx="44">
                  <c:v>29.672499999999999</c:v>
                </c:pt>
                <c:pt idx="45">
                  <c:v>29.53</c:v>
                </c:pt>
                <c:pt idx="46">
                  <c:v>29.552499999999998</c:v>
                </c:pt>
                <c:pt idx="47">
                  <c:v>29.2575</c:v>
                </c:pt>
                <c:pt idx="48">
                  <c:v>28.905000000000001</c:v>
                </c:pt>
                <c:pt idx="49">
                  <c:v>29.1175</c:v>
                </c:pt>
                <c:pt idx="50">
                  <c:v>29.262499999999999</c:v>
                </c:pt>
                <c:pt idx="51">
                  <c:v>29.4025</c:v>
                </c:pt>
                <c:pt idx="52">
                  <c:v>29.4175</c:v>
                </c:pt>
                <c:pt idx="53">
                  <c:v>29.5824999999999</c:v>
                </c:pt>
                <c:pt idx="54">
                  <c:v>29.774999999999999</c:v>
                </c:pt>
                <c:pt idx="55">
                  <c:v>29.602499999999999</c:v>
                </c:pt>
                <c:pt idx="56">
                  <c:v>29.307499999999902</c:v>
                </c:pt>
                <c:pt idx="57">
                  <c:v>29.842500000000001</c:v>
                </c:pt>
                <c:pt idx="58">
                  <c:v>30.192499999999999</c:v>
                </c:pt>
                <c:pt idx="59">
                  <c:v>30.1524999999999</c:v>
                </c:pt>
                <c:pt idx="60">
                  <c:v>30.814999999999898</c:v>
                </c:pt>
                <c:pt idx="61">
                  <c:v>30.622499999999999</c:v>
                </c:pt>
                <c:pt idx="62">
                  <c:v>28.3666666666666</c:v>
                </c:pt>
                <c:pt idx="63">
                  <c:v>27.657499999999999</c:v>
                </c:pt>
                <c:pt idx="64">
                  <c:v>27.25</c:v>
                </c:pt>
                <c:pt idx="65">
                  <c:v>28.487500000000001</c:v>
                </c:pt>
                <c:pt idx="66">
                  <c:v>29.227499999999999</c:v>
                </c:pt>
                <c:pt idx="67">
                  <c:v>29.432500000000001</c:v>
                </c:pt>
                <c:pt idx="68">
                  <c:v>29.337499999999999</c:v>
                </c:pt>
                <c:pt idx="69">
                  <c:v>29.217500000000001</c:v>
                </c:pt>
                <c:pt idx="70">
                  <c:v>29.072499999999899</c:v>
                </c:pt>
                <c:pt idx="71">
                  <c:v>28.754999999999999</c:v>
                </c:pt>
                <c:pt idx="72">
                  <c:v>28.6175</c:v>
                </c:pt>
                <c:pt idx="73">
                  <c:v>28.75</c:v>
                </c:pt>
                <c:pt idx="74">
                  <c:v>28.66</c:v>
                </c:pt>
                <c:pt idx="75">
                  <c:v>28.634999999999899</c:v>
                </c:pt>
                <c:pt idx="76">
                  <c:v>28.5825</c:v>
                </c:pt>
                <c:pt idx="77">
                  <c:v>28.657499999999999</c:v>
                </c:pt>
                <c:pt idx="78">
                  <c:v>28.66</c:v>
                </c:pt>
                <c:pt idx="79">
                  <c:v>29.074999999999999</c:v>
                </c:pt>
                <c:pt idx="80">
                  <c:v>29.392499999999998</c:v>
                </c:pt>
                <c:pt idx="81">
                  <c:v>29.76</c:v>
                </c:pt>
                <c:pt idx="82">
                  <c:v>30.4925</c:v>
                </c:pt>
                <c:pt idx="83">
                  <c:v>30.26</c:v>
                </c:pt>
                <c:pt idx="84">
                  <c:v>29.782499999999999</c:v>
                </c:pt>
                <c:pt idx="85">
                  <c:v>29.753333333333298</c:v>
                </c:pt>
                <c:pt idx="86">
                  <c:v>30.184999999999999</c:v>
                </c:pt>
                <c:pt idx="87">
                  <c:v>29.952500000000001</c:v>
                </c:pt>
                <c:pt idx="88">
                  <c:v>29.85</c:v>
                </c:pt>
                <c:pt idx="89">
                  <c:v>29.4725</c:v>
                </c:pt>
                <c:pt idx="90">
                  <c:v>29.05</c:v>
                </c:pt>
                <c:pt idx="91">
                  <c:v>28.73</c:v>
                </c:pt>
                <c:pt idx="92">
                  <c:v>28.759999999999899</c:v>
                </c:pt>
                <c:pt idx="93">
                  <c:v>28.79</c:v>
                </c:pt>
                <c:pt idx="94">
                  <c:v>28.555</c:v>
                </c:pt>
                <c:pt idx="95">
                  <c:v>28.49</c:v>
                </c:pt>
                <c:pt idx="96">
                  <c:v>28.105</c:v>
                </c:pt>
                <c:pt idx="97">
                  <c:v>28.24</c:v>
                </c:pt>
                <c:pt idx="98">
                  <c:v>27.892499999999998</c:v>
                </c:pt>
                <c:pt idx="99">
                  <c:v>27.93</c:v>
                </c:pt>
                <c:pt idx="100">
                  <c:v>27.785</c:v>
                </c:pt>
                <c:pt idx="101">
                  <c:v>27.74</c:v>
                </c:pt>
                <c:pt idx="102">
                  <c:v>28.04</c:v>
                </c:pt>
                <c:pt idx="103">
                  <c:v>28.605</c:v>
                </c:pt>
                <c:pt idx="104">
                  <c:v>28.922499999999999</c:v>
                </c:pt>
                <c:pt idx="105">
                  <c:v>29.766666666666602</c:v>
                </c:pt>
                <c:pt idx="106">
                  <c:v>29.81</c:v>
                </c:pt>
                <c:pt idx="107">
                  <c:v>29.2566666666666</c:v>
                </c:pt>
                <c:pt idx="108">
                  <c:v>29.547499999999999</c:v>
                </c:pt>
                <c:pt idx="109">
                  <c:v>29.535</c:v>
                </c:pt>
                <c:pt idx="110">
                  <c:v>29.8825</c:v>
                </c:pt>
                <c:pt idx="111">
                  <c:v>29.695</c:v>
                </c:pt>
                <c:pt idx="112">
                  <c:v>29.657499999999999</c:v>
                </c:pt>
                <c:pt idx="113">
                  <c:v>29.8125</c:v>
                </c:pt>
                <c:pt idx="114">
                  <c:v>30.0266666666666</c:v>
                </c:pt>
                <c:pt idx="115">
                  <c:v>29.71</c:v>
                </c:pt>
                <c:pt idx="116">
                  <c:v>29.542499999999901</c:v>
                </c:pt>
                <c:pt idx="117">
                  <c:v>28.982500000000002</c:v>
                </c:pt>
                <c:pt idx="118">
                  <c:v>28.6875</c:v>
                </c:pt>
                <c:pt idx="119">
                  <c:v>28.254999999999999</c:v>
                </c:pt>
                <c:pt idx="120">
                  <c:v>28.637499999999999</c:v>
                </c:pt>
                <c:pt idx="121">
                  <c:v>28.744999999999902</c:v>
                </c:pt>
                <c:pt idx="122">
                  <c:v>28.959999999999901</c:v>
                </c:pt>
                <c:pt idx="123">
                  <c:v>28.63</c:v>
                </c:pt>
                <c:pt idx="124">
                  <c:v>28.3825</c:v>
                </c:pt>
                <c:pt idx="125">
                  <c:v>28.285</c:v>
                </c:pt>
                <c:pt idx="126">
                  <c:v>27.315000000000001</c:v>
                </c:pt>
                <c:pt idx="127">
                  <c:v>27.02</c:v>
                </c:pt>
                <c:pt idx="128">
                  <c:v>27.905000000000001</c:v>
                </c:pt>
                <c:pt idx="129">
                  <c:v>28.8</c:v>
                </c:pt>
                <c:pt idx="130">
                  <c:v>28.822499999999899</c:v>
                </c:pt>
                <c:pt idx="131">
                  <c:v>28.6666666666666</c:v>
                </c:pt>
                <c:pt idx="133">
                  <c:v>28.486666666666601</c:v>
                </c:pt>
                <c:pt idx="134">
                  <c:v>28.567499999999999</c:v>
                </c:pt>
                <c:pt idx="135">
                  <c:v>28.6875</c:v>
                </c:pt>
                <c:pt idx="136">
                  <c:v>28.302499999999998</c:v>
                </c:pt>
                <c:pt idx="137">
                  <c:v>27.094999999999999</c:v>
                </c:pt>
                <c:pt idx="138">
                  <c:v>26.142499999999998</c:v>
                </c:pt>
                <c:pt idx="139">
                  <c:v>26.337499999999999</c:v>
                </c:pt>
                <c:pt idx="140">
                  <c:v>26.535</c:v>
                </c:pt>
                <c:pt idx="141">
                  <c:v>26.792499999999901</c:v>
                </c:pt>
                <c:pt idx="142">
                  <c:v>26.942499999999999</c:v>
                </c:pt>
                <c:pt idx="143">
                  <c:v>27.552499999999998</c:v>
                </c:pt>
                <c:pt idx="144">
                  <c:v>27.843333333333302</c:v>
                </c:pt>
                <c:pt idx="145">
                  <c:v>27.91</c:v>
                </c:pt>
                <c:pt idx="146">
                  <c:v>27.487499999999901</c:v>
                </c:pt>
                <c:pt idx="147">
                  <c:v>26.914999999999999</c:v>
                </c:pt>
                <c:pt idx="149">
                  <c:v>27.465</c:v>
                </c:pt>
                <c:pt idx="150">
                  <c:v>27.577500000000001</c:v>
                </c:pt>
                <c:pt idx="151">
                  <c:v>27.565000000000001</c:v>
                </c:pt>
                <c:pt idx="152">
                  <c:v>28.337499999999999</c:v>
                </c:pt>
                <c:pt idx="153">
                  <c:v>28.932500000000001</c:v>
                </c:pt>
                <c:pt idx="154">
                  <c:v>29.814999999999898</c:v>
                </c:pt>
                <c:pt idx="155">
                  <c:v>28.835000000000001</c:v>
                </c:pt>
                <c:pt idx="156">
                  <c:v>29.627499999999898</c:v>
                </c:pt>
                <c:pt idx="157">
                  <c:v>30.119999999999902</c:v>
                </c:pt>
                <c:pt idx="158">
                  <c:v>30.067499999999999</c:v>
                </c:pt>
                <c:pt idx="159">
                  <c:v>30.14</c:v>
                </c:pt>
                <c:pt idx="160">
                  <c:v>29.577500000000001</c:v>
                </c:pt>
                <c:pt idx="161">
                  <c:v>29.11</c:v>
                </c:pt>
                <c:pt idx="162">
                  <c:v>28.98</c:v>
                </c:pt>
                <c:pt idx="163">
                  <c:v>28.919999999999899</c:v>
                </c:pt>
                <c:pt idx="164">
                  <c:v>29.48</c:v>
                </c:pt>
                <c:pt idx="165">
                  <c:v>29.5825</c:v>
                </c:pt>
                <c:pt idx="166">
                  <c:v>29.54</c:v>
                </c:pt>
                <c:pt idx="167">
                  <c:v>29.134999999999899</c:v>
                </c:pt>
              </c:numCache>
            </c:numRef>
          </c:yVal>
          <c:smooth val="0"/>
          <c:extLst>
            <c:ext xmlns:c16="http://schemas.microsoft.com/office/drawing/2014/chart" uri="{C3380CC4-5D6E-409C-BE32-E72D297353CC}">
              <c16:uniqueId val="{00000001-7EC9-4F3D-96CD-9833A582B486}"/>
            </c:ext>
          </c:extLst>
        </c:ser>
        <c:dLbls>
          <c:showLegendKey val="0"/>
          <c:showVal val="0"/>
          <c:showCatName val="0"/>
          <c:showSerName val="0"/>
          <c:showPercent val="0"/>
          <c:showBubbleSize val="0"/>
        </c:dLbls>
        <c:axId val="2013320400"/>
        <c:axId val="2013324560"/>
      </c:scatterChart>
      <c:scatterChart>
        <c:scatterStyle val="lineMarker"/>
        <c:varyColors val="0"/>
        <c:ser>
          <c:idx val="1"/>
          <c:order val="1"/>
          <c:tx>
            <c:strRef>
              <c:f>'0103-0109(二)'!$G$1</c:f>
              <c:strCache>
                <c:ptCount val="1"/>
                <c:pt idx="0">
                  <c:v>平均濕度(Hr)</c:v>
                </c:pt>
              </c:strCache>
            </c:strRef>
          </c:tx>
          <c:spPr>
            <a:ln w="25400" cap="rnd">
              <a:noFill/>
              <a:round/>
            </a:ln>
            <a:effectLst/>
          </c:spPr>
          <c:marker>
            <c:symbol val="circle"/>
            <c:size val="2"/>
            <c:spPr>
              <a:solidFill>
                <a:schemeClr val="accent2"/>
              </a:solidFill>
              <a:ln w="9525">
                <a:solidFill>
                  <a:schemeClr val="accent2"/>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'0103-0109(二)'!$G$2:$G$169</c:f>
              <c:numCache>
                <c:formatCode>General</c:formatCode>
                <c:ptCount val="168"/>
                <c:pt idx="0">
                  <c:v>70.5</c:v>
                </c:pt>
                <c:pt idx="1">
                  <c:v>71.3333333333333</c:v>
                </c:pt>
                <c:pt idx="2">
                  <c:v>71.199999999999903</c:v>
                </c:pt>
                <c:pt idx="3">
                  <c:v>71.349999999999994</c:v>
                </c:pt>
                <c:pt idx="4">
                  <c:v>70.674999999999997</c:v>
                </c:pt>
                <c:pt idx="5">
                  <c:v>70.649999999999906</c:v>
                </c:pt>
                <c:pt idx="6">
                  <c:v>70.349999999999994</c:v>
                </c:pt>
                <c:pt idx="7">
                  <c:v>70.125</c:v>
                </c:pt>
                <c:pt idx="8">
                  <c:v>72.599999999999994</c:v>
                </c:pt>
                <c:pt idx="9">
                  <c:v>77.3</c:v>
                </c:pt>
                <c:pt idx="10">
                  <c:v>81</c:v>
                </c:pt>
                <c:pt idx="11">
                  <c:v>80.099999999999994</c:v>
                </c:pt>
                <c:pt idx="12">
                  <c:v>74.875</c:v>
                </c:pt>
                <c:pt idx="13">
                  <c:v>70.824999999999903</c:v>
                </c:pt>
                <c:pt idx="14">
                  <c:v>69.849999999999994</c:v>
                </c:pt>
                <c:pt idx="15">
                  <c:v>70.924999999999997</c:v>
                </c:pt>
                <c:pt idx="16">
                  <c:v>70.900000000000006</c:v>
                </c:pt>
                <c:pt idx="17">
                  <c:v>74.55</c:v>
                </c:pt>
                <c:pt idx="18">
                  <c:v>78.5</c:v>
                </c:pt>
                <c:pt idx="19">
                  <c:v>79.724999999999994</c:v>
                </c:pt>
                <c:pt idx="20">
                  <c:v>78.25</c:v>
                </c:pt>
                <c:pt idx="21">
                  <c:v>79.3</c:v>
                </c:pt>
                <c:pt idx="22">
                  <c:v>78.775000000000006</c:v>
                </c:pt>
                <c:pt idx="23">
                  <c:v>79</c:v>
                </c:pt>
                <c:pt idx="24">
                  <c:v>77.974999999999994</c:v>
                </c:pt>
                <c:pt idx="25">
                  <c:v>78.150000000000006</c:v>
                </c:pt>
                <c:pt idx="26">
                  <c:v>78.449999999999903</c:v>
                </c:pt>
                <c:pt idx="27">
                  <c:v>78.674999999999997</c:v>
                </c:pt>
                <c:pt idx="28">
                  <c:v>80.125</c:v>
                </c:pt>
                <c:pt idx="29">
                  <c:v>80.424999999999997</c:v>
                </c:pt>
                <c:pt idx="30">
                  <c:v>78.75</c:v>
                </c:pt>
                <c:pt idx="31">
                  <c:v>65.75</c:v>
                </c:pt>
                <c:pt idx="32">
                  <c:v>81.875</c:v>
                </c:pt>
                <c:pt idx="33">
                  <c:v>86.35</c:v>
                </c:pt>
                <c:pt idx="34">
                  <c:v>85.399999999999906</c:v>
                </c:pt>
                <c:pt idx="35">
                  <c:v>78.533333333333303</c:v>
                </c:pt>
                <c:pt idx="36">
                  <c:v>74.8</c:v>
                </c:pt>
                <c:pt idx="37">
                  <c:v>72.224999999999994</c:v>
                </c:pt>
                <c:pt idx="38">
                  <c:v>70.7</c:v>
                </c:pt>
                <c:pt idx="39">
                  <c:v>70.3</c:v>
                </c:pt>
                <c:pt idx="41">
                  <c:v>76.8</c:v>
                </c:pt>
                <c:pt idx="42">
                  <c:v>80.075000000000003</c:v>
                </c:pt>
                <c:pt idx="43">
                  <c:v>82.025000000000006</c:v>
                </c:pt>
                <c:pt idx="44">
                  <c:v>81.825000000000003</c:v>
                </c:pt>
                <c:pt idx="45">
                  <c:v>81.766666666666595</c:v>
                </c:pt>
                <c:pt idx="46">
                  <c:v>81.900000000000006</c:v>
                </c:pt>
                <c:pt idx="47">
                  <c:v>83.149999999999906</c:v>
                </c:pt>
                <c:pt idx="48">
                  <c:v>75.849999999999994</c:v>
                </c:pt>
                <c:pt idx="49">
                  <c:v>82.324999999999903</c:v>
                </c:pt>
                <c:pt idx="50">
                  <c:v>81.05</c:v>
                </c:pt>
                <c:pt idx="51">
                  <c:v>79.775000000000006</c:v>
                </c:pt>
                <c:pt idx="52">
                  <c:v>80.325000000000003</c:v>
                </c:pt>
                <c:pt idx="53">
                  <c:v>79</c:v>
                </c:pt>
                <c:pt idx="54">
                  <c:v>79.824999999999903</c:v>
                </c:pt>
                <c:pt idx="55">
                  <c:v>76.650000000000006</c:v>
                </c:pt>
                <c:pt idx="56">
                  <c:v>80.875</c:v>
                </c:pt>
                <c:pt idx="57">
                  <c:v>81.55</c:v>
                </c:pt>
                <c:pt idx="58">
                  <c:v>79.55</c:v>
                </c:pt>
                <c:pt idx="59">
                  <c:v>77.974999999999994</c:v>
                </c:pt>
                <c:pt idx="60">
                  <c:v>73.7</c:v>
                </c:pt>
                <c:pt idx="61">
                  <c:v>70.849999999999994</c:v>
                </c:pt>
                <c:pt idx="62">
                  <c:v>68.866666666666603</c:v>
                </c:pt>
                <c:pt idx="63">
                  <c:v>71.724999999999994</c:v>
                </c:pt>
                <c:pt idx="64">
                  <c:v>75.5</c:v>
                </c:pt>
                <c:pt idx="65">
                  <c:v>75.55</c:v>
                </c:pt>
                <c:pt idx="66">
                  <c:v>79.599999999999994</c:v>
                </c:pt>
                <c:pt idx="67">
                  <c:v>81.125</c:v>
                </c:pt>
                <c:pt idx="68">
                  <c:v>83.4</c:v>
                </c:pt>
                <c:pt idx="69">
                  <c:v>84.775000000000006</c:v>
                </c:pt>
                <c:pt idx="70">
                  <c:v>85.85</c:v>
                </c:pt>
                <c:pt idx="71">
                  <c:v>86.174999999999997</c:v>
                </c:pt>
                <c:pt idx="72">
                  <c:v>87.824999999999903</c:v>
                </c:pt>
                <c:pt idx="73">
                  <c:v>88.275000000000006</c:v>
                </c:pt>
                <c:pt idx="74">
                  <c:v>88.65</c:v>
                </c:pt>
                <c:pt idx="75">
                  <c:v>88.6</c:v>
                </c:pt>
                <c:pt idx="76">
                  <c:v>88.574999999999903</c:v>
                </c:pt>
                <c:pt idx="77">
                  <c:v>88.474999999999994</c:v>
                </c:pt>
                <c:pt idx="78">
                  <c:v>87.474999999999994</c:v>
                </c:pt>
                <c:pt idx="79">
                  <c:v>87.05</c:v>
                </c:pt>
                <c:pt idx="80">
                  <c:v>85.9</c:v>
                </c:pt>
                <c:pt idx="81">
                  <c:v>85.424999999999997</c:v>
                </c:pt>
                <c:pt idx="82">
                  <c:v>80.75</c:v>
                </c:pt>
                <c:pt idx="83">
                  <c:v>74.125</c:v>
                </c:pt>
                <c:pt idx="84">
                  <c:v>69.75</c:v>
                </c:pt>
                <c:pt idx="85">
                  <c:v>69.066666666666606</c:v>
                </c:pt>
                <c:pt idx="86">
                  <c:v>71.224999999999994</c:v>
                </c:pt>
                <c:pt idx="87">
                  <c:v>73.574999999999903</c:v>
                </c:pt>
                <c:pt idx="88">
                  <c:v>76.650000000000006</c:v>
                </c:pt>
                <c:pt idx="89">
                  <c:v>78.45</c:v>
                </c:pt>
                <c:pt idx="90">
                  <c:v>79.433333333333294</c:v>
                </c:pt>
                <c:pt idx="91">
                  <c:v>80.625</c:v>
                </c:pt>
                <c:pt idx="92">
                  <c:v>82</c:v>
                </c:pt>
                <c:pt idx="93">
                  <c:v>83.3</c:v>
                </c:pt>
                <c:pt idx="94">
                  <c:v>81.625</c:v>
                </c:pt>
                <c:pt idx="95">
                  <c:v>83.966666666666598</c:v>
                </c:pt>
                <c:pt idx="96">
                  <c:v>83.674999999999997</c:v>
                </c:pt>
                <c:pt idx="97">
                  <c:v>84.325000000000003</c:v>
                </c:pt>
                <c:pt idx="98">
                  <c:v>84.275000000000006</c:v>
                </c:pt>
                <c:pt idx="99">
                  <c:v>86</c:v>
                </c:pt>
                <c:pt idx="100">
                  <c:v>86.125</c:v>
                </c:pt>
                <c:pt idx="101">
                  <c:v>86.324999999999903</c:v>
                </c:pt>
                <c:pt idx="102">
                  <c:v>88.8</c:v>
                </c:pt>
                <c:pt idx="103">
                  <c:v>87.4</c:v>
                </c:pt>
                <c:pt idx="104">
                  <c:v>84.75</c:v>
                </c:pt>
                <c:pt idx="105">
                  <c:v>84.766666666666595</c:v>
                </c:pt>
                <c:pt idx="106">
                  <c:v>79.399999999999906</c:v>
                </c:pt>
                <c:pt idx="107">
                  <c:v>74.099999999999994</c:v>
                </c:pt>
                <c:pt idx="108">
                  <c:v>68.449999999999903</c:v>
                </c:pt>
                <c:pt idx="109">
                  <c:v>62.3</c:v>
                </c:pt>
                <c:pt idx="110">
                  <c:v>58.699999999999903</c:v>
                </c:pt>
                <c:pt idx="111">
                  <c:v>59.099999999999902</c:v>
                </c:pt>
                <c:pt idx="112">
                  <c:v>64.924999999999997</c:v>
                </c:pt>
                <c:pt idx="113">
                  <c:v>67.150000000000006</c:v>
                </c:pt>
                <c:pt idx="114">
                  <c:v>70.733333333333306</c:v>
                </c:pt>
                <c:pt idx="115">
                  <c:v>73.025000000000006</c:v>
                </c:pt>
                <c:pt idx="116">
                  <c:v>74.150000000000006</c:v>
                </c:pt>
                <c:pt idx="117">
                  <c:v>76.525000000000006</c:v>
                </c:pt>
                <c:pt idx="118">
                  <c:v>75.650000000000006</c:v>
                </c:pt>
                <c:pt idx="119">
                  <c:v>76.2</c:v>
                </c:pt>
                <c:pt idx="120">
                  <c:v>82</c:v>
                </c:pt>
                <c:pt idx="121">
                  <c:v>82.424999999999997</c:v>
                </c:pt>
                <c:pt idx="122">
                  <c:v>82.8</c:v>
                </c:pt>
                <c:pt idx="123">
                  <c:v>83.924999999999997</c:v>
                </c:pt>
                <c:pt idx="124">
                  <c:v>70.5</c:v>
                </c:pt>
                <c:pt idx="125">
                  <c:v>79.674999999999997</c:v>
                </c:pt>
                <c:pt idx="126">
                  <c:v>73.974999999999994</c:v>
                </c:pt>
                <c:pt idx="127">
                  <c:v>75.25</c:v>
                </c:pt>
                <c:pt idx="128">
                  <c:v>76.05</c:v>
                </c:pt>
                <c:pt idx="129">
                  <c:v>73</c:v>
                </c:pt>
                <c:pt idx="130">
                  <c:v>66</c:v>
                </c:pt>
                <c:pt idx="131">
                  <c:v>62.5</c:v>
                </c:pt>
                <c:pt idx="133">
                  <c:v>60.5</c:v>
                </c:pt>
                <c:pt idx="134">
                  <c:v>59.774999999999999</c:v>
                </c:pt>
                <c:pt idx="135">
                  <c:v>59.75</c:v>
                </c:pt>
                <c:pt idx="136">
                  <c:v>60.099999999999902</c:v>
                </c:pt>
                <c:pt idx="137">
                  <c:v>60.6</c:v>
                </c:pt>
                <c:pt idx="138">
                  <c:v>64.900000000000006</c:v>
                </c:pt>
                <c:pt idx="139">
                  <c:v>67.074999999999903</c:v>
                </c:pt>
                <c:pt idx="140">
                  <c:v>69.125</c:v>
                </c:pt>
                <c:pt idx="141">
                  <c:v>72.824999999999903</c:v>
                </c:pt>
                <c:pt idx="142">
                  <c:v>72.824999999999903</c:v>
                </c:pt>
                <c:pt idx="143">
                  <c:v>68.5</c:v>
                </c:pt>
                <c:pt idx="144">
                  <c:v>67.633333333333297</c:v>
                </c:pt>
                <c:pt idx="145">
                  <c:v>67.566666666666606</c:v>
                </c:pt>
                <c:pt idx="146">
                  <c:v>75.05</c:v>
                </c:pt>
                <c:pt idx="147">
                  <c:v>77.099999999999994</c:v>
                </c:pt>
                <c:pt idx="149">
                  <c:v>76.25</c:v>
                </c:pt>
                <c:pt idx="150">
                  <c:v>79</c:v>
                </c:pt>
                <c:pt idx="151">
                  <c:v>79.575000000000003</c:v>
                </c:pt>
                <c:pt idx="152">
                  <c:v>78.575000000000003</c:v>
                </c:pt>
                <c:pt idx="153">
                  <c:v>75.474999999999994</c:v>
                </c:pt>
                <c:pt idx="154">
                  <c:v>69.325000000000003</c:v>
                </c:pt>
                <c:pt idx="155">
                  <c:v>58.75</c:v>
                </c:pt>
                <c:pt idx="156">
                  <c:v>57.3</c:v>
                </c:pt>
                <c:pt idx="157">
                  <c:v>58.424999999999997</c:v>
                </c:pt>
                <c:pt idx="158">
                  <c:v>60.074999999999903</c:v>
                </c:pt>
                <c:pt idx="159">
                  <c:v>60.024999999999999</c:v>
                </c:pt>
                <c:pt idx="160">
                  <c:v>60.05</c:v>
                </c:pt>
                <c:pt idx="161">
                  <c:v>64.649999999999906</c:v>
                </c:pt>
                <c:pt idx="162">
                  <c:v>68.424999999999997</c:v>
                </c:pt>
                <c:pt idx="163">
                  <c:v>71.1666666666666</c:v>
                </c:pt>
                <c:pt idx="164">
                  <c:v>75.3333333333333</c:v>
                </c:pt>
                <c:pt idx="165">
                  <c:v>75.8</c:v>
                </c:pt>
                <c:pt idx="166">
                  <c:v>78.150000000000006</c:v>
                </c:pt>
                <c:pt idx="167">
                  <c:v>77.8</c:v>
                </c:pt>
              </c:numCache>
            </c:numRef>
          </c:yVal>
          <c:smooth val="0"/>
          <c:extLst>
            <c:ext xmlns:c16="http://schemas.microsoft.com/office/drawing/2014/chart" uri="{C3380CC4-5D6E-409C-BE32-E72D297353CC}">
              <c16:uniqueId val="{00000002-7EC9-4F3D-96CD-9833A582B486}"/>
            </c:ext>
          </c:extLst>
        </c:ser>
        <c:dLbls>
          <c:showLegendKey val="0"/>
          <c:showVal val="0"/>
          <c:showCatName val="0"/>
          <c:showSerName val="0"/>
          <c:showPercent val="0"/>
          <c:showBubbleSize val="0"/>
        </c:dLbls>
        <c:axId val="151110864"/>
        <c:axId val="151109616"/>
      </c:scatterChart>
      <c:valAx>
        <c:axId val="2013320400"/>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2013324560"/>
        <c:crosses val="autoZero"/>
        <c:crossBetween val="midCat"/>
        <c:majorUnit val="24"/>
      </c:valAx>
      <c:valAx>
        <c:axId val="2013324560"/>
        <c:scaling>
          <c:orientation val="minMax"/>
          <c:max val="40"/>
          <c:min val="20"/>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mn-cs"/>
              </a:defRPr>
            </a:pPr>
            <a:endParaRPr lang="zh-TW"/>
          </a:p>
        </c:txPr>
        <c:crossAx val="2013320400"/>
        <c:crosses val="autoZero"/>
        <c:crossBetween val="midCat"/>
        <c:majorUnit val="5"/>
      </c:valAx>
      <c:valAx>
        <c:axId val="151109616"/>
        <c:scaling>
          <c:orientation val="minMax"/>
          <c:max val="100"/>
        </c:scaling>
        <c:delete val="0"/>
        <c:axPos val="r"/>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chemeClr val="accent2"/>
                </a:solidFill>
                <a:latin typeface="微軟正黑體" panose="020B0604030504040204" pitchFamily="34" charset="-120"/>
                <a:ea typeface="微軟正黑體" panose="020B0604030504040204" pitchFamily="34" charset="-120"/>
                <a:cs typeface="+mn-cs"/>
              </a:defRPr>
            </a:pPr>
            <a:endParaRPr lang="zh-TW"/>
          </a:p>
        </c:txPr>
        <c:crossAx val="151110864"/>
        <c:crosses val="max"/>
        <c:crossBetween val="midCat"/>
        <c:majorUnit val="20"/>
      </c:valAx>
      <c:valAx>
        <c:axId val="151110864"/>
        <c:scaling>
          <c:orientation val="minMax"/>
        </c:scaling>
        <c:delete val="1"/>
        <c:axPos val="b"/>
        <c:numFmt formatCode="0_);[Red]\(0\)" sourceLinked="1"/>
        <c:majorTickMark val="out"/>
        <c:minorTickMark val="none"/>
        <c:tickLblPos val="nextTo"/>
        <c:crossAx val="151109616"/>
        <c:crosses val="autoZero"/>
        <c:crossBetween val="midCat"/>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'0103-0109(二)'!$K$1</c:f>
              <c:strCache>
                <c:ptCount val="1"/>
                <c:pt idx="0">
                  <c:v>表體溫度</c:v>
                </c:pt>
              </c:strCache>
            </c:strRef>
          </c:tx>
          <c:spPr>
            <a:ln w="19050" cap="rnd">
              <a:noFill/>
              <a:round/>
            </a:ln>
            <a:effectLst/>
          </c:spPr>
          <c:marker>
            <c:symbol val="circle"/>
            <c:size val="2"/>
            <c:spPr>
              <a:solidFill>
                <a:srgbClr val="C00000"/>
              </a:solidFill>
              <a:ln w="9525">
                <a:solidFill>
                  <a:srgbClr val="C00000"/>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'0103-0109(二)'!$K$2:$K$169</c:f>
              <c:numCache>
                <c:formatCode>General</c:formatCode>
                <c:ptCount val="168"/>
                <c:pt idx="0">
                  <c:v>41.914999999999999</c:v>
                </c:pt>
                <c:pt idx="1">
                  <c:v>42.112499999999997</c:v>
                </c:pt>
                <c:pt idx="2">
                  <c:v>42.866666666666603</c:v>
                </c:pt>
                <c:pt idx="3">
                  <c:v>41.917499999999997</c:v>
                </c:pt>
                <c:pt idx="4">
                  <c:v>43.265000000000001</c:v>
                </c:pt>
                <c:pt idx="5">
                  <c:v>42.6175</c:v>
                </c:pt>
                <c:pt idx="6">
                  <c:v>43.29</c:v>
                </c:pt>
                <c:pt idx="7">
                  <c:v>42.277499999999897</c:v>
                </c:pt>
                <c:pt idx="8">
                  <c:v>42.1325</c:v>
                </c:pt>
                <c:pt idx="9">
                  <c:v>41.337499999999999</c:v>
                </c:pt>
                <c:pt idx="10">
                  <c:v>42.1</c:v>
                </c:pt>
                <c:pt idx="11">
                  <c:v>42.662500000000001</c:v>
                </c:pt>
                <c:pt idx="12">
                  <c:v>42.647500000000001</c:v>
                </c:pt>
                <c:pt idx="13">
                  <c:v>42.56</c:v>
                </c:pt>
                <c:pt idx="14">
                  <c:v>42.893333333333302</c:v>
                </c:pt>
                <c:pt idx="15">
                  <c:v>42.475000000000001</c:v>
                </c:pt>
                <c:pt idx="16">
                  <c:v>42.215000000000003</c:v>
                </c:pt>
                <c:pt idx="17">
                  <c:v>40.692499999999903</c:v>
                </c:pt>
                <c:pt idx="18">
                  <c:v>41.88</c:v>
                </c:pt>
                <c:pt idx="19">
                  <c:v>41.78</c:v>
                </c:pt>
                <c:pt idx="20">
                  <c:v>41.507499999999901</c:v>
                </c:pt>
                <c:pt idx="21">
                  <c:v>42.09</c:v>
                </c:pt>
                <c:pt idx="22">
                  <c:v>41.986666666666601</c:v>
                </c:pt>
                <c:pt idx="23">
                  <c:v>42.017499999999998</c:v>
                </c:pt>
                <c:pt idx="24">
                  <c:v>41.56</c:v>
                </c:pt>
                <c:pt idx="25">
                  <c:v>41.862499999999997</c:v>
                </c:pt>
                <c:pt idx="26">
                  <c:v>42.126666666666601</c:v>
                </c:pt>
                <c:pt idx="27">
                  <c:v>41.952500000000001</c:v>
                </c:pt>
                <c:pt idx="28">
                  <c:v>42.125</c:v>
                </c:pt>
                <c:pt idx="29">
                  <c:v>41.835000000000001</c:v>
                </c:pt>
                <c:pt idx="30">
                  <c:v>42.496666666666599</c:v>
                </c:pt>
                <c:pt idx="31">
                  <c:v>41.177500000000002</c:v>
                </c:pt>
                <c:pt idx="32">
                  <c:v>41.927499999999903</c:v>
                </c:pt>
                <c:pt idx="33">
                  <c:v>41.504999999999903</c:v>
                </c:pt>
                <c:pt idx="34">
                  <c:v>41.676666666666598</c:v>
                </c:pt>
                <c:pt idx="35">
                  <c:v>42.727499999999999</c:v>
                </c:pt>
                <c:pt idx="36">
                  <c:v>42.987499999999997</c:v>
                </c:pt>
                <c:pt idx="37">
                  <c:v>42.272500000000001</c:v>
                </c:pt>
                <c:pt idx="38">
                  <c:v>42.556666666666601</c:v>
                </c:pt>
                <c:pt idx="39">
                  <c:v>42.204999999999998</c:v>
                </c:pt>
                <c:pt idx="40">
                  <c:v>41.082499999999897</c:v>
                </c:pt>
                <c:pt idx="41">
                  <c:v>40.862499999999997</c:v>
                </c:pt>
                <c:pt idx="42">
                  <c:v>41.866666666666603</c:v>
                </c:pt>
                <c:pt idx="43">
                  <c:v>41.69</c:v>
                </c:pt>
                <c:pt idx="44">
                  <c:v>41.377499999999998</c:v>
                </c:pt>
                <c:pt idx="45">
                  <c:v>42.202500000000001</c:v>
                </c:pt>
                <c:pt idx="46">
                  <c:v>40.993333333333297</c:v>
                </c:pt>
                <c:pt idx="47">
                  <c:v>39.527500000000003</c:v>
                </c:pt>
                <c:pt idx="48">
                  <c:v>41.607500000000002</c:v>
                </c:pt>
                <c:pt idx="49">
                  <c:v>41.045000000000002</c:v>
                </c:pt>
                <c:pt idx="50">
                  <c:v>41.626666666666601</c:v>
                </c:pt>
                <c:pt idx="51">
                  <c:v>42.56</c:v>
                </c:pt>
                <c:pt idx="52">
                  <c:v>42.282499999999999</c:v>
                </c:pt>
                <c:pt idx="53">
                  <c:v>42.522500000000001</c:v>
                </c:pt>
                <c:pt idx="54">
                  <c:v>41.966666666666598</c:v>
                </c:pt>
                <c:pt idx="55">
                  <c:v>41.987499999999997</c:v>
                </c:pt>
                <c:pt idx="56">
                  <c:v>40.657499999999999</c:v>
                </c:pt>
                <c:pt idx="57">
                  <c:v>39.71</c:v>
                </c:pt>
                <c:pt idx="58">
                  <c:v>39.089999999999897</c:v>
                </c:pt>
                <c:pt idx="59">
                  <c:v>39.707500000000003</c:v>
                </c:pt>
                <c:pt idx="60">
                  <c:v>40.962499999999999</c:v>
                </c:pt>
                <c:pt idx="61">
                  <c:v>40.772500000000001</c:v>
                </c:pt>
                <c:pt idx="62">
                  <c:v>38.08</c:v>
                </c:pt>
                <c:pt idx="63">
                  <c:v>37.44</c:v>
                </c:pt>
                <c:pt idx="64">
                  <c:v>39.857500000000002</c:v>
                </c:pt>
                <c:pt idx="65">
                  <c:v>41.3825</c:v>
                </c:pt>
                <c:pt idx="66">
                  <c:v>41.856666666666598</c:v>
                </c:pt>
                <c:pt idx="67">
                  <c:v>42.015000000000001</c:v>
                </c:pt>
                <c:pt idx="68">
                  <c:v>41.767499999999998</c:v>
                </c:pt>
                <c:pt idx="69">
                  <c:v>41.467500000000001</c:v>
                </c:pt>
                <c:pt idx="70">
                  <c:v>41.343333333333298</c:v>
                </c:pt>
                <c:pt idx="71">
                  <c:v>41.047499999999999</c:v>
                </c:pt>
                <c:pt idx="72">
                  <c:v>40.884999999999998</c:v>
                </c:pt>
                <c:pt idx="73">
                  <c:v>41.347499999999997</c:v>
                </c:pt>
                <c:pt idx="74">
                  <c:v>41.29</c:v>
                </c:pt>
                <c:pt idx="75">
                  <c:v>41.297499999999999</c:v>
                </c:pt>
                <c:pt idx="76">
                  <c:v>40.502499999999998</c:v>
                </c:pt>
                <c:pt idx="77">
                  <c:v>41.063333333333297</c:v>
                </c:pt>
                <c:pt idx="78">
                  <c:v>41.41</c:v>
                </c:pt>
                <c:pt idx="79">
                  <c:v>41.192500000000003</c:v>
                </c:pt>
                <c:pt idx="80">
                  <c:v>41.112499999999997</c:v>
                </c:pt>
                <c:pt idx="81">
                  <c:v>41.843333333333298</c:v>
                </c:pt>
                <c:pt idx="82">
                  <c:v>41.0266666666666</c:v>
                </c:pt>
                <c:pt idx="83">
                  <c:v>41.057499999999997</c:v>
                </c:pt>
                <c:pt idx="84">
                  <c:v>40.662499999999902</c:v>
                </c:pt>
                <c:pt idx="85">
                  <c:v>40.98</c:v>
                </c:pt>
                <c:pt idx="86">
                  <c:v>41.226666666666603</c:v>
                </c:pt>
                <c:pt idx="87">
                  <c:v>40.700000000000003</c:v>
                </c:pt>
                <c:pt idx="88">
                  <c:v>41.034999999999997</c:v>
                </c:pt>
                <c:pt idx="89">
                  <c:v>41.085000000000001</c:v>
                </c:pt>
                <c:pt idx="90">
                  <c:v>41.203333333333298</c:v>
                </c:pt>
                <c:pt idx="91">
                  <c:v>41.027500000000003</c:v>
                </c:pt>
                <c:pt idx="92">
                  <c:v>40.072499999999998</c:v>
                </c:pt>
                <c:pt idx="93">
                  <c:v>41.475000000000001</c:v>
                </c:pt>
                <c:pt idx="94">
                  <c:v>40.733333333333299</c:v>
                </c:pt>
                <c:pt idx="95">
                  <c:v>40.722499999999997</c:v>
                </c:pt>
                <c:pt idx="96">
                  <c:v>40.387500000000003</c:v>
                </c:pt>
                <c:pt idx="97">
                  <c:v>40.577500000000001</c:v>
                </c:pt>
                <c:pt idx="98">
                  <c:v>40.5</c:v>
                </c:pt>
                <c:pt idx="99">
                  <c:v>41.08</c:v>
                </c:pt>
                <c:pt idx="100">
                  <c:v>38.562499999999901</c:v>
                </c:pt>
                <c:pt idx="101">
                  <c:v>39.9033333333333</c:v>
                </c:pt>
                <c:pt idx="102">
                  <c:v>39.462499999999999</c:v>
                </c:pt>
                <c:pt idx="103">
                  <c:v>40.19</c:v>
                </c:pt>
                <c:pt idx="104">
                  <c:v>40.322499999999998</c:v>
                </c:pt>
                <c:pt idx="105">
                  <c:v>40.286666666666598</c:v>
                </c:pt>
                <c:pt idx="106">
                  <c:v>40.414999999999999</c:v>
                </c:pt>
                <c:pt idx="107">
                  <c:v>40.484999999999999</c:v>
                </c:pt>
                <c:pt idx="108">
                  <c:v>41.104999999999997</c:v>
                </c:pt>
                <c:pt idx="109">
                  <c:v>41.68</c:v>
                </c:pt>
                <c:pt idx="110">
                  <c:v>42.092500000000001</c:v>
                </c:pt>
                <c:pt idx="111">
                  <c:v>41.68</c:v>
                </c:pt>
                <c:pt idx="112">
                  <c:v>40.69</c:v>
                </c:pt>
                <c:pt idx="113">
                  <c:v>40.520000000000003</c:v>
                </c:pt>
                <c:pt idx="114">
                  <c:v>40.604999999999997</c:v>
                </c:pt>
                <c:pt idx="115">
                  <c:v>41.327500000000001</c:v>
                </c:pt>
                <c:pt idx="116">
                  <c:v>40.957500000000003</c:v>
                </c:pt>
                <c:pt idx="117">
                  <c:v>40.7766666666666</c:v>
                </c:pt>
                <c:pt idx="118">
                  <c:v>40.104999999999997</c:v>
                </c:pt>
                <c:pt idx="119">
                  <c:v>40.644999999999897</c:v>
                </c:pt>
                <c:pt idx="120">
                  <c:v>41.317499999999903</c:v>
                </c:pt>
                <c:pt idx="121">
                  <c:v>40.976666666666603</c:v>
                </c:pt>
                <c:pt idx="122">
                  <c:v>41.237499999999997</c:v>
                </c:pt>
                <c:pt idx="123">
                  <c:v>40.532499999999999</c:v>
                </c:pt>
                <c:pt idx="124">
                  <c:v>40.582500000000003</c:v>
                </c:pt>
                <c:pt idx="125">
                  <c:v>39.036666666666598</c:v>
                </c:pt>
                <c:pt idx="126">
                  <c:v>38.697499999999998</c:v>
                </c:pt>
                <c:pt idx="127">
                  <c:v>37.482500000000002</c:v>
                </c:pt>
                <c:pt idx="128">
                  <c:v>39.772500000000001</c:v>
                </c:pt>
                <c:pt idx="129">
                  <c:v>40.099999999999902</c:v>
                </c:pt>
                <c:pt idx="130">
                  <c:v>40.697499999999998</c:v>
                </c:pt>
                <c:pt idx="131">
                  <c:v>39.92</c:v>
                </c:pt>
                <c:pt idx="132">
                  <c:v>40.532499999999999</c:v>
                </c:pt>
                <c:pt idx="133">
                  <c:v>40.6933333333333</c:v>
                </c:pt>
                <c:pt idx="134">
                  <c:v>41.012500000000003</c:v>
                </c:pt>
                <c:pt idx="135">
                  <c:v>40.657499999999999</c:v>
                </c:pt>
                <c:pt idx="136">
                  <c:v>39.5075</c:v>
                </c:pt>
                <c:pt idx="137">
                  <c:v>39.32</c:v>
                </c:pt>
                <c:pt idx="138">
                  <c:v>39.127499999999998</c:v>
                </c:pt>
                <c:pt idx="139">
                  <c:v>38.902500000000003</c:v>
                </c:pt>
                <c:pt idx="140">
                  <c:v>39.185000000000002</c:v>
                </c:pt>
                <c:pt idx="141">
                  <c:v>39.093333333333298</c:v>
                </c:pt>
                <c:pt idx="142">
                  <c:v>39.774999999999999</c:v>
                </c:pt>
                <c:pt idx="143">
                  <c:v>38.087499999999999</c:v>
                </c:pt>
                <c:pt idx="144">
                  <c:v>39.017499999999998</c:v>
                </c:pt>
                <c:pt idx="145">
                  <c:v>39.086666666666602</c:v>
                </c:pt>
                <c:pt idx="146">
                  <c:v>40.022500000000001</c:v>
                </c:pt>
                <c:pt idx="147">
                  <c:v>39.744999999999997</c:v>
                </c:pt>
                <c:pt idx="148">
                  <c:v>39.479999999999997</c:v>
                </c:pt>
                <c:pt idx="149">
                  <c:v>40.199999999999903</c:v>
                </c:pt>
                <c:pt idx="150">
                  <c:v>40.097499999999997</c:v>
                </c:pt>
                <c:pt idx="151">
                  <c:v>38.630000000000003</c:v>
                </c:pt>
                <c:pt idx="152">
                  <c:v>39.979999999999997</c:v>
                </c:pt>
                <c:pt idx="153">
                  <c:v>39.090000000000003</c:v>
                </c:pt>
                <c:pt idx="154">
                  <c:v>40.950000000000003</c:v>
                </c:pt>
                <c:pt idx="155">
                  <c:v>40.5075</c:v>
                </c:pt>
                <c:pt idx="156">
                  <c:v>40.994999999999997</c:v>
                </c:pt>
                <c:pt idx="157">
                  <c:v>41.243333333333297</c:v>
                </c:pt>
                <c:pt idx="158">
                  <c:v>41.542499999999997</c:v>
                </c:pt>
                <c:pt idx="159">
                  <c:v>41.23</c:v>
                </c:pt>
                <c:pt idx="160">
                  <c:v>40.632499999999901</c:v>
                </c:pt>
                <c:pt idx="161">
                  <c:v>40.244999999999997</c:v>
                </c:pt>
                <c:pt idx="162">
                  <c:v>40.935000000000002</c:v>
                </c:pt>
                <c:pt idx="163">
                  <c:v>40.397500000000001</c:v>
                </c:pt>
                <c:pt idx="164">
                  <c:v>40.94</c:v>
                </c:pt>
                <c:pt idx="165">
                  <c:v>41.164999999999999</c:v>
                </c:pt>
                <c:pt idx="166">
                  <c:v>39.774999999999999</c:v>
                </c:pt>
                <c:pt idx="167">
                  <c:v>39.314999999999998</c:v>
                </c:pt>
              </c:numCache>
            </c:numRef>
          </c:yVal>
          <c:smooth val="0"/>
          <c:extLst>
            <c:ext xmlns:c16="http://schemas.microsoft.com/office/drawing/2014/chart" uri="{C3380CC4-5D6E-409C-BE32-E72D297353CC}">
              <c16:uniqueId val="{00000000-84CC-4662-90F5-0C038FEB7717}"/>
            </c:ext>
          </c:extLst>
        </c:ser>
        <c:dLbls>
          <c:showLegendKey val="0"/>
          <c:showVal val="0"/>
          <c:showCatName val="0"/>
          <c:showSerName val="0"/>
          <c:showPercent val="0"/>
          <c:showBubbleSize val="0"/>
        </c:dLbls>
        <c:axId val="2012689776"/>
        <c:axId val="2012696016"/>
      </c:scatterChart>
      <c:valAx>
        <c:axId val="2012689776"/>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2012696016"/>
        <c:crosses val="autoZero"/>
        <c:crossBetween val="midCat"/>
        <c:majorUnit val="24"/>
      </c:valAx>
      <c:valAx>
        <c:axId val="2012696016"/>
        <c:scaling>
          <c:orientation val="minMax"/>
          <c:max val="45"/>
          <c:min val="35"/>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mn-cs"/>
              </a:defRPr>
            </a:pPr>
            <a:endParaRPr lang="zh-TW"/>
          </a:p>
        </c:txPr>
        <c:crossAx val="2012689776"/>
        <c:crosses val="autoZero"/>
        <c:crossBetween val="midCat"/>
        <c:majorUnit val="2"/>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'0103-0109(二)'!$J$1</c:f>
              <c:strCache>
                <c:ptCount val="1"/>
                <c:pt idx="0">
                  <c:v>風速(Hr)</c:v>
                </c:pt>
              </c:strCache>
            </c:strRef>
          </c:tx>
          <c:spPr>
            <a:ln w="19050" cap="rnd">
              <a:noFill/>
              <a:round/>
            </a:ln>
            <a:effectLst/>
          </c:spPr>
          <c:marker>
            <c:symbol val="circle"/>
            <c:size val="2"/>
            <c:spPr>
              <a:solidFill>
                <a:schemeClr val="tx1"/>
              </a:solidFill>
              <a:ln w="9525">
                <a:solidFill>
                  <a:schemeClr val="tx1"/>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'0103-0109(二)'!$J$2:$J$169</c:f>
              <c:numCache>
                <c:formatCode>General</c:formatCode>
                <c:ptCount val="168"/>
                <c:pt idx="0">
                  <c:v>6.6666666666666602E-3</c:v>
                </c:pt>
                <c:pt idx="1">
                  <c:v>7.4999999999999997E-3</c:v>
                </c:pt>
                <c:pt idx="2">
                  <c:v>5.0000000000000001E-3</c:v>
                </c:pt>
                <c:pt idx="3">
                  <c:v>2.5000000000000001E-3</c:v>
                </c:pt>
                <c:pt idx="4">
                  <c:v>7.4999999999999997E-3</c:v>
                </c:pt>
                <c:pt idx="5">
                  <c:v>7.4999999999999997E-3</c:v>
                </c:pt>
                <c:pt idx="6">
                  <c:v>5.0000000000000001E-3</c:v>
                </c:pt>
                <c:pt idx="7">
                  <c:v>1.4999999999999999E-2</c:v>
                </c:pt>
                <c:pt idx="8">
                  <c:v>2.75E-2</c:v>
                </c:pt>
                <c:pt idx="9">
                  <c:v>3.2500000000000001E-2</c:v>
                </c:pt>
                <c:pt idx="10">
                  <c:v>3.7499999999999999E-2</c:v>
                </c:pt>
                <c:pt idx="11">
                  <c:v>3.2500000000000001E-2</c:v>
                </c:pt>
                <c:pt idx="12">
                  <c:v>3.2500000000000001E-2</c:v>
                </c:pt>
                <c:pt idx="13">
                  <c:v>3.5000000000000003E-2</c:v>
                </c:pt>
                <c:pt idx="14">
                  <c:v>0.03</c:v>
                </c:pt>
                <c:pt idx="15">
                  <c:v>3.5000000000000003E-2</c:v>
                </c:pt>
                <c:pt idx="16">
                  <c:v>2.75E-2</c:v>
                </c:pt>
                <c:pt idx="17">
                  <c:v>1.2500000000000001E-2</c:v>
                </c:pt>
                <c:pt idx="18">
                  <c:v>5.0000000000000001E-3</c:v>
                </c:pt>
                <c:pt idx="19">
                  <c:v>1.2500000000000001E-2</c:v>
                </c:pt>
                <c:pt idx="20">
                  <c:v>0</c:v>
                </c:pt>
                <c:pt idx="21">
                  <c:v>1.7500000000000002E-2</c:v>
                </c:pt>
                <c:pt idx="22">
                  <c:v>0.01</c:v>
                </c:pt>
                <c:pt idx="23">
                  <c:v>1.2500000000000001E-2</c:v>
                </c:pt>
                <c:pt idx="24">
                  <c:v>0</c:v>
                </c:pt>
                <c:pt idx="25">
                  <c:v>0.01</c:v>
                </c:pt>
                <c:pt idx="26">
                  <c:v>0.02</c:v>
                </c:pt>
                <c:pt idx="27">
                  <c:v>1.4999999999999999E-2</c:v>
                </c:pt>
                <c:pt idx="28">
                  <c:v>1.4999999999999999E-2</c:v>
                </c:pt>
                <c:pt idx="29">
                  <c:v>2.6666666666666599E-2</c:v>
                </c:pt>
                <c:pt idx="30">
                  <c:v>0.02</c:v>
                </c:pt>
                <c:pt idx="31">
                  <c:v>7.4999999999999997E-3</c:v>
                </c:pt>
                <c:pt idx="32">
                  <c:v>2.5000000000000001E-2</c:v>
                </c:pt>
                <c:pt idx="33">
                  <c:v>3.2500000000000001E-2</c:v>
                </c:pt>
                <c:pt idx="34">
                  <c:v>3.4999999999999899E-2</c:v>
                </c:pt>
                <c:pt idx="35">
                  <c:v>3.7499999999999999E-2</c:v>
                </c:pt>
                <c:pt idx="36">
                  <c:v>0.04</c:v>
                </c:pt>
                <c:pt idx="37">
                  <c:v>3.4999999999999899E-2</c:v>
                </c:pt>
                <c:pt idx="38">
                  <c:v>0.04</c:v>
                </c:pt>
                <c:pt idx="39">
                  <c:v>3.2500000000000001E-2</c:v>
                </c:pt>
                <c:pt idx="40">
                  <c:v>3.6666666666666597E-2</c:v>
                </c:pt>
                <c:pt idx="41">
                  <c:v>1.2500000000000001E-2</c:v>
                </c:pt>
                <c:pt idx="42">
                  <c:v>1.4999999999999999E-2</c:v>
                </c:pt>
                <c:pt idx="43">
                  <c:v>0.02</c:v>
                </c:pt>
                <c:pt idx="44">
                  <c:v>7.4999999999999997E-3</c:v>
                </c:pt>
                <c:pt idx="45">
                  <c:v>0.01</c:v>
                </c:pt>
                <c:pt idx="46">
                  <c:v>7.4999999999999997E-3</c:v>
                </c:pt>
                <c:pt idx="47">
                  <c:v>7.4999999999999997E-3</c:v>
                </c:pt>
                <c:pt idx="48">
                  <c:v>7.4999999999999997E-3</c:v>
                </c:pt>
                <c:pt idx="49">
                  <c:v>7.4999999999999997E-3</c:v>
                </c:pt>
                <c:pt idx="50">
                  <c:v>1.2500000000000001E-2</c:v>
                </c:pt>
                <c:pt idx="51">
                  <c:v>1.7500000000000002E-2</c:v>
                </c:pt>
                <c:pt idx="52">
                  <c:v>1.4999999999999999E-2</c:v>
                </c:pt>
                <c:pt idx="53">
                  <c:v>1.4999999999999999E-2</c:v>
                </c:pt>
                <c:pt idx="54">
                  <c:v>1.4999999999999999E-2</c:v>
                </c:pt>
                <c:pt idx="55">
                  <c:v>1.4999999999999999E-2</c:v>
                </c:pt>
                <c:pt idx="56">
                  <c:v>1.4999999999999999E-2</c:v>
                </c:pt>
                <c:pt idx="57">
                  <c:v>0.01</c:v>
                </c:pt>
                <c:pt idx="58">
                  <c:v>1.2500000000000001E-2</c:v>
                </c:pt>
                <c:pt idx="59">
                  <c:v>1.7500000000000002E-2</c:v>
                </c:pt>
                <c:pt idx="60">
                  <c:v>4.2500000000000003E-2</c:v>
                </c:pt>
                <c:pt idx="61">
                  <c:v>3.5000000000000003E-2</c:v>
                </c:pt>
                <c:pt idx="62">
                  <c:v>2.75E-2</c:v>
                </c:pt>
                <c:pt idx="63">
                  <c:v>1.4999999999999999E-2</c:v>
                </c:pt>
                <c:pt idx="64">
                  <c:v>1.2500000000000001E-2</c:v>
                </c:pt>
                <c:pt idx="65">
                  <c:v>0</c:v>
                </c:pt>
                <c:pt idx="66">
                  <c:v>1.3333333333333299E-2</c:v>
                </c:pt>
                <c:pt idx="67">
                  <c:v>5.0000000000000001E-3</c:v>
                </c:pt>
                <c:pt idx="68">
                  <c:v>1.2500000000000001E-2</c:v>
                </c:pt>
                <c:pt idx="69">
                  <c:v>1.2500000000000001E-2</c:v>
                </c:pt>
                <c:pt idx="70">
                  <c:v>1.2500000000000001E-2</c:v>
                </c:pt>
                <c:pt idx="71">
                  <c:v>5.0000000000000001E-3</c:v>
                </c:pt>
                <c:pt idx="72">
                  <c:v>2.5000000000000001E-3</c:v>
                </c:pt>
                <c:pt idx="73">
                  <c:v>5.0000000000000001E-3</c:v>
                </c:pt>
                <c:pt idx="74">
                  <c:v>0.01</c:v>
                </c:pt>
                <c:pt idx="75">
                  <c:v>2.5000000000000001E-3</c:v>
                </c:pt>
                <c:pt idx="76">
                  <c:v>0.01</c:v>
                </c:pt>
                <c:pt idx="77">
                  <c:v>0</c:v>
                </c:pt>
                <c:pt idx="78">
                  <c:v>5.0000000000000001E-3</c:v>
                </c:pt>
                <c:pt idx="79">
                  <c:v>7.4999999999999997E-3</c:v>
                </c:pt>
                <c:pt idx="80">
                  <c:v>7.4999999999999997E-3</c:v>
                </c:pt>
                <c:pt idx="81">
                  <c:v>0.01</c:v>
                </c:pt>
                <c:pt idx="82">
                  <c:v>1.2500000000000001E-2</c:v>
                </c:pt>
                <c:pt idx="83">
                  <c:v>1.2500000000000001E-2</c:v>
                </c:pt>
                <c:pt idx="84">
                  <c:v>1.2500000000000001E-2</c:v>
                </c:pt>
                <c:pt idx="85">
                  <c:v>1.3333333333333299E-2</c:v>
                </c:pt>
                <c:pt idx="86">
                  <c:v>1.2500000000000001E-2</c:v>
                </c:pt>
                <c:pt idx="87">
                  <c:v>0</c:v>
                </c:pt>
                <c:pt idx="88">
                  <c:v>0.01</c:v>
                </c:pt>
                <c:pt idx="89">
                  <c:v>0</c:v>
                </c:pt>
                <c:pt idx="90">
                  <c:v>5.0000000000000001E-3</c:v>
                </c:pt>
                <c:pt idx="91">
                  <c:v>2.5000000000000001E-3</c:v>
                </c:pt>
                <c:pt idx="92">
                  <c:v>1.7500000000000002E-2</c:v>
                </c:pt>
                <c:pt idx="93">
                  <c:v>1.2500000000000001E-2</c:v>
                </c:pt>
                <c:pt idx="94">
                  <c:v>6.6666666666666602E-3</c:v>
                </c:pt>
                <c:pt idx="95">
                  <c:v>7.4999999999999997E-3</c:v>
                </c:pt>
                <c:pt idx="96">
                  <c:v>5.0000000000000001E-3</c:v>
                </c:pt>
                <c:pt idx="97">
                  <c:v>1.2500000000000001E-2</c:v>
                </c:pt>
                <c:pt idx="98">
                  <c:v>1.2500000000000001E-2</c:v>
                </c:pt>
                <c:pt idx="99">
                  <c:v>5.0000000000000001E-3</c:v>
                </c:pt>
                <c:pt idx="100">
                  <c:v>5.0000000000000001E-3</c:v>
                </c:pt>
                <c:pt idx="101">
                  <c:v>1.2500000000000001E-2</c:v>
                </c:pt>
                <c:pt idx="102">
                  <c:v>1.4999999999999999E-2</c:v>
                </c:pt>
                <c:pt idx="103">
                  <c:v>1.2500000000000001E-2</c:v>
                </c:pt>
                <c:pt idx="104">
                  <c:v>2.5000000000000001E-3</c:v>
                </c:pt>
                <c:pt idx="105">
                  <c:v>5.0000000000000001E-3</c:v>
                </c:pt>
                <c:pt idx="106">
                  <c:v>0.01</c:v>
                </c:pt>
                <c:pt idx="107">
                  <c:v>0</c:v>
                </c:pt>
                <c:pt idx="108">
                  <c:v>5.0000000000000001E-3</c:v>
                </c:pt>
                <c:pt idx="109">
                  <c:v>0</c:v>
                </c:pt>
                <c:pt idx="110">
                  <c:v>0.01</c:v>
                </c:pt>
                <c:pt idx="111">
                  <c:v>2.75E-2</c:v>
                </c:pt>
                <c:pt idx="112">
                  <c:v>5.0000000000000001E-3</c:v>
                </c:pt>
                <c:pt idx="113">
                  <c:v>1.4999999999999999E-2</c:v>
                </c:pt>
                <c:pt idx="114">
                  <c:v>1.4999999999999999E-2</c:v>
                </c:pt>
                <c:pt idx="115">
                  <c:v>7.4999999999999997E-3</c:v>
                </c:pt>
                <c:pt idx="116">
                  <c:v>2.5000000000000001E-3</c:v>
                </c:pt>
                <c:pt idx="117">
                  <c:v>0</c:v>
                </c:pt>
                <c:pt idx="118">
                  <c:v>0</c:v>
                </c:pt>
                <c:pt idx="119">
                  <c:v>1.7500000000000002E-2</c:v>
                </c:pt>
                <c:pt idx="120">
                  <c:v>0.02</c:v>
                </c:pt>
                <c:pt idx="121">
                  <c:v>5.0000000000000001E-3</c:v>
                </c:pt>
                <c:pt idx="122">
                  <c:v>0</c:v>
                </c:pt>
                <c:pt idx="123">
                  <c:v>0.01</c:v>
                </c:pt>
                <c:pt idx="124">
                  <c:v>5.0000000000000001E-3</c:v>
                </c:pt>
                <c:pt idx="125">
                  <c:v>0</c:v>
                </c:pt>
                <c:pt idx="126">
                  <c:v>6.6666666666666602E-3</c:v>
                </c:pt>
                <c:pt idx="127">
                  <c:v>2.5000000000000001E-3</c:v>
                </c:pt>
                <c:pt idx="128">
                  <c:v>7.4999999999999997E-3</c:v>
                </c:pt>
                <c:pt idx="129">
                  <c:v>0.01</c:v>
                </c:pt>
                <c:pt idx="130">
                  <c:v>0.01</c:v>
                </c:pt>
                <c:pt idx="131">
                  <c:v>0.01</c:v>
                </c:pt>
                <c:pt idx="132">
                  <c:v>0</c:v>
                </c:pt>
                <c:pt idx="133">
                  <c:v>1.2500000000000001E-2</c:v>
                </c:pt>
                <c:pt idx="134">
                  <c:v>1.2500000000000001E-2</c:v>
                </c:pt>
                <c:pt idx="135">
                  <c:v>0.01</c:v>
                </c:pt>
                <c:pt idx="136">
                  <c:v>0</c:v>
                </c:pt>
                <c:pt idx="137">
                  <c:v>5.0000000000000001E-3</c:v>
                </c:pt>
                <c:pt idx="138">
                  <c:v>7.4999999999999997E-3</c:v>
                </c:pt>
                <c:pt idx="139">
                  <c:v>7.4999999999999997E-3</c:v>
                </c:pt>
                <c:pt idx="140">
                  <c:v>0</c:v>
                </c:pt>
                <c:pt idx="141">
                  <c:v>0</c:v>
                </c:pt>
                <c:pt idx="142">
                  <c:v>5.0000000000000001E-3</c:v>
                </c:pt>
                <c:pt idx="143">
                  <c:v>0</c:v>
                </c:pt>
                <c:pt idx="144">
                  <c:v>2.5000000000000001E-3</c:v>
                </c:pt>
                <c:pt idx="145">
                  <c:v>5.0000000000000001E-3</c:v>
                </c:pt>
                <c:pt idx="146">
                  <c:v>0</c:v>
                </c:pt>
                <c:pt idx="147">
                  <c:v>6.6666666666666602E-3</c:v>
                </c:pt>
                <c:pt idx="148">
                  <c:v>0.01</c:v>
                </c:pt>
                <c:pt idx="149">
                  <c:v>0</c:v>
                </c:pt>
                <c:pt idx="150">
                  <c:v>7.4999999999999997E-3</c:v>
                </c:pt>
                <c:pt idx="151">
                  <c:v>5.0000000000000001E-3</c:v>
                </c:pt>
                <c:pt idx="152">
                  <c:v>0</c:v>
                </c:pt>
                <c:pt idx="153">
                  <c:v>5.0000000000000001E-3</c:v>
                </c:pt>
                <c:pt idx="154">
                  <c:v>1.3333333333333299E-2</c:v>
                </c:pt>
                <c:pt idx="155">
                  <c:v>1.2500000000000001E-2</c:v>
                </c:pt>
                <c:pt idx="156">
                  <c:v>7.4999999999999997E-3</c:v>
                </c:pt>
                <c:pt idx="157">
                  <c:v>1.4999999999999999E-2</c:v>
                </c:pt>
                <c:pt idx="158">
                  <c:v>1.7500000000000002E-2</c:v>
                </c:pt>
                <c:pt idx="159">
                  <c:v>2.5000000000000001E-2</c:v>
                </c:pt>
                <c:pt idx="160">
                  <c:v>3.2500000000000001E-2</c:v>
                </c:pt>
                <c:pt idx="161">
                  <c:v>0.01</c:v>
                </c:pt>
                <c:pt idx="162">
                  <c:v>7.4999999999999997E-3</c:v>
                </c:pt>
                <c:pt idx="163">
                  <c:v>1.2500000000000001E-2</c:v>
                </c:pt>
                <c:pt idx="164">
                  <c:v>0.01</c:v>
                </c:pt>
                <c:pt idx="165">
                  <c:v>7.4999999999999997E-3</c:v>
                </c:pt>
                <c:pt idx="166">
                  <c:v>0.02</c:v>
                </c:pt>
                <c:pt idx="167">
                  <c:v>1.2500000000000001E-2</c:v>
                </c:pt>
              </c:numCache>
            </c:numRef>
          </c:yVal>
          <c:smooth val="0"/>
          <c:extLst>
            <c:ext xmlns:c16="http://schemas.microsoft.com/office/drawing/2014/chart" uri="{C3380CC4-5D6E-409C-BE32-E72D297353CC}">
              <c16:uniqueId val="{00000000-DA7F-42C4-BACE-7DF9E6A6B35A}"/>
            </c:ext>
          </c:extLst>
        </c:ser>
        <c:dLbls>
          <c:showLegendKey val="0"/>
          <c:showVal val="0"/>
          <c:showCatName val="0"/>
          <c:showSerName val="0"/>
          <c:showPercent val="0"/>
          <c:showBubbleSize val="0"/>
        </c:dLbls>
        <c:axId val="1174441215"/>
        <c:axId val="1174423327"/>
      </c:scatterChart>
      <c:valAx>
        <c:axId val="1174441215"/>
        <c:scaling>
          <c:orientation val="minMax"/>
          <c:max val="168"/>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1174423327"/>
        <c:crosses val="autoZero"/>
        <c:crossBetween val="midCat"/>
        <c:majorUnit val="24"/>
      </c:valAx>
      <c:valAx>
        <c:axId val="1174423327"/>
        <c:scaling>
          <c:orientation val="minMax"/>
          <c:max val="0.1"/>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微軟正黑體" panose="020B0604030504040204" pitchFamily="34" charset="-120"/>
                <a:ea typeface="微軟正黑體" panose="020B0604030504040204" pitchFamily="34" charset="-120"/>
                <a:cs typeface="+mn-cs"/>
              </a:defRPr>
            </a:pPr>
            <a:endParaRPr lang="zh-TW"/>
          </a:p>
        </c:txPr>
        <c:crossAx val="1174441215"/>
        <c:crosses val="autoZero"/>
        <c:crossBetween val="midCat"/>
        <c:majorUnit val="2.0000000000000004E-2"/>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'0103-0109(二)'!$I$1</c:f>
              <c:strCache>
                <c:ptCount val="1"/>
                <c:pt idx="0">
                  <c:v>CO2</c:v>
                </c:pt>
              </c:strCache>
            </c:strRef>
          </c:tx>
          <c:spPr>
            <a:ln w="19050" cap="rnd">
              <a:noFill/>
              <a:round/>
            </a:ln>
            <a:effectLst/>
          </c:spPr>
          <c:marker>
            <c:symbol val="circle"/>
            <c:size val="2"/>
            <c:spPr>
              <a:solidFill>
                <a:srgbClr val="59B3CB"/>
              </a:solidFill>
              <a:ln w="9525">
                <a:solidFill>
                  <a:srgbClr val="59B3CB"/>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'0103-0109(二)'!$I$2:$I$169</c:f>
              <c:numCache>
                <c:formatCode>General</c:formatCode>
                <c:ptCount val="168"/>
                <c:pt idx="0">
                  <c:v>3596.5</c:v>
                </c:pt>
                <c:pt idx="1">
                  <c:v>3784.75</c:v>
                </c:pt>
                <c:pt idx="2">
                  <c:v>4088.25</c:v>
                </c:pt>
                <c:pt idx="3">
                  <c:v>4233.25</c:v>
                </c:pt>
                <c:pt idx="4">
                  <c:v>4314.25</c:v>
                </c:pt>
                <c:pt idx="5">
                  <c:v>4432.25</c:v>
                </c:pt>
                <c:pt idx="6">
                  <c:v>4475.5</c:v>
                </c:pt>
                <c:pt idx="7">
                  <c:v>4658</c:v>
                </c:pt>
                <c:pt idx="8">
                  <c:v>4980.5</c:v>
                </c:pt>
                <c:pt idx="9">
                  <c:v>4960.75</c:v>
                </c:pt>
                <c:pt idx="10">
                  <c:v>4783</c:v>
                </c:pt>
                <c:pt idx="11">
                  <c:v>4034.25</c:v>
                </c:pt>
                <c:pt idx="12">
                  <c:v>2918.25</c:v>
                </c:pt>
                <c:pt idx="13">
                  <c:v>2345</c:v>
                </c:pt>
                <c:pt idx="14">
                  <c:v>2143.6666666666601</c:v>
                </c:pt>
                <c:pt idx="15">
                  <c:v>2025.25</c:v>
                </c:pt>
                <c:pt idx="16">
                  <c:v>2012.75</c:v>
                </c:pt>
                <c:pt idx="17">
                  <c:v>2140.75</c:v>
                </c:pt>
                <c:pt idx="18">
                  <c:v>2321</c:v>
                </c:pt>
                <c:pt idx="19">
                  <c:v>2493.75</c:v>
                </c:pt>
                <c:pt idx="20">
                  <c:v>2513</c:v>
                </c:pt>
                <c:pt idx="21">
                  <c:v>2764</c:v>
                </c:pt>
                <c:pt idx="22">
                  <c:v>2987</c:v>
                </c:pt>
                <c:pt idx="23">
                  <c:v>3233.25</c:v>
                </c:pt>
                <c:pt idx="24">
                  <c:v>3509.75</c:v>
                </c:pt>
                <c:pt idx="25">
                  <c:v>3687.5</c:v>
                </c:pt>
                <c:pt idx="26">
                  <c:v>3929</c:v>
                </c:pt>
                <c:pt idx="27">
                  <c:v>4026.5</c:v>
                </c:pt>
                <c:pt idx="28">
                  <c:v>4196.5</c:v>
                </c:pt>
                <c:pt idx="29">
                  <c:v>4299</c:v>
                </c:pt>
                <c:pt idx="30">
                  <c:v>4369.5</c:v>
                </c:pt>
                <c:pt idx="31">
                  <c:v>4548.25</c:v>
                </c:pt>
                <c:pt idx="32">
                  <c:v>4744.75</c:v>
                </c:pt>
                <c:pt idx="33">
                  <c:v>4902.5</c:v>
                </c:pt>
                <c:pt idx="34">
                  <c:v>3782.5</c:v>
                </c:pt>
                <c:pt idx="35">
                  <c:v>2549.25</c:v>
                </c:pt>
                <c:pt idx="36">
                  <c:v>1972.25</c:v>
                </c:pt>
                <c:pt idx="37">
                  <c:v>1631.25</c:v>
                </c:pt>
                <c:pt idx="38">
                  <c:v>1491</c:v>
                </c:pt>
                <c:pt idx="39">
                  <c:v>1427</c:v>
                </c:pt>
                <c:pt idx="40">
                  <c:v>1180.25</c:v>
                </c:pt>
                <c:pt idx="41">
                  <c:v>1156.5</c:v>
                </c:pt>
                <c:pt idx="42">
                  <c:v>1445.75</c:v>
                </c:pt>
                <c:pt idx="43">
                  <c:v>1719.25</c:v>
                </c:pt>
                <c:pt idx="44">
                  <c:v>1946.75</c:v>
                </c:pt>
                <c:pt idx="45">
                  <c:v>2282.25</c:v>
                </c:pt>
                <c:pt idx="46">
                  <c:v>2460.5</c:v>
                </c:pt>
                <c:pt idx="47">
                  <c:v>2711.75</c:v>
                </c:pt>
                <c:pt idx="48">
                  <c:v>2913.5</c:v>
                </c:pt>
                <c:pt idx="49">
                  <c:v>3050.5</c:v>
                </c:pt>
                <c:pt idx="50">
                  <c:v>3213.5</c:v>
                </c:pt>
                <c:pt idx="51">
                  <c:v>3189.6666666666601</c:v>
                </c:pt>
                <c:pt idx="52">
                  <c:v>3357.25</c:v>
                </c:pt>
                <c:pt idx="53">
                  <c:v>3393.25</c:v>
                </c:pt>
                <c:pt idx="54">
                  <c:v>3379.3333333333298</c:v>
                </c:pt>
                <c:pt idx="55">
                  <c:v>2673</c:v>
                </c:pt>
                <c:pt idx="56">
                  <c:v>2575.75</c:v>
                </c:pt>
                <c:pt idx="57">
                  <c:v>2261.25</c:v>
                </c:pt>
                <c:pt idx="58">
                  <c:v>1538</c:v>
                </c:pt>
                <c:pt idx="59">
                  <c:v>984.25</c:v>
                </c:pt>
                <c:pt idx="60">
                  <c:v>700.25</c:v>
                </c:pt>
                <c:pt idx="61">
                  <c:v>448.5</c:v>
                </c:pt>
                <c:pt idx="62">
                  <c:v>396.5</c:v>
                </c:pt>
                <c:pt idx="63">
                  <c:v>397.25</c:v>
                </c:pt>
                <c:pt idx="64">
                  <c:v>450.5</c:v>
                </c:pt>
                <c:pt idx="65">
                  <c:v>960</c:v>
                </c:pt>
                <c:pt idx="66">
                  <c:v>1848</c:v>
                </c:pt>
                <c:pt idx="67">
                  <c:v>2147</c:v>
                </c:pt>
                <c:pt idx="68">
                  <c:v>2367.5</c:v>
                </c:pt>
                <c:pt idx="69">
                  <c:v>2540.75</c:v>
                </c:pt>
                <c:pt idx="70">
                  <c:v>2680.25</c:v>
                </c:pt>
                <c:pt idx="71">
                  <c:v>2767</c:v>
                </c:pt>
                <c:pt idx="72">
                  <c:v>3028.6666666666601</c:v>
                </c:pt>
                <c:pt idx="73">
                  <c:v>3249.5</c:v>
                </c:pt>
                <c:pt idx="74">
                  <c:v>3394</c:v>
                </c:pt>
                <c:pt idx="75">
                  <c:v>3226.75</c:v>
                </c:pt>
                <c:pt idx="76">
                  <c:v>3080.25</c:v>
                </c:pt>
                <c:pt idx="77">
                  <c:v>2981.75</c:v>
                </c:pt>
                <c:pt idx="78">
                  <c:v>2795.25</c:v>
                </c:pt>
                <c:pt idx="79">
                  <c:v>2864.5</c:v>
                </c:pt>
                <c:pt idx="80">
                  <c:v>2790.6666666666601</c:v>
                </c:pt>
                <c:pt idx="81">
                  <c:v>2479.75</c:v>
                </c:pt>
                <c:pt idx="82">
                  <c:v>1926.25</c:v>
                </c:pt>
                <c:pt idx="83">
                  <c:v>1086</c:v>
                </c:pt>
                <c:pt idx="84">
                  <c:v>635.75</c:v>
                </c:pt>
                <c:pt idx="85">
                  <c:v>751.25</c:v>
                </c:pt>
                <c:pt idx="86">
                  <c:v>991.25</c:v>
                </c:pt>
                <c:pt idx="87">
                  <c:v>1109.5</c:v>
                </c:pt>
                <c:pt idx="88">
                  <c:v>1566</c:v>
                </c:pt>
                <c:pt idx="89">
                  <c:v>1757.6666666666599</c:v>
                </c:pt>
                <c:pt idx="90">
                  <c:v>1869</c:v>
                </c:pt>
                <c:pt idx="91">
                  <c:v>2066.5</c:v>
                </c:pt>
                <c:pt idx="92">
                  <c:v>2442</c:v>
                </c:pt>
                <c:pt idx="93">
                  <c:v>2640.5</c:v>
                </c:pt>
                <c:pt idx="94">
                  <c:v>2628.25</c:v>
                </c:pt>
                <c:pt idx="95">
                  <c:v>2880</c:v>
                </c:pt>
                <c:pt idx="96">
                  <c:v>2863.75</c:v>
                </c:pt>
                <c:pt idx="97">
                  <c:v>2876.5</c:v>
                </c:pt>
                <c:pt idx="98">
                  <c:v>2848.5</c:v>
                </c:pt>
                <c:pt idx="99">
                  <c:v>3088.6666666666601</c:v>
                </c:pt>
                <c:pt idx="100">
                  <c:v>2955.3333333333298</c:v>
                </c:pt>
                <c:pt idx="101">
                  <c:v>3066.5</c:v>
                </c:pt>
                <c:pt idx="102">
                  <c:v>3247</c:v>
                </c:pt>
                <c:pt idx="103">
                  <c:v>3019.75</c:v>
                </c:pt>
                <c:pt idx="104">
                  <c:v>2502</c:v>
                </c:pt>
                <c:pt idx="105">
                  <c:v>2371.5</c:v>
                </c:pt>
                <c:pt idx="106">
                  <c:v>1404.5</c:v>
                </c:pt>
                <c:pt idx="107">
                  <c:v>620</c:v>
                </c:pt>
                <c:pt idx="108">
                  <c:v>516</c:v>
                </c:pt>
                <c:pt idx="109">
                  <c:v>453</c:v>
                </c:pt>
                <c:pt idx="110">
                  <c:v>456.25</c:v>
                </c:pt>
                <c:pt idx="111">
                  <c:v>463.5</c:v>
                </c:pt>
                <c:pt idx="112">
                  <c:v>529.5</c:v>
                </c:pt>
                <c:pt idx="113">
                  <c:v>744.66666666666595</c:v>
                </c:pt>
                <c:pt idx="114">
                  <c:v>1246.5</c:v>
                </c:pt>
                <c:pt idx="115">
                  <c:v>1582</c:v>
                </c:pt>
                <c:pt idx="116">
                  <c:v>1622.25</c:v>
                </c:pt>
                <c:pt idx="117">
                  <c:v>1942</c:v>
                </c:pt>
                <c:pt idx="118">
                  <c:v>1746.25</c:v>
                </c:pt>
                <c:pt idx="119">
                  <c:v>1769.75</c:v>
                </c:pt>
                <c:pt idx="120">
                  <c:v>2311.75</c:v>
                </c:pt>
                <c:pt idx="121">
                  <c:v>2644.25</c:v>
                </c:pt>
                <c:pt idx="122">
                  <c:v>2725.75</c:v>
                </c:pt>
                <c:pt idx="123">
                  <c:v>2746.25</c:v>
                </c:pt>
                <c:pt idx="124">
                  <c:v>2732.5</c:v>
                </c:pt>
                <c:pt idx="125">
                  <c:v>2038.25</c:v>
                </c:pt>
                <c:pt idx="126">
                  <c:v>1148.75</c:v>
                </c:pt>
                <c:pt idx="127">
                  <c:v>1115.25</c:v>
                </c:pt>
                <c:pt idx="128">
                  <c:v>1299.5</c:v>
                </c:pt>
                <c:pt idx="129">
                  <c:v>1264.25</c:v>
                </c:pt>
                <c:pt idx="130">
                  <c:v>694.75</c:v>
                </c:pt>
                <c:pt idx="131">
                  <c:v>540.25</c:v>
                </c:pt>
                <c:pt idx="132">
                  <c:v>476</c:v>
                </c:pt>
                <c:pt idx="133">
                  <c:v>449.5</c:v>
                </c:pt>
                <c:pt idx="134">
                  <c:v>478</c:v>
                </c:pt>
                <c:pt idx="135">
                  <c:v>556.5</c:v>
                </c:pt>
                <c:pt idx="136">
                  <c:v>632.25</c:v>
                </c:pt>
                <c:pt idx="137">
                  <c:v>708.5</c:v>
                </c:pt>
                <c:pt idx="138">
                  <c:v>829.75</c:v>
                </c:pt>
                <c:pt idx="139">
                  <c:v>1075</c:v>
                </c:pt>
                <c:pt idx="140">
                  <c:v>1363.5</c:v>
                </c:pt>
                <c:pt idx="141">
                  <c:v>1875.6666666666599</c:v>
                </c:pt>
                <c:pt idx="142">
                  <c:v>1891.75</c:v>
                </c:pt>
                <c:pt idx="143">
                  <c:v>1776.75</c:v>
                </c:pt>
                <c:pt idx="144">
                  <c:v>1856.75</c:v>
                </c:pt>
                <c:pt idx="145">
                  <c:v>1889</c:v>
                </c:pt>
                <c:pt idx="146">
                  <c:v>2419.6666666666601</c:v>
                </c:pt>
                <c:pt idx="147">
                  <c:v>2607.25</c:v>
                </c:pt>
                <c:pt idx="148">
                  <c:v>2686.75</c:v>
                </c:pt>
                <c:pt idx="149">
                  <c:v>2588.5</c:v>
                </c:pt>
                <c:pt idx="150">
                  <c:v>2747.25</c:v>
                </c:pt>
                <c:pt idx="151">
                  <c:v>2607</c:v>
                </c:pt>
                <c:pt idx="152">
                  <c:v>2587</c:v>
                </c:pt>
                <c:pt idx="153">
                  <c:v>2296.5</c:v>
                </c:pt>
                <c:pt idx="154">
                  <c:v>1706.75</c:v>
                </c:pt>
                <c:pt idx="155">
                  <c:v>557.75</c:v>
                </c:pt>
                <c:pt idx="156">
                  <c:v>537</c:v>
                </c:pt>
                <c:pt idx="157">
                  <c:v>587.25</c:v>
                </c:pt>
                <c:pt idx="158">
                  <c:v>711.75</c:v>
                </c:pt>
                <c:pt idx="159">
                  <c:v>716.75</c:v>
                </c:pt>
                <c:pt idx="160">
                  <c:v>694</c:v>
                </c:pt>
                <c:pt idx="161">
                  <c:v>1000.75</c:v>
                </c:pt>
                <c:pt idx="162">
                  <c:v>1331</c:v>
                </c:pt>
                <c:pt idx="163">
                  <c:v>1609.75</c:v>
                </c:pt>
                <c:pt idx="164">
                  <c:v>2245</c:v>
                </c:pt>
                <c:pt idx="165">
                  <c:v>2545.25</c:v>
                </c:pt>
                <c:pt idx="166">
                  <c:v>2871</c:v>
                </c:pt>
                <c:pt idx="167">
                  <c:v>2656.25</c:v>
                </c:pt>
              </c:numCache>
            </c:numRef>
          </c:yVal>
          <c:smooth val="0"/>
          <c:extLst>
            <c:ext xmlns:c16="http://schemas.microsoft.com/office/drawing/2014/chart" uri="{C3380CC4-5D6E-409C-BE32-E72D297353CC}">
              <c16:uniqueId val="{00000000-643B-4603-A323-5B73C4CD3331}"/>
            </c:ext>
          </c:extLst>
        </c:ser>
        <c:dLbls>
          <c:showLegendKey val="0"/>
          <c:showVal val="0"/>
          <c:showCatName val="0"/>
          <c:showSerName val="0"/>
          <c:showPercent val="0"/>
          <c:showBubbleSize val="0"/>
        </c:dLbls>
        <c:axId val="1996714080"/>
        <c:axId val="1996717408"/>
      </c:scatterChart>
      <c:scatterChart>
        <c:scatterStyle val="lineMarker"/>
        <c:varyColors val="0"/>
        <c:ser>
          <c:idx val="1"/>
          <c:order val="1"/>
          <c:tx>
            <c:strRef>
              <c:f>'0103-0109(二)'!$L$1</c:f>
              <c:strCache>
                <c:ptCount val="1"/>
                <c:pt idx="0">
                  <c:v>氨氣濃度</c:v>
                </c:pt>
              </c:strCache>
            </c:strRef>
          </c:tx>
          <c:spPr>
            <a:ln w="25400" cap="rnd">
              <a:noFill/>
              <a:round/>
            </a:ln>
            <a:effectLst/>
          </c:spPr>
          <c:marker>
            <c:symbol val="circle"/>
            <c:size val="2"/>
            <c:spPr>
              <a:solidFill>
                <a:srgbClr val="FF8F8F"/>
              </a:solidFill>
              <a:ln w="9525">
                <a:solidFill>
                  <a:srgbClr val="FF8F8F"/>
                </a:solidFill>
              </a:ln>
              <a:effectLst/>
            </c:spPr>
          </c:marker>
          <c:xVal>
            <c:numRef>
              <c:f>'0103-0109(二)'!$B$2:$B$169</c:f>
              <c:numCache>
                <c:formatCode>0_);[Red]\(0\)</c:formatCode>
                <c:ptCount val="1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numCache>
            </c:numRef>
          </c:xVal>
          <c:yVal>
            <c:numRef>
              <c:f>'0103-0109(二)'!$L$2:$L$169</c:f>
              <c:numCache>
                <c:formatCode>General</c:formatCode>
                <c:ptCount val="168"/>
                <c:pt idx="0">
                  <c:v>5.19</c:v>
                </c:pt>
                <c:pt idx="1">
                  <c:v>12.8</c:v>
                </c:pt>
                <c:pt idx="12">
                  <c:v>0.75749999999999995</c:v>
                </c:pt>
                <c:pt idx="13">
                  <c:v>1.4999999999999999E-2</c:v>
                </c:pt>
                <c:pt idx="14">
                  <c:v>7.4999999999999997E-3</c:v>
                </c:pt>
                <c:pt idx="15">
                  <c:v>0</c:v>
                </c:pt>
                <c:pt idx="16">
                  <c:v>2.5000000000000001E-3</c:v>
                </c:pt>
                <c:pt idx="17">
                  <c:v>5.0000000000000001E-3</c:v>
                </c:pt>
                <c:pt idx="18">
                  <c:v>2.5000000000000001E-3</c:v>
                </c:pt>
                <c:pt idx="19">
                  <c:v>2.5000000000000001E-2</c:v>
                </c:pt>
                <c:pt idx="20">
                  <c:v>4.2499999999999899E-2</c:v>
                </c:pt>
                <c:pt idx="21">
                  <c:v>0.42749999999999999</c:v>
                </c:pt>
                <c:pt idx="22">
                  <c:v>2.37</c:v>
                </c:pt>
                <c:pt idx="23">
                  <c:v>4.6399999999999997</c:v>
                </c:pt>
                <c:pt idx="24">
                  <c:v>8.51</c:v>
                </c:pt>
                <c:pt idx="25">
                  <c:v>14.7099999999999</c:v>
                </c:pt>
                <c:pt idx="26">
                  <c:v>6.0674999999999901</c:v>
                </c:pt>
                <c:pt idx="27">
                  <c:v>9.6724999999999994</c:v>
                </c:pt>
                <c:pt idx="28">
                  <c:v>1.31</c:v>
                </c:pt>
                <c:pt idx="29">
                  <c:v>2.6074999999999999</c:v>
                </c:pt>
                <c:pt idx="30">
                  <c:v>12.952500000000001</c:v>
                </c:pt>
                <c:pt idx="31">
                  <c:v>22.767499999999998</c:v>
                </c:pt>
                <c:pt idx="35">
                  <c:v>21.57</c:v>
                </c:pt>
                <c:pt idx="36">
                  <c:v>0.76999999999999902</c:v>
                </c:pt>
                <c:pt idx="37">
                  <c:v>0.14499999999999999</c:v>
                </c:pt>
                <c:pt idx="38">
                  <c:v>6.25E-2</c:v>
                </c:pt>
                <c:pt idx="39">
                  <c:v>3.2500000000000001E-2</c:v>
                </c:pt>
                <c:pt idx="40">
                  <c:v>1.2500000000000001E-2</c:v>
                </c:pt>
                <c:pt idx="41">
                  <c:v>0</c:v>
                </c:pt>
                <c:pt idx="42">
                  <c:v>0</c:v>
                </c:pt>
                <c:pt idx="43">
                  <c:v>1.7500000000000002E-2</c:v>
                </c:pt>
                <c:pt idx="44">
                  <c:v>9.7500000000000003E-2</c:v>
                </c:pt>
                <c:pt idx="45">
                  <c:v>0.745</c:v>
                </c:pt>
                <c:pt idx="46">
                  <c:v>2.7225000000000001</c:v>
                </c:pt>
                <c:pt idx="47">
                  <c:v>3.2666666666666599</c:v>
                </c:pt>
                <c:pt idx="48">
                  <c:v>1.575</c:v>
                </c:pt>
                <c:pt idx="49">
                  <c:v>1.8025</c:v>
                </c:pt>
                <c:pt idx="50">
                  <c:v>2.7275</c:v>
                </c:pt>
                <c:pt idx="51">
                  <c:v>1.3499999999999901</c:v>
                </c:pt>
                <c:pt idx="52">
                  <c:v>0.85499999999999998</c:v>
                </c:pt>
                <c:pt idx="53">
                  <c:v>0.71499999999999997</c:v>
                </c:pt>
                <c:pt idx="54">
                  <c:v>0.06</c:v>
                </c:pt>
                <c:pt idx="55">
                  <c:v>2.5000000000000001E-2</c:v>
                </c:pt>
                <c:pt idx="56">
                  <c:v>8.2500000000000004E-2</c:v>
                </c:pt>
                <c:pt idx="57">
                  <c:v>8.0525000000000002</c:v>
                </c:pt>
                <c:pt idx="58">
                  <c:v>6.3549999999999898</c:v>
                </c:pt>
                <c:pt idx="59">
                  <c:v>7.4999999999999997E-3</c:v>
                </c:pt>
                <c:pt idx="60">
                  <c:v>0</c:v>
                </c:pt>
                <c:pt idx="61">
                  <c:v>0</c:v>
                </c:pt>
                <c:pt idx="62">
                  <c:v>0</c:v>
                </c:pt>
                <c:pt idx="63">
                  <c:v>0</c:v>
                </c:pt>
                <c:pt idx="64">
                  <c:v>0</c:v>
                </c:pt>
                <c:pt idx="65">
                  <c:v>0</c:v>
                </c:pt>
                <c:pt idx="66">
                  <c:v>0</c:v>
                </c:pt>
                <c:pt idx="67">
                  <c:v>0</c:v>
                </c:pt>
                <c:pt idx="68">
                  <c:v>0</c:v>
                </c:pt>
                <c:pt idx="69">
                  <c:v>0.01</c:v>
                </c:pt>
                <c:pt idx="70">
                  <c:v>1.7500000000000002E-2</c:v>
                </c:pt>
                <c:pt idx="71">
                  <c:v>0.40500000000000003</c:v>
                </c:pt>
                <c:pt idx="72">
                  <c:v>1.115</c:v>
                </c:pt>
                <c:pt idx="73">
                  <c:v>0.71333333333333304</c:v>
                </c:pt>
                <c:pt idx="74">
                  <c:v>0.97499999999999898</c:v>
                </c:pt>
                <c:pt idx="75">
                  <c:v>7.2499999999999995E-2</c:v>
                </c:pt>
                <c:pt idx="76">
                  <c:v>0.02</c:v>
                </c:pt>
                <c:pt idx="77">
                  <c:v>7.4999999999999997E-3</c:v>
                </c:pt>
                <c:pt idx="78">
                  <c:v>0</c:v>
                </c:pt>
                <c:pt idx="79">
                  <c:v>2.5000000000000001E-3</c:v>
                </c:pt>
                <c:pt idx="80">
                  <c:v>0</c:v>
                </c:pt>
                <c:pt idx="81">
                  <c:v>0</c:v>
                </c:pt>
                <c:pt idx="82">
                  <c:v>2.5000000000000001E-3</c:v>
                </c:pt>
                <c:pt idx="83">
                  <c:v>0</c:v>
                </c:pt>
                <c:pt idx="84">
                  <c:v>0</c:v>
                </c:pt>
                <c:pt idx="85">
                  <c:v>0</c:v>
                </c:pt>
                <c:pt idx="86">
                  <c:v>0</c:v>
                </c:pt>
                <c:pt idx="87">
                  <c:v>0</c:v>
                </c:pt>
                <c:pt idx="88">
                  <c:v>0</c:v>
                </c:pt>
                <c:pt idx="89">
                  <c:v>0</c:v>
                </c:pt>
                <c:pt idx="90">
                  <c:v>0</c:v>
                </c:pt>
                <c:pt idx="91">
                  <c:v>2.5000000000000001E-3</c:v>
                </c:pt>
                <c:pt idx="92">
                  <c:v>8.2500000000000004E-2</c:v>
                </c:pt>
                <c:pt idx="93">
                  <c:v>6.5000000000000002E-2</c:v>
                </c:pt>
                <c:pt idx="94">
                  <c:v>9.2499999999999999E-2</c:v>
                </c:pt>
                <c:pt idx="95">
                  <c:v>0.41</c:v>
                </c:pt>
                <c:pt idx="96">
                  <c:v>0.2525</c:v>
                </c:pt>
                <c:pt idx="97">
                  <c:v>0.20499999999999999</c:v>
                </c:pt>
                <c:pt idx="98">
                  <c:v>9.7500000000000003E-2</c:v>
                </c:pt>
                <c:pt idx="99">
                  <c:v>0.15</c:v>
                </c:pt>
                <c:pt idx="100">
                  <c:v>9.9999999999999895E-2</c:v>
                </c:pt>
                <c:pt idx="101">
                  <c:v>9.2499999999999999E-2</c:v>
                </c:pt>
                <c:pt idx="102">
                  <c:v>8.2500000000000004E-2</c:v>
                </c:pt>
                <c:pt idx="103">
                  <c:v>0.01</c:v>
                </c:pt>
                <c:pt idx="104">
                  <c:v>0.01</c:v>
                </c:pt>
                <c:pt idx="105">
                  <c:v>1.2500000000000001E-2</c:v>
                </c:pt>
                <c:pt idx="106">
                  <c:v>0</c:v>
                </c:pt>
                <c:pt idx="107">
                  <c:v>0</c:v>
                </c:pt>
                <c:pt idx="108">
                  <c:v>0</c:v>
                </c:pt>
                <c:pt idx="109">
                  <c:v>0</c:v>
                </c:pt>
                <c:pt idx="110">
                  <c:v>0</c:v>
                </c:pt>
                <c:pt idx="111">
                  <c:v>0</c:v>
                </c:pt>
                <c:pt idx="112">
                  <c:v>0</c:v>
                </c:pt>
                <c:pt idx="113">
                  <c:v>0</c:v>
                </c:pt>
                <c:pt idx="114">
                  <c:v>2.5000000000000001E-3</c:v>
                </c:pt>
                <c:pt idx="115">
                  <c:v>0.03</c:v>
                </c:pt>
                <c:pt idx="116">
                  <c:v>6.5000000000000002E-2</c:v>
                </c:pt>
                <c:pt idx="117">
                  <c:v>0.159999999999999</c:v>
                </c:pt>
                <c:pt idx="118">
                  <c:v>0.19</c:v>
                </c:pt>
                <c:pt idx="119">
                  <c:v>3.5000000000000003E-2</c:v>
                </c:pt>
                <c:pt idx="120">
                  <c:v>5.0000000000000001E-3</c:v>
                </c:pt>
                <c:pt idx="121">
                  <c:v>1.7499999999999901E-2</c:v>
                </c:pt>
                <c:pt idx="122">
                  <c:v>7.4999999999999997E-3</c:v>
                </c:pt>
                <c:pt idx="123">
                  <c:v>5.0000000000000001E-3</c:v>
                </c:pt>
                <c:pt idx="124">
                  <c:v>5.0000000000000001E-3</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2.5000000000000001E-3</c:v>
                </c:pt>
                <c:pt idx="147">
                  <c:v>0</c:v>
                </c:pt>
                <c:pt idx="148">
                  <c:v>0</c:v>
                </c:pt>
                <c:pt idx="149">
                  <c:v>2.5000000000000001E-3</c:v>
                </c:pt>
                <c:pt idx="150">
                  <c:v>2.5000000000000001E-3</c:v>
                </c:pt>
                <c:pt idx="151">
                  <c:v>0</c:v>
                </c:pt>
                <c:pt idx="152">
                  <c:v>7.4999999999999997E-3</c:v>
                </c:pt>
                <c:pt idx="153">
                  <c:v>2.5000000000000001E-3</c:v>
                </c:pt>
                <c:pt idx="154">
                  <c:v>0</c:v>
                </c:pt>
                <c:pt idx="155">
                  <c:v>0</c:v>
                </c:pt>
                <c:pt idx="156">
                  <c:v>0</c:v>
                </c:pt>
                <c:pt idx="157">
                  <c:v>0</c:v>
                </c:pt>
                <c:pt idx="158">
                  <c:v>0</c:v>
                </c:pt>
                <c:pt idx="159">
                  <c:v>0</c:v>
                </c:pt>
                <c:pt idx="160">
                  <c:v>0</c:v>
                </c:pt>
                <c:pt idx="161">
                  <c:v>0</c:v>
                </c:pt>
                <c:pt idx="162">
                  <c:v>0</c:v>
                </c:pt>
                <c:pt idx="163">
                  <c:v>0</c:v>
                </c:pt>
                <c:pt idx="164">
                  <c:v>2.5000000000000001E-3</c:v>
                </c:pt>
                <c:pt idx="165">
                  <c:v>0.02</c:v>
                </c:pt>
                <c:pt idx="166">
                  <c:v>3.5000000000000003E-2</c:v>
                </c:pt>
                <c:pt idx="167">
                  <c:v>1.99999999999999E-2</c:v>
                </c:pt>
              </c:numCache>
            </c:numRef>
          </c:yVal>
          <c:smooth val="0"/>
          <c:extLst>
            <c:ext xmlns:c16="http://schemas.microsoft.com/office/drawing/2014/chart" uri="{C3380CC4-5D6E-409C-BE32-E72D297353CC}">
              <c16:uniqueId val="{00000001-643B-4603-A323-5B73C4CD3331}"/>
            </c:ext>
          </c:extLst>
        </c:ser>
        <c:dLbls>
          <c:showLegendKey val="0"/>
          <c:showVal val="0"/>
          <c:showCatName val="0"/>
          <c:showSerName val="0"/>
          <c:showPercent val="0"/>
          <c:showBubbleSize val="0"/>
        </c:dLbls>
        <c:axId val="1996729888"/>
        <c:axId val="1996735296"/>
      </c:scatterChart>
      <c:valAx>
        <c:axId val="1996714080"/>
        <c:scaling>
          <c:orientation val="minMax"/>
          <c:max val="168"/>
          <c:min val="0"/>
        </c:scaling>
        <c:delete val="1"/>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crossAx val="1996717408"/>
        <c:crosses val="autoZero"/>
        <c:crossBetween val="midCat"/>
        <c:majorUnit val="24"/>
      </c:valAx>
      <c:valAx>
        <c:axId val="1996717408"/>
        <c:scaling>
          <c:orientation val="minMax"/>
          <c:max val="6000"/>
          <c:min val="0"/>
        </c:scaling>
        <c:delete val="0"/>
        <c:axPos val="l"/>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rgbClr val="59B3CB"/>
                </a:solidFill>
                <a:latin typeface="微軟正黑體" panose="020B0604030504040204" pitchFamily="34" charset="-120"/>
                <a:ea typeface="微軟正黑體" panose="020B0604030504040204" pitchFamily="34" charset="-120"/>
                <a:cs typeface="+mn-cs"/>
              </a:defRPr>
            </a:pPr>
            <a:endParaRPr lang="zh-TW"/>
          </a:p>
        </c:txPr>
        <c:crossAx val="1996714080"/>
        <c:crosses val="autoZero"/>
        <c:crossBetween val="midCat"/>
        <c:majorUnit val="2000"/>
      </c:valAx>
      <c:valAx>
        <c:axId val="1996735296"/>
        <c:scaling>
          <c:orientation val="minMax"/>
          <c:max val="2"/>
          <c:min val="0"/>
        </c:scaling>
        <c:delete val="0"/>
        <c:axPos val="r"/>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700" b="0" i="0" u="none" strike="noStrike" kern="1200" baseline="0">
                <a:solidFill>
                  <a:srgbClr val="FF8F8F"/>
                </a:solidFill>
                <a:latin typeface="微軟正黑體" panose="020B0604030504040204" pitchFamily="34" charset="-120"/>
                <a:ea typeface="微軟正黑體" panose="020B0604030504040204" pitchFamily="34" charset="-120"/>
                <a:cs typeface="+mn-cs"/>
              </a:defRPr>
            </a:pPr>
            <a:endParaRPr lang="zh-TW"/>
          </a:p>
        </c:txPr>
        <c:crossAx val="1996729888"/>
        <c:crosses val="max"/>
        <c:crossBetween val="midCat"/>
        <c:majorUnit val="0.5"/>
      </c:valAx>
      <c:valAx>
        <c:axId val="1996729888"/>
        <c:scaling>
          <c:orientation val="minMax"/>
        </c:scaling>
        <c:delete val="1"/>
        <c:axPos val="b"/>
        <c:numFmt formatCode="0_);[Red]\(0\)" sourceLinked="1"/>
        <c:majorTickMark val="out"/>
        <c:minorTickMark val="none"/>
        <c:tickLblPos val="nextTo"/>
        <c:crossAx val="1996735296"/>
        <c:crosses val="autoZero"/>
        <c:crossBetween val="midCat"/>
      </c:valAx>
      <c:spPr>
        <a:noFill/>
        <a:ln>
          <a:solidFill>
            <a:sysClr val="windowText" lastClr="000000"/>
          </a:solidFill>
        </a:ln>
        <a:effectLst/>
      </c:spPr>
    </c:plotArea>
    <c:plotVisOnly val="1"/>
    <c:dispBlanksAs val="gap"/>
    <c:showDLblsOverMax val="0"/>
  </c:chart>
  <c:spPr>
    <a:noFill/>
    <a:ln>
      <a:noFill/>
    </a:ln>
    <a:effectLst/>
  </c:spPr>
  <c:txPr>
    <a:bodyPr/>
    <a:lstStyle/>
    <a:p>
      <a:pPr>
        <a:defRPr sz="1000">
          <a:solidFill>
            <a:sysClr val="windowText" lastClr="000000"/>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22686296083195E-2"/>
          <c:y val="0.14555782928160907"/>
          <c:w val="0.92510366150149981"/>
          <c:h val="0.70888434143678181"/>
        </c:manualLayout>
      </c:layout>
      <c:barChart>
        <c:barDir val="col"/>
        <c:grouping val="clustered"/>
        <c:varyColors val="0"/>
        <c:ser>
          <c:idx val="0"/>
          <c:order val="0"/>
          <c:spPr>
            <a:solidFill>
              <a:srgbClr val="FF0000"/>
            </a:solidFill>
            <a:ln>
              <a:noFill/>
            </a:ln>
            <a:effectLst/>
          </c:spPr>
          <c:invertIfNegative val="0"/>
          <c:cat>
            <c:strRef>
              <c:f>工作表1!$S$9:$S$15</c:f>
              <c:strCache>
                <c:ptCount val="7"/>
                <c:pt idx="0">
                  <c:v>1月3日</c:v>
                </c:pt>
                <c:pt idx="1">
                  <c:v>1月4日</c:v>
                </c:pt>
                <c:pt idx="2">
                  <c:v>1月5日</c:v>
                </c:pt>
                <c:pt idx="3">
                  <c:v>1月6日</c:v>
                </c:pt>
                <c:pt idx="4">
                  <c:v>1月7日</c:v>
                </c:pt>
                <c:pt idx="5">
                  <c:v>1月8日</c:v>
                </c:pt>
                <c:pt idx="6">
                  <c:v>1月9日</c:v>
                </c:pt>
              </c:strCache>
            </c:strRef>
          </c:cat>
          <c:val>
            <c:numRef>
              <c:f>工作表1!$AA$9:$AA$15</c:f>
              <c:numCache>
                <c:formatCode>General</c:formatCode>
                <c:ptCount val="7"/>
                <c:pt idx="0">
                  <c:v>31</c:v>
                </c:pt>
                <c:pt idx="2">
                  <c:v>53</c:v>
                </c:pt>
                <c:pt idx="4">
                  <c:v>35</c:v>
                </c:pt>
                <c:pt idx="6">
                  <c:v>40</c:v>
                </c:pt>
              </c:numCache>
            </c:numRef>
          </c:val>
          <c:extLst>
            <c:ext xmlns:c16="http://schemas.microsoft.com/office/drawing/2014/chart" uri="{C3380CC4-5D6E-409C-BE32-E72D297353CC}">
              <c16:uniqueId val="{00000000-84D1-4BE1-96E2-FBFF607136EA}"/>
            </c:ext>
          </c:extLst>
        </c:ser>
        <c:dLbls>
          <c:showLegendKey val="0"/>
          <c:showVal val="0"/>
          <c:showCatName val="0"/>
          <c:showSerName val="0"/>
          <c:showPercent val="0"/>
          <c:showBubbleSize val="0"/>
        </c:dLbls>
        <c:gapWidth val="219"/>
        <c:overlap val="-27"/>
        <c:axId val="495686079"/>
        <c:axId val="495675263"/>
      </c:barChart>
      <c:catAx>
        <c:axId val="495686079"/>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95675263"/>
        <c:crosses val="autoZero"/>
        <c:auto val="1"/>
        <c:lblAlgn val="ctr"/>
        <c:lblOffset val="100"/>
        <c:noMultiLvlLbl val="0"/>
      </c:catAx>
      <c:valAx>
        <c:axId val="495675263"/>
        <c:scaling>
          <c:orientation val="minMax"/>
          <c:max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defRPr>
            </a:pPr>
            <a:endParaRPr lang="zh-TW"/>
          </a:p>
        </c:txPr>
        <c:crossAx val="495686079"/>
        <c:crosses val="autoZero"/>
        <c:crossBetween val="between"/>
        <c:majorUnit val="20"/>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工作表1!$BX$1</c:f>
              <c:strCache>
                <c:ptCount val="1"/>
                <c:pt idx="0">
                  <c:v>1227_act_stev*100</c:v>
                </c:pt>
              </c:strCache>
            </c:strRef>
          </c:tx>
          <c:spPr>
            <a:ln w="22225" cap="rnd">
              <a:solidFill>
                <a:schemeClr val="tx1"/>
              </a:solidFill>
              <a:round/>
            </a:ln>
            <a:effectLst/>
          </c:spPr>
          <c:marker>
            <c:symbol val="none"/>
          </c:marker>
          <c:val>
            <c:numRef>
              <c:f>工作表1!$BX$2:$BX$78</c:f>
              <c:numCache>
                <c:formatCode>General</c:formatCode>
                <c:ptCount val="77"/>
                <c:pt idx="8">
                  <c:v>4.0988175944927185</c:v>
                </c:pt>
                <c:pt idx="9">
                  <c:v>5.0565866555735619</c:v>
                </c:pt>
                <c:pt idx="10">
                  <c:v>2.8864214330024303</c:v>
                </c:pt>
                <c:pt idx="11">
                  <c:v>3.7779315668647793</c:v>
                </c:pt>
                <c:pt idx="12">
                  <c:v>4.4146375045595594</c:v>
                </c:pt>
                <c:pt idx="13">
                  <c:v>3.4060742902067167</c:v>
                </c:pt>
                <c:pt idx="14">
                  <c:v>4.1052106819801413</c:v>
                </c:pt>
                <c:pt idx="15">
                  <c:v>3.0524663738696569</c:v>
                </c:pt>
                <c:pt idx="16">
                  <c:v>4.6122818366388794</c:v>
                </c:pt>
                <c:pt idx="17">
                  <c:v>4.6916188690987193</c:v>
                </c:pt>
                <c:pt idx="18">
                  <c:v>4.5704643641912615</c:v>
                </c:pt>
                <c:pt idx="19">
                  <c:v>2.7957801328149925</c:v>
                </c:pt>
                <c:pt idx="20">
                  <c:v>2.9099233337146542</c:v>
                </c:pt>
                <c:pt idx="21">
                  <c:v>3.2179042220066796</c:v>
                </c:pt>
                <c:pt idx="22">
                  <c:v>3.3562430227226567</c:v>
                </c:pt>
                <c:pt idx="23">
                  <c:v>3.9061095447146101</c:v>
                </c:pt>
                <c:pt idx="24">
                  <c:v>4.2482672639144168</c:v>
                </c:pt>
                <c:pt idx="25">
                  <c:v>3.4902440742589067</c:v>
                </c:pt>
                <c:pt idx="26">
                  <c:v>3.554787113529327</c:v>
                </c:pt>
                <c:pt idx="27">
                  <c:v>2.6409393901275422</c:v>
                </c:pt>
                <c:pt idx="28">
                  <c:v>2.6606737656007891</c:v>
                </c:pt>
                <c:pt idx="30">
                  <c:v>3.0834875885085733</c:v>
                </c:pt>
                <c:pt idx="31">
                  <c:v>2.5029418932042349</c:v>
                </c:pt>
                <c:pt idx="32">
                  <c:v>4.3906107101968201</c:v>
                </c:pt>
                <c:pt idx="33">
                  <c:v>3.8086683046996939</c:v>
                </c:pt>
                <c:pt idx="34">
                  <c:v>5.2150235932189348</c:v>
                </c:pt>
                <c:pt idx="35">
                  <c:v>3.5798504827708446</c:v>
                </c:pt>
                <c:pt idx="36">
                  <c:v>4.8222195421298677</c:v>
                </c:pt>
                <c:pt idx="37">
                  <c:v>4.2136559459287142</c:v>
                </c:pt>
                <c:pt idx="38">
                  <c:v>3.9292869045314878</c:v>
                </c:pt>
                <c:pt idx="39">
                  <c:v>5.0211478190327767</c:v>
                </c:pt>
                <c:pt idx="40">
                  <c:v>5.9351285747346934</c:v>
                </c:pt>
                <c:pt idx="41">
                  <c:v>3.9570974581584726</c:v>
                </c:pt>
                <c:pt idx="42">
                  <c:v>5.2217630561994977</c:v>
                </c:pt>
                <c:pt idx="44">
                  <c:v>4.6152466218838661</c:v>
                </c:pt>
                <c:pt idx="45">
                  <c:v>7.5243948721449936</c:v>
                </c:pt>
                <c:pt idx="46">
                  <c:v>4.1783753361019302</c:v>
                </c:pt>
                <c:pt idx="47">
                  <c:v>4.2375176592706207</c:v>
                </c:pt>
                <c:pt idx="48">
                  <c:v>4.8190561982075932</c:v>
                </c:pt>
                <c:pt idx="49">
                  <c:v>5.5325104947442298</c:v>
                </c:pt>
                <c:pt idx="50">
                  <c:v>5.8901514688301706</c:v>
                </c:pt>
                <c:pt idx="51">
                  <c:v>5.6536101438001838</c:v>
                </c:pt>
                <c:pt idx="52">
                  <c:v>8.9739419510836349</c:v>
                </c:pt>
                <c:pt idx="53">
                  <c:v>7.4050983283327518</c:v>
                </c:pt>
                <c:pt idx="54">
                  <c:v>8.3931899472287288</c:v>
                </c:pt>
                <c:pt idx="55">
                  <c:v>6.4920772235826778</c:v>
                </c:pt>
                <c:pt idx="56">
                  <c:v>5.0068192783428476</c:v>
                </c:pt>
                <c:pt idx="57">
                  <c:v>6.6320971722643733</c:v>
                </c:pt>
                <c:pt idx="59">
                  <c:v>3.5946710187466637</c:v>
                </c:pt>
                <c:pt idx="60">
                  <c:v>7.2520196614174806</c:v>
                </c:pt>
                <c:pt idx="61">
                  <c:v>5.2877217584025029</c:v>
                </c:pt>
                <c:pt idx="62">
                  <c:v>4.2768581992230503</c:v>
                </c:pt>
                <c:pt idx="63">
                  <c:v>4.9102783920517856</c:v>
                </c:pt>
                <c:pt idx="64">
                  <c:v>5.0378262138253422</c:v>
                </c:pt>
                <c:pt idx="65">
                  <c:v>4.9984839829903915</c:v>
                </c:pt>
                <c:pt idx="66">
                  <c:v>5.2248226712236461</c:v>
                </c:pt>
                <c:pt idx="67">
                  <c:v>4.1886852502475342</c:v>
                </c:pt>
                <c:pt idx="68">
                  <c:v>5.0195582217864771</c:v>
                </c:pt>
                <c:pt idx="69">
                  <c:v>5.8115700914385044</c:v>
                </c:pt>
                <c:pt idx="70">
                  <c:v>5.466907909742595</c:v>
                </c:pt>
                <c:pt idx="71">
                  <c:v>4.9839793123826848</c:v>
                </c:pt>
                <c:pt idx="72">
                  <c:v>4.9651808576429017</c:v>
                </c:pt>
                <c:pt idx="73">
                  <c:v>6.063169154507098</c:v>
                </c:pt>
                <c:pt idx="74">
                  <c:v>5.3341987101108579</c:v>
                </c:pt>
                <c:pt idx="75">
                  <c:v>4.5417629046982579</c:v>
                </c:pt>
                <c:pt idx="76">
                  <c:v>7.8885932339966685</c:v>
                </c:pt>
              </c:numCache>
            </c:numRef>
          </c:val>
          <c:smooth val="0"/>
          <c:extLst>
            <c:ext xmlns:c16="http://schemas.microsoft.com/office/drawing/2014/chart" uri="{C3380CC4-5D6E-409C-BE32-E72D297353CC}">
              <c16:uniqueId val="{00000000-F67B-4A97-BA63-30465AA32BB3}"/>
            </c:ext>
          </c:extLst>
        </c:ser>
        <c:dLbls>
          <c:showLegendKey val="0"/>
          <c:showVal val="0"/>
          <c:showCatName val="0"/>
          <c:showSerName val="0"/>
          <c:showPercent val="0"/>
          <c:showBubbleSize val="0"/>
        </c:dLbls>
        <c:smooth val="0"/>
        <c:axId val="943862943"/>
        <c:axId val="943874591"/>
      </c:lineChart>
      <c:catAx>
        <c:axId val="94386294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43874591"/>
        <c:crosses val="autoZero"/>
        <c:auto val="1"/>
        <c:lblAlgn val="ctr"/>
        <c:lblOffset val="100"/>
        <c:tickMarkSkip val="7"/>
        <c:noMultiLvlLbl val="0"/>
      </c:catAx>
      <c:valAx>
        <c:axId val="94387459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43862943"/>
        <c:crosses val="autoZero"/>
        <c:crossBetween val="between"/>
        <c:majorUnit val="2"/>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工作表1!$BM$2</c:f>
              <c:strCache>
                <c:ptCount val="1"/>
              </c:strCache>
            </c:strRef>
          </c:tx>
          <c:spPr>
            <a:ln w="28575" cap="rnd">
              <a:solidFill>
                <a:schemeClr val="accent2"/>
              </a:solidFill>
              <a:round/>
            </a:ln>
            <a:effectLst/>
          </c:spPr>
          <c:marker>
            <c:symbol val="none"/>
          </c:marker>
          <c:val>
            <c:numRef>
              <c:f>工作表1!$BM$3:$BM$17</c:f>
              <c:numCache>
                <c:formatCode>General</c:formatCode>
                <c:ptCount val="15"/>
              </c:numCache>
            </c:numRef>
          </c:val>
          <c:smooth val="0"/>
          <c:extLst>
            <c:ext xmlns:c16="http://schemas.microsoft.com/office/drawing/2014/chart" uri="{C3380CC4-5D6E-409C-BE32-E72D297353CC}">
              <c16:uniqueId val="{00000000-BBA4-4D5D-BA49-AF292FB8D0F1}"/>
            </c:ext>
          </c:extLst>
        </c:ser>
        <c:ser>
          <c:idx val="2"/>
          <c:order val="2"/>
          <c:tx>
            <c:strRef>
              <c:f>工作表1!$BM$1</c:f>
              <c:strCache>
                <c:ptCount val="1"/>
                <c:pt idx="0">
                  <c:v>Weight</c:v>
                </c:pt>
              </c:strCache>
            </c:strRef>
          </c:tx>
          <c:spPr>
            <a:ln w="22225" cap="rnd">
              <a:solidFill>
                <a:schemeClr val="tx1"/>
              </a:solidFill>
              <a:round/>
            </a:ln>
            <a:effectLst/>
          </c:spPr>
          <c:marker>
            <c:symbol val="x"/>
            <c:size val="5"/>
            <c:spPr>
              <a:noFill/>
              <a:ln w="9525">
                <a:solidFill>
                  <a:schemeClr val="tx1"/>
                </a:solidFill>
              </a:ln>
              <a:effectLst/>
            </c:spPr>
          </c:marker>
          <c:val>
            <c:numRef>
              <c:f>工作表1!$BM$2:$BM$78</c:f>
              <c:numCache>
                <c:formatCode>General</c:formatCode>
                <c:ptCount val="77"/>
                <c:pt idx="20">
                  <c:v>399.50900000000001</c:v>
                </c:pt>
                <c:pt idx="21">
                  <c:v>461.77800000000002</c:v>
                </c:pt>
                <c:pt idx="22">
                  <c:v>476.88</c:v>
                </c:pt>
                <c:pt idx="23">
                  <c:v>545.32899999999995</c:v>
                </c:pt>
                <c:pt idx="24">
                  <c:v>560.31500000000005</c:v>
                </c:pt>
                <c:pt idx="25">
                  <c:v>604.07600000000002</c:v>
                </c:pt>
                <c:pt idx="26">
                  <c:v>655.84100000000001</c:v>
                </c:pt>
                <c:pt idx="27">
                  <c:v>673.423</c:v>
                </c:pt>
                <c:pt idx="28">
                  <c:v>766.02200000000005</c:v>
                </c:pt>
                <c:pt idx="29">
                  <c:v>794.81299999999999</c:v>
                </c:pt>
                <c:pt idx="30">
                  <c:v>831.50800000000004</c:v>
                </c:pt>
                <c:pt idx="31">
                  <c:v>890.94</c:v>
                </c:pt>
                <c:pt idx="32">
                  <c:v>930.27200000000005</c:v>
                </c:pt>
                <c:pt idx="33">
                  <c:v>953.46900000000005</c:v>
                </c:pt>
                <c:pt idx="34">
                  <c:v>991.755</c:v>
                </c:pt>
                <c:pt idx="35">
                  <c:v>1048.972</c:v>
                </c:pt>
                <c:pt idx="36">
                  <c:v>1140.92</c:v>
                </c:pt>
                <c:pt idx="37">
                  <c:v>1174.3699999999999</c:v>
                </c:pt>
                <c:pt idx="38">
                  <c:v>1209.098</c:v>
                </c:pt>
                <c:pt idx="39">
                  <c:v>1304.3689999999999</c:v>
                </c:pt>
                <c:pt idx="40">
                  <c:v>1335.5440000000001</c:v>
                </c:pt>
                <c:pt idx="41">
                  <c:v>1426.6669999999999</c:v>
                </c:pt>
                <c:pt idx="42">
                  <c:v>1355.106</c:v>
                </c:pt>
                <c:pt idx="43">
                  <c:v>1429.489</c:v>
                </c:pt>
                <c:pt idx="45">
                  <c:v>1580.663</c:v>
                </c:pt>
                <c:pt idx="46">
                  <c:v>1659.787</c:v>
                </c:pt>
                <c:pt idx="47">
                  <c:v>1755.5160000000001</c:v>
                </c:pt>
                <c:pt idx="48">
                  <c:v>1689.7739999999999</c:v>
                </c:pt>
                <c:pt idx="49">
                  <c:v>1748.7260000000001</c:v>
                </c:pt>
                <c:pt idx="50">
                  <c:v>1663.3869999999999</c:v>
                </c:pt>
                <c:pt idx="51">
                  <c:v>1835.0509999999999</c:v>
                </c:pt>
                <c:pt idx="52">
                  <c:v>1769.365</c:v>
                </c:pt>
                <c:pt idx="53">
                  <c:v>1846.6669999999999</c:v>
                </c:pt>
                <c:pt idx="54">
                  <c:v>1883.81</c:v>
                </c:pt>
                <c:pt idx="55">
                  <c:v>2003.5119999999999</c:v>
                </c:pt>
                <c:pt idx="56">
                  <c:v>2023.934</c:v>
                </c:pt>
                <c:pt idx="57">
                  <c:v>2064.3519999999999</c:v>
                </c:pt>
                <c:pt idx="58">
                  <c:v>2154.5349999999999</c:v>
                </c:pt>
                <c:pt idx="59">
                  <c:v>2192.3809999999999</c:v>
                </c:pt>
                <c:pt idx="60">
                  <c:v>2239.864</c:v>
                </c:pt>
                <c:pt idx="61">
                  <c:v>2345.92</c:v>
                </c:pt>
                <c:pt idx="62">
                  <c:v>2298.056</c:v>
                </c:pt>
                <c:pt idx="63">
                  <c:v>2472.3960000000002</c:v>
                </c:pt>
                <c:pt idx="64">
                  <c:v>2556.9639999999999</c:v>
                </c:pt>
                <c:pt idx="65">
                  <c:v>2617.7979999999998</c:v>
                </c:pt>
                <c:pt idx="66">
                  <c:v>2565.6669999999999</c:v>
                </c:pt>
                <c:pt idx="67">
                  <c:v>2702.4810000000002</c:v>
                </c:pt>
                <c:pt idx="68">
                  <c:v>2717.1109999999999</c:v>
                </c:pt>
                <c:pt idx="69">
                  <c:v>2682.6669999999999</c:v>
                </c:pt>
              </c:numCache>
            </c:numRef>
          </c:val>
          <c:smooth val="0"/>
          <c:extLst>
            <c:ext xmlns:c16="http://schemas.microsoft.com/office/drawing/2014/chart" uri="{C3380CC4-5D6E-409C-BE32-E72D297353CC}">
              <c16:uniqueId val="{00000001-BBA4-4D5D-BA49-AF292FB8D0F1}"/>
            </c:ext>
          </c:extLst>
        </c:ser>
        <c:dLbls>
          <c:showLegendKey val="0"/>
          <c:showVal val="0"/>
          <c:showCatName val="0"/>
          <c:showSerName val="0"/>
          <c:showPercent val="0"/>
          <c:showBubbleSize val="0"/>
        </c:dLbls>
        <c:marker val="1"/>
        <c:smooth val="0"/>
        <c:axId val="966052960"/>
        <c:axId val="966055872"/>
      </c:lineChart>
      <c:lineChart>
        <c:grouping val="standard"/>
        <c:varyColors val="0"/>
        <c:ser>
          <c:idx val="0"/>
          <c:order val="0"/>
          <c:tx>
            <c:strRef>
              <c:f>工作表1!$AT$1</c:f>
              <c:strCache>
                <c:ptCount val="1"/>
                <c:pt idx="0">
                  <c:v>1227期Act</c:v>
                </c:pt>
              </c:strCache>
            </c:strRef>
          </c:tx>
          <c:spPr>
            <a:ln w="22225" cap="rnd">
              <a:solidFill>
                <a:schemeClr val="accent5"/>
              </a:solidFill>
              <a:round/>
            </a:ln>
            <a:effectLst/>
          </c:spPr>
          <c:marker>
            <c:symbol val="square"/>
            <c:size val="4"/>
            <c:spPr>
              <a:solidFill>
                <a:schemeClr val="accent5"/>
              </a:solidFill>
              <a:ln w="9525">
                <a:solidFill>
                  <a:schemeClr val="accent5"/>
                </a:solidFill>
              </a:ln>
              <a:effectLst/>
            </c:spPr>
          </c:marker>
          <c:errBars>
            <c:errDir val="y"/>
            <c:errBarType val="both"/>
            <c:errValType val="cust"/>
            <c:noEndCap val="0"/>
            <c:plus>
              <c:numRef>
                <c:f>工作表1!$AU$2:$AU$78</c:f>
                <c:numCache>
                  <c:formatCode>General</c:formatCode>
                  <c:ptCount val="77"/>
                  <c:pt idx="8">
                    <c:v>4.0988175944927187E-2</c:v>
                  </c:pt>
                  <c:pt idx="9">
                    <c:v>5.0565866555735618E-2</c:v>
                  </c:pt>
                  <c:pt idx="10">
                    <c:v>2.8864214330024302E-2</c:v>
                  </c:pt>
                  <c:pt idx="11">
                    <c:v>3.7779315668647791E-2</c:v>
                  </c:pt>
                  <c:pt idx="12">
                    <c:v>4.4146375045595598E-2</c:v>
                  </c:pt>
                  <c:pt idx="13">
                    <c:v>3.4060742902067169E-2</c:v>
                  </c:pt>
                  <c:pt idx="14">
                    <c:v>4.1052106819801412E-2</c:v>
                  </c:pt>
                  <c:pt idx="15">
                    <c:v>3.052466373869657E-2</c:v>
                  </c:pt>
                  <c:pt idx="16">
                    <c:v>4.612281836638879E-2</c:v>
                  </c:pt>
                  <c:pt idx="17">
                    <c:v>4.6916188690987189E-2</c:v>
                  </c:pt>
                  <c:pt idx="18">
                    <c:v>4.5704643641912616E-2</c:v>
                  </c:pt>
                  <c:pt idx="19">
                    <c:v>2.7957801328149925E-2</c:v>
                  </c:pt>
                  <c:pt idx="20">
                    <c:v>2.9099233337146542E-2</c:v>
                  </c:pt>
                  <c:pt idx="21">
                    <c:v>3.2179042220066796E-2</c:v>
                  </c:pt>
                  <c:pt idx="22">
                    <c:v>3.3562430227226568E-2</c:v>
                  </c:pt>
                  <c:pt idx="23">
                    <c:v>3.9061095447146102E-2</c:v>
                  </c:pt>
                  <c:pt idx="24">
                    <c:v>4.2482672639144167E-2</c:v>
                  </c:pt>
                  <c:pt idx="25">
                    <c:v>3.4902440742589066E-2</c:v>
                  </c:pt>
                  <c:pt idx="26">
                    <c:v>3.5547871135293271E-2</c:v>
                  </c:pt>
                  <c:pt idx="27">
                    <c:v>2.6409393901275422E-2</c:v>
                  </c:pt>
                  <c:pt idx="28">
                    <c:v>2.6606737656007892E-2</c:v>
                  </c:pt>
                  <c:pt idx="30">
                    <c:v>3.0834875885085732E-2</c:v>
                  </c:pt>
                  <c:pt idx="31">
                    <c:v>2.5029418932042351E-2</c:v>
                  </c:pt>
                  <c:pt idx="32">
                    <c:v>4.3906107101968204E-2</c:v>
                  </c:pt>
                  <c:pt idx="33">
                    <c:v>3.8086683046996937E-2</c:v>
                  </c:pt>
                  <c:pt idx="34">
                    <c:v>5.215023593218935E-2</c:v>
                  </c:pt>
                  <c:pt idx="35">
                    <c:v>3.5798504827708445E-2</c:v>
                  </c:pt>
                  <c:pt idx="36">
                    <c:v>4.8222195421298679E-2</c:v>
                  </c:pt>
                  <c:pt idx="37">
                    <c:v>4.213655945928714E-2</c:v>
                  </c:pt>
                  <c:pt idx="38">
                    <c:v>3.9292869045314878E-2</c:v>
                  </c:pt>
                  <c:pt idx="39">
                    <c:v>5.0211478190327771E-2</c:v>
                  </c:pt>
                  <c:pt idx="40">
                    <c:v>5.9351285747346931E-2</c:v>
                  </c:pt>
                  <c:pt idx="41">
                    <c:v>3.9570974581584727E-2</c:v>
                  </c:pt>
                  <c:pt idx="42">
                    <c:v>5.2217630561994979E-2</c:v>
                  </c:pt>
                  <c:pt idx="44">
                    <c:v>4.6152466218838659E-2</c:v>
                  </c:pt>
                  <c:pt idx="45">
                    <c:v>7.5243948721449933E-2</c:v>
                  </c:pt>
                  <c:pt idx="46">
                    <c:v>4.1783753361019305E-2</c:v>
                  </c:pt>
                  <c:pt idx="47">
                    <c:v>4.2375176592706204E-2</c:v>
                  </c:pt>
                  <c:pt idx="48">
                    <c:v>4.8190561982075934E-2</c:v>
                  </c:pt>
                  <c:pt idx="49">
                    <c:v>5.5325104947442298E-2</c:v>
                  </c:pt>
                  <c:pt idx="50">
                    <c:v>5.8901514688301709E-2</c:v>
                  </c:pt>
                  <c:pt idx="51">
                    <c:v>5.6536101438001841E-2</c:v>
                  </c:pt>
                  <c:pt idx="52">
                    <c:v>8.9739419510836346E-2</c:v>
                  </c:pt>
                  <c:pt idx="53">
                    <c:v>7.4050983283327515E-2</c:v>
                  </c:pt>
                  <c:pt idx="54">
                    <c:v>8.3931899472287283E-2</c:v>
                  </c:pt>
                  <c:pt idx="55">
                    <c:v>6.4920772235826776E-2</c:v>
                  </c:pt>
                  <c:pt idx="56">
                    <c:v>5.0068192783428472E-2</c:v>
                  </c:pt>
                  <c:pt idx="57">
                    <c:v>6.6320971722643729E-2</c:v>
                  </c:pt>
                  <c:pt idx="59">
                    <c:v>3.5946710187466639E-2</c:v>
                  </c:pt>
                  <c:pt idx="60">
                    <c:v>7.2520196614174803E-2</c:v>
                  </c:pt>
                  <c:pt idx="61">
                    <c:v>5.2877217584025027E-2</c:v>
                  </c:pt>
                  <c:pt idx="62">
                    <c:v>4.2768581992230506E-2</c:v>
                  </c:pt>
                  <c:pt idx="63">
                    <c:v>4.910278392051786E-2</c:v>
                  </c:pt>
                  <c:pt idx="64">
                    <c:v>5.0378262138253423E-2</c:v>
                  </c:pt>
                  <c:pt idx="65">
                    <c:v>4.9984839829903913E-2</c:v>
                  </c:pt>
                  <c:pt idx="66">
                    <c:v>5.2248226712236459E-2</c:v>
                  </c:pt>
                  <c:pt idx="67">
                    <c:v>4.1886852502475341E-2</c:v>
                  </c:pt>
                  <c:pt idx="68">
                    <c:v>5.019558221786477E-2</c:v>
                  </c:pt>
                  <c:pt idx="69">
                    <c:v>5.8115700914385046E-2</c:v>
                  </c:pt>
                  <c:pt idx="70">
                    <c:v>5.4669079097425952E-2</c:v>
                  </c:pt>
                  <c:pt idx="71">
                    <c:v>4.9839793123826845E-2</c:v>
                  </c:pt>
                  <c:pt idx="72">
                    <c:v>4.9651808576429021E-2</c:v>
                  </c:pt>
                  <c:pt idx="73">
                    <c:v>6.0631691545070983E-2</c:v>
                  </c:pt>
                  <c:pt idx="74">
                    <c:v>5.334198710110858E-2</c:v>
                  </c:pt>
                  <c:pt idx="75">
                    <c:v>4.5417629046982579E-2</c:v>
                  </c:pt>
                  <c:pt idx="76">
                    <c:v>7.8885932339966686E-2</c:v>
                  </c:pt>
                </c:numCache>
              </c:numRef>
            </c:plus>
            <c:minus>
              <c:numRef>
                <c:f>工作表1!$AU$2:$AU$78</c:f>
                <c:numCache>
                  <c:formatCode>General</c:formatCode>
                  <c:ptCount val="77"/>
                  <c:pt idx="8">
                    <c:v>4.0988175944927187E-2</c:v>
                  </c:pt>
                  <c:pt idx="9">
                    <c:v>5.0565866555735618E-2</c:v>
                  </c:pt>
                  <c:pt idx="10">
                    <c:v>2.8864214330024302E-2</c:v>
                  </c:pt>
                  <c:pt idx="11">
                    <c:v>3.7779315668647791E-2</c:v>
                  </c:pt>
                  <c:pt idx="12">
                    <c:v>4.4146375045595598E-2</c:v>
                  </c:pt>
                  <c:pt idx="13">
                    <c:v>3.4060742902067169E-2</c:v>
                  </c:pt>
                  <c:pt idx="14">
                    <c:v>4.1052106819801412E-2</c:v>
                  </c:pt>
                  <c:pt idx="15">
                    <c:v>3.052466373869657E-2</c:v>
                  </c:pt>
                  <c:pt idx="16">
                    <c:v>4.612281836638879E-2</c:v>
                  </c:pt>
                  <c:pt idx="17">
                    <c:v>4.6916188690987189E-2</c:v>
                  </c:pt>
                  <c:pt idx="18">
                    <c:v>4.5704643641912616E-2</c:v>
                  </c:pt>
                  <c:pt idx="19">
                    <c:v>2.7957801328149925E-2</c:v>
                  </c:pt>
                  <c:pt idx="20">
                    <c:v>2.9099233337146542E-2</c:v>
                  </c:pt>
                  <c:pt idx="21">
                    <c:v>3.2179042220066796E-2</c:v>
                  </c:pt>
                  <c:pt idx="22">
                    <c:v>3.3562430227226568E-2</c:v>
                  </c:pt>
                  <c:pt idx="23">
                    <c:v>3.9061095447146102E-2</c:v>
                  </c:pt>
                  <c:pt idx="24">
                    <c:v>4.2482672639144167E-2</c:v>
                  </c:pt>
                  <c:pt idx="25">
                    <c:v>3.4902440742589066E-2</c:v>
                  </c:pt>
                  <c:pt idx="26">
                    <c:v>3.5547871135293271E-2</c:v>
                  </c:pt>
                  <c:pt idx="27">
                    <c:v>2.6409393901275422E-2</c:v>
                  </c:pt>
                  <c:pt idx="28">
                    <c:v>2.6606737656007892E-2</c:v>
                  </c:pt>
                  <c:pt idx="30">
                    <c:v>3.0834875885085732E-2</c:v>
                  </c:pt>
                  <c:pt idx="31">
                    <c:v>2.5029418932042351E-2</c:v>
                  </c:pt>
                  <c:pt idx="32">
                    <c:v>4.3906107101968204E-2</c:v>
                  </c:pt>
                  <c:pt idx="33">
                    <c:v>3.8086683046996937E-2</c:v>
                  </c:pt>
                  <c:pt idx="34">
                    <c:v>5.215023593218935E-2</c:v>
                  </c:pt>
                  <c:pt idx="35">
                    <c:v>3.5798504827708445E-2</c:v>
                  </c:pt>
                  <c:pt idx="36">
                    <c:v>4.8222195421298679E-2</c:v>
                  </c:pt>
                  <c:pt idx="37">
                    <c:v>4.213655945928714E-2</c:v>
                  </c:pt>
                  <c:pt idx="38">
                    <c:v>3.9292869045314878E-2</c:v>
                  </c:pt>
                  <c:pt idx="39">
                    <c:v>5.0211478190327771E-2</c:v>
                  </c:pt>
                  <c:pt idx="40">
                    <c:v>5.9351285747346931E-2</c:v>
                  </c:pt>
                  <c:pt idx="41">
                    <c:v>3.9570974581584727E-2</c:v>
                  </c:pt>
                  <c:pt idx="42">
                    <c:v>5.2217630561994979E-2</c:v>
                  </c:pt>
                  <c:pt idx="44">
                    <c:v>4.6152466218838659E-2</c:v>
                  </c:pt>
                  <c:pt idx="45">
                    <c:v>7.5243948721449933E-2</c:v>
                  </c:pt>
                  <c:pt idx="46">
                    <c:v>4.1783753361019305E-2</c:v>
                  </c:pt>
                  <c:pt idx="47">
                    <c:v>4.2375176592706204E-2</c:v>
                  </c:pt>
                  <c:pt idx="48">
                    <c:v>4.8190561982075934E-2</c:v>
                  </c:pt>
                  <c:pt idx="49">
                    <c:v>5.5325104947442298E-2</c:v>
                  </c:pt>
                  <c:pt idx="50">
                    <c:v>5.8901514688301709E-2</c:v>
                  </c:pt>
                  <c:pt idx="51">
                    <c:v>5.6536101438001841E-2</c:v>
                  </c:pt>
                  <c:pt idx="52">
                    <c:v>8.9739419510836346E-2</c:v>
                  </c:pt>
                  <c:pt idx="53">
                    <c:v>7.4050983283327515E-2</c:v>
                  </c:pt>
                  <c:pt idx="54">
                    <c:v>8.3931899472287283E-2</c:v>
                  </c:pt>
                  <c:pt idx="55">
                    <c:v>6.4920772235826776E-2</c:v>
                  </c:pt>
                  <c:pt idx="56">
                    <c:v>5.0068192783428472E-2</c:v>
                  </c:pt>
                  <c:pt idx="57">
                    <c:v>6.6320971722643729E-2</c:v>
                  </c:pt>
                  <c:pt idx="59">
                    <c:v>3.5946710187466639E-2</c:v>
                  </c:pt>
                  <c:pt idx="60">
                    <c:v>7.2520196614174803E-2</c:v>
                  </c:pt>
                  <c:pt idx="61">
                    <c:v>5.2877217584025027E-2</c:v>
                  </c:pt>
                  <c:pt idx="62">
                    <c:v>4.2768581992230506E-2</c:v>
                  </c:pt>
                  <c:pt idx="63">
                    <c:v>4.910278392051786E-2</c:v>
                  </c:pt>
                  <c:pt idx="64">
                    <c:v>5.0378262138253423E-2</c:v>
                  </c:pt>
                  <c:pt idx="65">
                    <c:v>4.9984839829903913E-2</c:v>
                  </c:pt>
                  <c:pt idx="66">
                    <c:v>5.2248226712236459E-2</c:v>
                  </c:pt>
                  <c:pt idx="67">
                    <c:v>4.1886852502475341E-2</c:v>
                  </c:pt>
                  <c:pt idx="68">
                    <c:v>5.019558221786477E-2</c:v>
                  </c:pt>
                  <c:pt idx="69">
                    <c:v>5.8115700914385046E-2</c:v>
                  </c:pt>
                  <c:pt idx="70">
                    <c:v>5.4669079097425952E-2</c:v>
                  </c:pt>
                  <c:pt idx="71">
                    <c:v>4.9839793123826845E-2</c:v>
                  </c:pt>
                  <c:pt idx="72">
                    <c:v>4.9651808576429021E-2</c:v>
                  </c:pt>
                  <c:pt idx="73">
                    <c:v>6.0631691545070983E-2</c:v>
                  </c:pt>
                  <c:pt idx="74">
                    <c:v>5.334198710110858E-2</c:v>
                  </c:pt>
                  <c:pt idx="75">
                    <c:v>4.5417629046982579E-2</c:v>
                  </c:pt>
                  <c:pt idx="76">
                    <c:v>7.8885932339966686E-2</c:v>
                  </c:pt>
                </c:numCache>
              </c:numRef>
            </c:minus>
            <c:spPr>
              <a:noFill/>
              <a:ln w="9525" cap="flat" cmpd="sng" algn="ctr">
                <a:solidFill>
                  <a:schemeClr val="accent5"/>
                </a:solidFill>
                <a:round/>
              </a:ln>
              <a:effectLst/>
            </c:spPr>
          </c:errBars>
          <c:val>
            <c:numRef>
              <c:f>工作表1!$AT$2:$AT$78</c:f>
              <c:numCache>
                <c:formatCode>General</c:formatCode>
                <c:ptCount val="77"/>
                <c:pt idx="8">
                  <c:v>8.8656628304269167E-2</c:v>
                </c:pt>
                <c:pt idx="9">
                  <c:v>9.3085033781958593E-2</c:v>
                </c:pt>
                <c:pt idx="10">
                  <c:v>6.6468107246672056E-2</c:v>
                </c:pt>
                <c:pt idx="11">
                  <c:v>8.9470142089965288E-2</c:v>
                </c:pt>
                <c:pt idx="12">
                  <c:v>0.10521677185628038</c:v>
                </c:pt>
                <c:pt idx="13">
                  <c:v>0.10456346158682379</c:v>
                </c:pt>
                <c:pt idx="14">
                  <c:v>0.10336893339821417</c:v>
                </c:pt>
                <c:pt idx="15">
                  <c:v>0.11806145699199379</c:v>
                </c:pt>
                <c:pt idx="16">
                  <c:v>0.14853725124882028</c:v>
                </c:pt>
                <c:pt idx="17">
                  <c:v>0.13134234633181283</c:v>
                </c:pt>
                <c:pt idx="18">
                  <c:v>0.13279842730657029</c:v>
                </c:pt>
                <c:pt idx="19">
                  <c:v>0.11396833189342272</c:v>
                </c:pt>
                <c:pt idx="20">
                  <c:v>0.12671604793576702</c:v>
                </c:pt>
                <c:pt idx="21">
                  <c:v>0.11908487233208676</c:v>
                </c:pt>
                <c:pt idx="22">
                  <c:v>0.12201695945074649</c:v>
                </c:pt>
                <c:pt idx="23">
                  <c:v>0.14851549226151187</c:v>
                </c:pt>
                <c:pt idx="24">
                  <c:v>0.14613052445150518</c:v>
                </c:pt>
                <c:pt idx="25">
                  <c:v>0.14081964736620284</c:v>
                </c:pt>
                <c:pt idx="26">
                  <c:v>0.12724491395811033</c:v>
                </c:pt>
                <c:pt idx="27">
                  <c:v>0.11821867495029388</c:v>
                </c:pt>
                <c:pt idx="28">
                  <c:v>0.13397653099049428</c:v>
                </c:pt>
                <c:pt idx="30">
                  <c:v>0.15792242615592045</c:v>
                </c:pt>
                <c:pt idx="31">
                  <c:v>0.16057510655716031</c:v>
                </c:pt>
                <c:pt idx="32">
                  <c:v>0.16659124542445519</c:v>
                </c:pt>
                <c:pt idx="33">
                  <c:v>0.19312299922595014</c:v>
                </c:pt>
                <c:pt idx="34">
                  <c:v>0.19124115843193598</c:v>
                </c:pt>
                <c:pt idx="35">
                  <c:v>0.18148541295678181</c:v>
                </c:pt>
                <c:pt idx="36">
                  <c:v>0.1888130033556577</c:v>
                </c:pt>
                <c:pt idx="37">
                  <c:v>0.17391109415148584</c:v>
                </c:pt>
                <c:pt idx="38">
                  <c:v>0.21584689881080854</c:v>
                </c:pt>
                <c:pt idx="39">
                  <c:v>0.25283535160730053</c:v>
                </c:pt>
                <c:pt idx="40">
                  <c:v>0.24616235874154599</c:v>
                </c:pt>
                <c:pt idx="41">
                  <c:v>0.21394594343663634</c:v>
                </c:pt>
                <c:pt idx="42">
                  <c:v>0.2140372313435778</c:v>
                </c:pt>
                <c:pt idx="44">
                  <c:v>0.2391554615096334</c:v>
                </c:pt>
                <c:pt idx="45">
                  <c:v>0.24414705202994766</c:v>
                </c:pt>
                <c:pt idx="46">
                  <c:v>0.24603694788429717</c:v>
                </c:pt>
                <c:pt idx="47">
                  <c:v>0.2487036240041717</c:v>
                </c:pt>
                <c:pt idx="48">
                  <c:v>0.25960744782604911</c:v>
                </c:pt>
                <c:pt idx="49">
                  <c:v>0.25647495161703243</c:v>
                </c:pt>
                <c:pt idx="50">
                  <c:v>0.28562607039806887</c:v>
                </c:pt>
                <c:pt idx="51">
                  <c:v>0.26676043641742969</c:v>
                </c:pt>
                <c:pt idx="52">
                  <c:v>0.27764575061985508</c:v>
                </c:pt>
                <c:pt idx="53">
                  <c:v>0.27407460075292289</c:v>
                </c:pt>
                <c:pt idx="54">
                  <c:v>0.30615546596649307</c:v>
                </c:pt>
                <c:pt idx="55">
                  <c:v>0.30823185909730416</c:v>
                </c:pt>
                <c:pt idx="56">
                  <c:v>0.31244875345763229</c:v>
                </c:pt>
                <c:pt idx="57">
                  <c:v>0.32684991449240386</c:v>
                </c:pt>
                <c:pt idx="59">
                  <c:v>0.29267659867646673</c:v>
                </c:pt>
                <c:pt idx="60">
                  <c:v>0.3034848692896705</c:v>
                </c:pt>
                <c:pt idx="61">
                  <c:v>0.26945519090158965</c:v>
                </c:pt>
                <c:pt idx="62">
                  <c:v>0.27745598065940708</c:v>
                </c:pt>
                <c:pt idx="63">
                  <c:v>0.27006088305332027</c:v>
                </c:pt>
                <c:pt idx="64">
                  <c:v>0.27061646300403042</c:v>
                </c:pt>
                <c:pt idx="65">
                  <c:v>0.26536509179984941</c:v>
                </c:pt>
                <c:pt idx="66">
                  <c:v>0.25285666863919082</c:v>
                </c:pt>
                <c:pt idx="67">
                  <c:v>0.22863197333785412</c:v>
                </c:pt>
                <c:pt idx="68">
                  <c:v>0.26125808482211105</c:v>
                </c:pt>
                <c:pt idx="69">
                  <c:v>0.26069672697654234</c:v>
                </c:pt>
                <c:pt idx="70">
                  <c:v>0.27306659983121973</c:v>
                </c:pt>
                <c:pt idx="71">
                  <c:v>0.28416169096928628</c:v>
                </c:pt>
                <c:pt idx="72">
                  <c:v>0.27179866136689895</c:v>
                </c:pt>
                <c:pt idx="73">
                  <c:v>0.27070728303655428</c:v>
                </c:pt>
                <c:pt idx="74">
                  <c:v>0.26785300220604008</c:v>
                </c:pt>
                <c:pt idx="75">
                  <c:v>0.25974957042075308</c:v>
                </c:pt>
                <c:pt idx="76">
                  <c:v>0.314626210005375</c:v>
                </c:pt>
              </c:numCache>
            </c:numRef>
          </c:val>
          <c:smooth val="0"/>
          <c:extLst>
            <c:ext xmlns:c16="http://schemas.microsoft.com/office/drawing/2014/chart" uri="{C3380CC4-5D6E-409C-BE32-E72D297353CC}">
              <c16:uniqueId val="{00000002-BBA4-4D5D-BA49-AF292FB8D0F1}"/>
            </c:ext>
          </c:extLst>
        </c:ser>
        <c:dLbls>
          <c:showLegendKey val="0"/>
          <c:showVal val="0"/>
          <c:showCatName val="0"/>
          <c:showSerName val="0"/>
          <c:showPercent val="0"/>
          <c:showBubbleSize val="0"/>
        </c:dLbls>
        <c:marker val="1"/>
        <c:smooth val="0"/>
        <c:axId val="966061280"/>
        <c:axId val="966060864"/>
      </c:lineChart>
      <c:catAx>
        <c:axId val="96605296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66055872"/>
        <c:crosses val="autoZero"/>
        <c:auto val="1"/>
        <c:lblAlgn val="ctr"/>
        <c:lblOffset val="100"/>
        <c:tickMarkSkip val="7"/>
        <c:noMultiLvlLbl val="0"/>
      </c:catAx>
      <c:valAx>
        <c:axId val="966055872"/>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66052960"/>
        <c:crosses val="autoZero"/>
        <c:crossBetween val="between"/>
      </c:valAx>
      <c:valAx>
        <c:axId val="966060864"/>
        <c:scaling>
          <c:orientation val="minMax"/>
          <c:max val="0.4"/>
        </c:scaling>
        <c:delete val="0"/>
        <c:axPos val="r"/>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66061280"/>
        <c:crosses val="max"/>
        <c:crossBetween val="between"/>
        <c:majorUnit val="0.1"/>
      </c:valAx>
      <c:catAx>
        <c:axId val="966061280"/>
        <c:scaling>
          <c:orientation val="minMax"/>
        </c:scaling>
        <c:delete val="1"/>
        <c:axPos val="b"/>
        <c:majorTickMark val="out"/>
        <c:minorTickMark val="none"/>
        <c:tickLblPos val="nextTo"/>
        <c:crossAx val="966060864"/>
        <c:crosses val="autoZero"/>
        <c:auto val="1"/>
        <c:lblAlgn val="ctr"/>
        <c:lblOffset val="100"/>
        <c:noMultiLvlLbl val="0"/>
      </c:cat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0255084248539E-2"/>
          <c:y val="7.9828986872480953E-2"/>
          <c:w val="0.9546067429719457"/>
          <c:h val="0.70758240194886501"/>
        </c:manualLayout>
      </c:layout>
      <c:lineChart>
        <c:grouping val="standard"/>
        <c:varyColors val="0"/>
        <c:ser>
          <c:idx val="0"/>
          <c:order val="0"/>
          <c:tx>
            <c:strRef>
              <c:f>inference_prediction_precision!$I$1</c:f>
              <c:strCache>
                <c:ptCount val="1"/>
              </c:strCache>
            </c:strRef>
          </c:tx>
          <c:spPr>
            <a:ln w="12700" cap="rnd">
              <a:solidFill>
                <a:schemeClr val="tx1"/>
              </a:solidFill>
              <a:round/>
            </a:ln>
            <a:effectLst/>
          </c:spPr>
          <c:marker>
            <c:symbol val="none"/>
          </c:marker>
          <c:val>
            <c:numRef>
              <c:f>inference_prediction_precision!$I$2:$I$257</c:f>
              <c:numCache>
                <c:formatCode>General</c:formatCode>
                <c:ptCount val="256"/>
                <c:pt idx="0">
                  <c:v>11.751549300000001</c:v>
                </c:pt>
                <c:pt idx="1">
                  <c:v>10.6863624</c:v>
                </c:pt>
                <c:pt idx="2">
                  <c:v>14.1211609</c:v>
                </c:pt>
                <c:pt idx="3">
                  <c:v>10.9367301</c:v>
                </c:pt>
                <c:pt idx="4">
                  <c:v>11.099663099999999</c:v>
                </c:pt>
                <c:pt idx="5">
                  <c:v>10.3274311</c:v>
                </c:pt>
                <c:pt idx="6">
                  <c:v>9.7796705999999993</c:v>
                </c:pt>
                <c:pt idx="7">
                  <c:v>6.7983712000000001</c:v>
                </c:pt>
                <c:pt idx="8">
                  <c:v>10.733162099999999</c:v>
                </c:pt>
                <c:pt idx="9">
                  <c:v>10.1698059</c:v>
                </c:pt>
                <c:pt idx="10">
                  <c:v>9.9979721999999995</c:v>
                </c:pt>
                <c:pt idx="11">
                  <c:v>11.045519199999999</c:v>
                </c:pt>
                <c:pt idx="12">
                  <c:v>10.6943973</c:v>
                </c:pt>
                <c:pt idx="13">
                  <c:v>10.9829466</c:v>
                </c:pt>
                <c:pt idx="14">
                  <c:v>9.7398533999999994</c:v>
                </c:pt>
                <c:pt idx="15">
                  <c:v>10.332770700000001</c:v>
                </c:pt>
                <c:pt idx="16">
                  <c:v>11.336345700000001</c:v>
                </c:pt>
                <c:pt idx="17">
                  <c:v>9.5202475</c:v>
                </c:pt>
                <c:pt idx="18">
                  <c:v>8.5262861999999995</c:v>
                </c:pt>
                <c:pt idx="19">
                  <c:v>10.6352113</c:v>
                </c:pt>
                <c:pt idx="20">
                  <c:v>10.4526761</c:v>
                </c:pt>
                <c:pt idx="21">
                  <c:v>9.0664969000000006</c:v>
                </c:pt>
                <c:pt idx="22">
                  <c:v>8.8521862000000002</c:v>
                </c:pt>
                <c:pt idx="23">
                  <c:v>9.9624506000000004</c:v>
                </c:pt>
                <c:pt idx="24">
                  <c:v>8.0173718000000012</c:v>
                </c:pt>
                <c:pt idx="25">
                  <c:v>13.743174099999999</c:v>
                </c:pt>
                <c:pt idx="26">
                  <c:v>14.502820099999999</c:v>
                </c:pt>
                <c:pt idx="27">
                  <c:v>13.143744700000001</c:v>
                </c:pt>
                <c:pt idx="28">
                  <c:v>10.1881919</c:v>
                </c:pt>
                <c:pt idx="29">
                  <c:v>10.7828555</c:v>
                </c:pt>
                <c:pt idx="30">
                  <c:v>9.9405268000000007</c:v>
                </c:pt>
                <c:pt idx="31">
                  <c:v>10.8721973</c:v>
                </c:pt>
                <c:pt idx="32">
                  <c:v>9.6815610999999997</c:v>
                </c:pt>
                <c:pt idx="33">
                  <c:v>10.522339799999999</c:v>
                </c:pt>
                <c:pt idx="34">
                  <c:v>7.0961595000000006</c:v>
                </c:pt>
                <c:pt idx="35">
                  <c:v>11.3290816</c:v>
                </c:pt>
                <c:pt idx="36">
                  <c:v>11.911474499999999</c:v>
                </c:pt>
                <c:pt idx="37">
                  <c:v>12.7363816</c:v>
                </c:pt>
                <c:pt idx="38">
                  <c:v>10.892673199999999</c:v>
                </c:pt>
                <c:pt idx="39">
                  <c:v>9.6053837000000009</c:v>
                </c:pt>
                <c:pt idx="40">
                  <c:v>6.9317326999999995</c:v>
                </c:pt>
                <c:pt idx="41">
                  <c:v>9.3612684000000002</c:v>
                </c:pt>
                <c:pt idx="42">
                  <c:v>11.768107799999999</c:v>
                </c:pt>
                <c:pt idx="43">
                  <c:v>11.6758226</c:v>
                </c:pt>
                <c:pt idx="44">
                  <c:v>11.9533679</c:v>
                </c:pt>
                <c:pt idx="45">
                  <c:v>11.153002300000001</c:v>
                </c:pt>
                <c:pt idx="46">
                  <c:v>12.009269999999999</c:v>
                </c:pt>
                <c:pt idx="47">
                  <c:v>10.550084399999999</c:v>
                </c:pt>
                <c:pt idx="48">
                  <c:v>12.963889700000001</c:v>
                </c:pt>
                <c:pt idx="49">
                  <c:v>12.0427993</c:v>
                </c:pt>
                <c:pt idx="50">
                  <c:v>13.0307295</c:v>
                </c:pt>
                <c:pt idx="51">
                  <c:v>8.9059853999999987</c:v>
                </c:pt>
                <c:pt idx="52">
                  <c:v>11.011082699999999</c:v>
                </c:pt>
                <c:pt idx="53">
                  <c:v>10.7886202</c:v>
                </c:pt>
                <c:pt idx="54">
                  <c:v>13.229038900000001</c:v>
                </c:pt>
                <c:pt idx="55">
                  <c:v>12.7050298</c:v>
                </c:pt>
                <c:pt idx="56">
                  <c:v>12.286326000000001</c:v>
                </c:pt>
                <c:pt idx="57">
                  <c:v>10.451725100000001</c:v>
                </c:pt>
                <c:pt idx="58">
                  <c:v>10.939007100000001</c:v>
                </c:pt>
                <c:pt idx="59">
                  <c:v>12.019712800000001</c:v>
                </c:pt>
                <c:pt idx="60">
                  <c:v>14.302472699999999</c:v>
                </c:pt>
                <c:pt idx="61">
                  <c:v>12.600570599999999</c:v>
                </c:pt>
                <c:pt idx="62">
                  <c:v>15.296435799999999</c:v>
                </c:pt>
                <c:pt idx="63">
                  <c:v>12.4874241</c:v>
                </c:pt>
                <c:pt idx="64">
                  <c:v>11.9704956</c:v>
                </c:pt>
                <c:pt idx="65">
                  <c:v>11.6452703</c:v>
                </c:pt>
                <c:pt idx="66">
                  <c:v>14.173639</c:v>
                </c:pt>
                <c:pt idx="67">
                  <c:v>16.7538853</c:v>
                </c:pt>
                <c:pt idx="68">
                  <c:v>14.707161499999998</c:v>
                </c:pt>
                <c:pt idx="69">
                  <c:v>14.873631300000001</c:v>
                </c:pt>
                <c:pt idx="70">
                  <c:v>18.696162899999997</c:v>
                </c:pt>
                <c:pt idx="71">
                  <c:v>15.415461599999999</c:v>
                </c:pt>
                <c:pt idx="72">
                  <c:v>20.238810099999998</c:v>
                </c:pt>
                <c:pt idx="73">
                  <c:v>16.617056899999998</c:v>
                </c:pt>
                <c:pt idx="74">
                  <c:v>16.7389245</c:v>
                </c:pt>
                <c:pt idx="75">
                  <c:v>15.443080400000001</c:v>
                </c:pt>
                <c:pt idx="76">
                  <c:v>18.081780299999998</c:v>
                </c:pt>
                <c:pt idx="77">
                  <c:v>16.9686111</c:v>
                </c:pt>
                <c:pt idx="78">
                  <c:v>16.509874799999999</c:v>
                </c:pt>
                <c:pt idx="79">
                  <c:v>18.010833300000002</c:v>
                </c:pt>
                <c:pt idx="80">
                  <c:v>17.7598217</c:v>
                </c:pt>
                <c:pt idx="81">
                  <c:v>14.6245136</c:v>
                </c:pt>
                <c:pt idx="82">
                  <c:v>17.277222200000001</c:v>
                </c:pt>
                <c:pt idx="83">
                  <c:v>17.984375</c:v>
                </c:pt>
                <c:pt idx="84">
                  <c:v>14.9025</c:v>
                </c:pt>
                <c:pt idx="85">
                  <c:v>14.994722199999998</c:v>
                </c:pt>
                <c:pt idx="86">
                  <c:v>13.0488889</c:v>
                </c:pt>
                <c:pt idx="87">
                  <c:v>17.129444400000001</c:v>
                </c:pt>
                <c:pt idx="88">
                  <c:v>19.131088199999997</c:v>
                </c:pt>
                <c:pt idx="89">
                  <c:v>19.2461111</c:v>
                </c:pt>
                <c:pt idx="90">
                  <c:v>13.0395764</c:v>
                </c:pt>
                <c:pt idx="91">
                  <c:v>15.747762900000001</c:v>
                </c:pt>
                <c:pt idx="92">
                  <c:v>20.046666699999999</c:v>
                </c:pt>
                <c:pt idx="93">
                  <c:v>19.900000000000002</c:v>
                </c:pt>
                <c:pt idx="94">
                  <c:v>23.7330556</c:v>
                </c:pt>
                <c:pt idx="95">
                  <c:v>24.5923248</c:v>
                </c:pt>
                <c:pt idx="96">
                  <c:v>18.4068927</c:v>
                </c:pt>
                <c:pt idx="97">
                  <c:v>20.775737299999999</c:v>
                </c:pt>
                <c:pt idx="98">
                  <c:v>23.089797100000002</c:v>
                </c:pt>
                <c:pt idx="99">
                  <c:v>25.207615300000004</c:v>
                </c:pt>
                <c:pt idx="100">
                  <c:v>22.983013100000001</c:v>
                </c:pt>
                <c:pt idx="101">
                  <c:v>21.227664900000001</c:v>
                </c:pt>
                <c:pt idx="102">
                  <c:v>16.842414099999999</c:v>
                </c:pt>
                <c:pt idx="103">
                  <c:v>21.605233900000002</c:v>
                </c:pt>
                <c:pt idx="104">
                  <c:v>18.248888899999997</c:v>
                </c:pt>
                <c:pt idx="105">
                  <c:v>19.9021407</c:v>
                </c:pt>
                <c:pt idx="106">
                  <c:v>23.8265703</c:v>
                </c:pt>
                <c:pt idx="107">
                  <c:v>21.444537099999998</c:v>
                </c:pt>
                <c:pt idx="108">
                  <c:v>17.305741399999999</c:v>
                </c:pt>
                <c:pt idx="109">
                  <c:v>18.2623088</c:v>
                </c:pt>
                <c:pt idx="110">
                  <c:v>17.75403</c:v>
                </c:pt>
                <c:pt idx="111">
                  <c:v>18.172547899999998</c:v>
                </c:pt>
                <c:pt idx="112">
                  <c:v>24.397888300000002</c:v>
                </c:pt>
                <c:pt idx="113">
                  <c:v>21.9091667</c:v>
                </c:pt>
                <c:pt idx="114">
                  <c:v>17.561056999999998</c:v>
                </c:pt>
                <c:pt idx="115">
                  <c:v>15.844909300000001</c:v>
                </c:pt>
                <c:pt idx="116">
                  <c:v>19.6672227</c:v>
                </c:pt>
                <c:pt idx="117">
                  <c:v>24.4891425</c:v>
                </c:pt>
                <c:pt idx="118">
                  <c:v>22.889722200000001</c:v>
                </c:pt>
                <c:pt idx="119">
                  <c:v>21.497495799999999</c:v>
                </c:pt>
                <c:pt idx="120">
                  <c:v>19.882549399999998</c:v>
                </c:pt>
                <c:pt idx="121">
                  <c:v>19.227841100000003</c:v>
                </c:pt>
                <c:pt idx="122">
                  <c:v>21.275034900000001</c:v>
                </c:pt>
                <c:pt idx="123">
                  <c:v>23.517270200000002</c:v>
                </c:pt>
                <c:pt idx="124">
                  <c:v>24.013656600000001</c:v>
                </c:pt>
                <c:pt idx="125">
                  <c:v>19.740400699999999</c:v>
                </c:pt>
                <c:pt idx="126">
                  <c:v>17.7727018</c:v>
                </c:pt>
                <c:pt idx="127">
                  <c:v>19.779883000000002</c:v>
                </c:pt>
                <c:pt idx="128">
                  <c:v>19.639097700000001</c:v>
                </c:pt>
                <c:pt idx="129">
                  <c:v>24.853433799999998</c:v>
                </c:pt>
                <c:pt idx="130">
                  <c:v>25.301565100000001</c:v>
                </c:pt>
                <c:pt idx="131">
                  <c:v>20.458472699999998</c:v>
                </c:pt>
                <c:pt idx="132">
                  <c:v>19.727703500000001</c:v>
                </c:pt>
                <c:pt idx="133">
                  <c:v>23.256053400000003</c:v>
                </c:pt>
                <c:pt idx="134">
                  <c:v>22.013344500000002</c:v>
                </c:pt>
                <c:pt idx="135">
                  <c:v>22.150765</c:v>
                </c:pt>
                <c:pt idx="136">
                  <c:v>25.722841200000001</c:v>
                </c:pt>
                <c:pt idx="137">
                  <c:v>19.580033499999999</c:v>
                </c:pt>
                <c:pt idx="138">
                  <c:v>19.584401100000001</c:v>
                </c:pt>
                <c:pt idx="139">
                  <c:v>25.569324799999997</c:v>
                </c:pt>
                <c:pt idx="140">
                  <c:v>23.0011133</c:v>
                </c:pt>
                <c:pt idx="141">
                  <c:v>26.3369535</c:v>
                </c:pt>
                <c:pt idx="142">
                  <c:v>21.361944399999999</c:v>
                </c:pt>
                <c:pt idx="143">
                  <c:v>17.071468299999999</c:v>
                </c:pt>
                <c:pt idx="144">
                  <c:v>18.466314000000001</c:v>
                </c:pt>
                <c:pt idx="145">
                  <c:v>21.7546541</c:v>
                </c:pt>
                <c:pt idx="146">
                  <c:v>25.8810781</c:v>
                </c:pt>
                <c:pt idx="147">
                  <c:v>23.3274951</c:v>
                </c:pt>
                <c:pt idx="148">
                  <c:v>20.538482999999999</c:v>
                </c:pt>
                <c:pt idx="149">
                  <c:v>23.921345199999998</c:v>
                </c:pt>
                <c:pt idx="150">
                  <c:v>24.762527800000001</c:v>
                </c:pt>
                <c:pt idx="151">
                  <c:v>26.030058400000001</c:v>
                </c:pt>
                <c:pt idx="152">
                  <c:v>27.066796500000002</c:v>
                </c:pt>
                <c:pt idx="153">
                  <c:v>17.9988873</c:v>
                </c:pt>
                <c:pt idx="154">
                  <c:v>18.805416000000001</c:v>
                </c:pt>
                <c:pt idx="155">
                  <c:v>20.260567299999998</c:v>
                </c:pt>
                <c:pt idx="156">
                  <c:v>25.953559500000001</c:v>
                </c:pt>
                <c:pt idx="157">
                  <c:v>25.687152400000002</c:v>
                </c:pt>
                <c:pt idx="158">
                  <c:v>21.314572300000002</c:v>
                </c:pt>
                <c:pt idx="159">
                  <c:v>21.429288699999997</c:v>
                </c:pt>
                <c:pt idx="160">
                  <c:v>20.897450299999999</c:v>
                </c:pt>
                <c:pt idx="161">
                  <c:v>24.3329612</c:v>
                </c:pt>
                <c:pt idx="162">
                  <c:v>23.015346000000001</c:v>
                </c:pt>
                <c:pt idx="163">
                  <c:v>20.728917299999999</c:v>
                </c:pt>
                <c:pt idx="164">
                  <c:v>29.6791667</c:v>
                </c:pt>
                <c:pt idx="165">
                  <c:v>23.9121001</c:v>
                </c:pt>
                <c:pt idx="166">
                  <c:v>16.016727100000001</c:v>
                </c:pt>
                <c:pt idx="167">
                  <c:v>20.3116266</c:v>
                </c:pt>
                <c:pt idx="168">
                  <c:v>18.298578200000001</c:v>
                </c:pt>
                <c:pt idx="169">
                  <c:v>23.881436100000002</c:v>
                </c:pt>
                <c:pt idx="170">
                  <c:v>27.2343446</c:v>
                </c:pt>
                <c:pt idx="171">
                  <c:v>25.030572499999998</c:v>
                </c:pt>
                <c:pt idx="172">
                  <c:v>18.512506900000002</c:v>
                </c:pt>
                <c:pt idx="173">
                  <c:v>18.989676299999999</c:v>
                </c:pt>
                <c:pt idx="174">
                  <c:v>20.892787500000001</c:v>
                </c:pt>
                <c:pt idx="175">
                  <c:v>24.7448525</c:v>
                </c:pt>
                <c:pt idx="176">
                  <c:v>26.832035599999998</c:v>
                </c:pt>
                <c:pt idx="177">
                  <c:v>24.142499300000001</c:v>
                </c:pt>
                <c:pt idx="178">
                  <c:v>19.891613299999999</c:v>
                </c:pt>
                <c:pt idx="179">
                  <c:v>17.527692699999999</c:v>
                </c:pt>
                <c:pt idx="180">
                  <c:v>20.538290200000002</c:v>
                </c:pt>
                <c:pt idx="181">
                  <c:v>25.609058099999999</c:v>
                </c:pt>
                <c:pt idx="182">
                  <c:v>24.294739800000002</c:v>
                </c:pt>
                <c:pt idx="183">
                  <c:v>21.266221099999999</c:v>
                </c:pt>
                <c:pt idx="184">
                  <c:v>22.355753199999999</c:v>
                </c:pt>
                <c:pt idx="185">
                  <c:v>18.483835000000003</c:v>
                </c:pt>
                <c:pt idx="186">
                  <c:v>24.323782999999999</c:v>
                </c:pt>
                <c:pt idx="187">
                  <c:v>27.225125100000003</c:v>
                </c:pt>
                <c:pt idx="188">
                  <c:v>23.746143100000001</c:v>
                </c:pt>
                <c:pt idx="189">
                  <c:v>20.195936500000002</c:v>
                </c:pt>
                <c:pt idx="190">
                  <c:v>21.589886100000001</c:v>
                </c:pt>
                <c:pt idx="191">
                  <c:v>17.452924799999998</c:v>
                </c:pt>
                <c:pt idx="192">
                  <c:v>19.270352900000002</c:v>
                </c:pt>
                <c:pt idx="193">
                  <c:v>27.464722200000004</c:v>
                </c:pt>
                <c:pt idx="194">
                  <c:v>25.295606199999998</c:v>
                </c:pt>
                <c:pt idx="195">
                  <c:v>22.165229499999999</c:v>
                </c:pt>
                <c:pt idx="196">
                  <c:v>22.4716509</c:v>
                </c:pt>
                <c:pt idx="197">
                  <c:v>16.853325899999998</c:v>
                </c:pt>
                <c:pt idx="198">
                  <c:v>20.645457100000002</c:v>
                </c:pt>
                <c:pt idx="199">
                  <c:v>25.959666199999997</c:v>
                </c:pt>
                <c:pt idx="200">
                  <c:v>24.011951100000001</c:v>
                </c:pt>
                <c:pt idx="201">
                  <c:v>23.5348902</c:v>
                </c:pt>
                <c:pt idx="202">
                  <c:v>21.607222200000002</c:v>
                </c:pt>
                <c:pt idx="203">
                  <c:v>15.766982199999999</c:v>
                </c:pt>
                <c:pt idx="204">
                  <c:v>28.104311500000001</c:v>
                </c:pt>
                <c:pt idx="205">
                  <c:v>25.506681499999999</c:v>
                </c:pt>
                <c:pt idx="206">
                  <c:v>20.3008062</c:v>
                </c:pt>
                <c:pt idx="207">
                  <c:v>21.282336600000001</c:v>
                </c:pt>
                <c:pt idx="208">
                  <c:v>27.7507667</c:v>
                </c:pt>
                <c:pt idx="209">
                  <c:v>24.423601399999999</c:v>
                </c:pt>
                <c:pt idx="210">
                  <c:v>20.128646799999999</c:v>
                </c:pt>
                <c:pt idx="211">
                  <c:v>21.386648099999999</c:v>
                </c:pt>
                <c:pt idx="212">
                  <c:v>20.741729200000002</c:v>
                </c:pt>
                <c:pt idx="213">
                  <c:v>23.091490499999999</c:v>
                </c:pt>
                <c:pt idx="214">
                  <c:v>27.048055599999998</c:v>
                </c:pt>
                <c:pt idx="215">
                  <c:v>24.445413499999997</c:v>
                </c:pt>
                <c:pt idx="216">
                  <c:v>17.822661499999999</c:v>
                </c:pt>
                <c:pt idx="217">
                  <c:v>19.2269939</c:v>
                </c:pt>
                <c:pt idx="218">
                  <c:v>18.959977800000001</c:v>
                </c:pt>
                <c:pt idx="219">
                  <c:v>21.995276499999999</c:v>
                </c:pt>
                <c:pt idx="220">
                  <c:v>23.187552100000001</c:v>
                </c:pt>
                <c:pt idx="221">
                  <c:v>22.260712299999998</c:v>
                </c:pt>
                <c:pt idx="222">
                  <c:v>18.522367299999999</c:v>
                </c:pt>
                <c:pt idx="223">
                  <c:v>21.7388163</c:v>
                </c:pt>
                <c:pt idx="224">
                  <c:v>17.5191667</c:v>
                </c:pt>
                <c:pt idx="225">
                  <c:v>25.570038899999997</c:v>
                </c:pt>
                <c:pt idx="226">
                  <c:v>25.826666700000001</c:v>
                </c:pt>
                <c:pt idx="227">
                  <c:v>20.670372400000002</c:v>
                </c:pt>
                <c:pt idx="228">
                  <c:v>17.6402778</c:v>
                </c:pt>
                <c:pt idx="229">
                  <c:v>21.457996100000003</c:v>
                </c:pt>
                <c:pt idx="230">
                  <c:v>19.248333300000002</c:v>
                </c:pt>
                <c:pt idx="231">
                  <c:v>25.184773500000002</c:v>
                </c:pt>
                <c:pt idx="232">
                  <c:v>24.707649500000002</c:v>
                </c:pt>
                <c:pt idx="233">
                  <c:v>23.960833300000001</c:v>
                </c:pt>
                <c:pt idx="234">
                  <c:v>18.0369855</c:v>
                </c:pt>
                <c:pt idx="235">
                  <c:v>22.9438265</c:v>
                </c:pt>
                <c:pt idx="236">
                  <c:v>15.785416099999999</c:v>
                </c:pt>
                <c:pt idx="237">
                  <c:v>19.262996900000001</c:v>
                </c:pt>
                <c:pt idx="238">
                  <c:v>25.227777800000002</c:v>
                </c:pt>
                <c:pt idx="239">
                  <c:v>21.396498999999999</c:v>
                </c:pt>
                <c:pt idx="240">
                  <c:v>18.366870499999997</c:v>
                </c:pt>
                <c:pt idx="241">
                  <c:v>20.9337804</c:v>
                </c:pt>
                <c:pt idx="242">
                  <c:v>17.694575800000003</c:v>
                </c:pt>
                <c:pt idx="243">
                  <c:v>24.552184799999999</c:v>
                </c:pt>
                <c:pt idx="244">
                  <c:v>24.619193299999999</c:v>
                </c:pt>
                <c:pt idx="245">
                  <c:v>23.4145121</c:v>
                </c:pt>
                <c:pt idx="246">
                  <c:v>17.757154799999999</c:v>
                </c:pt>
                <c:pt idx="247">
                  <c:v>20.838333300000002</c:v>
                </c:pt>
                <c:pt idx="248">
                  <c:v>18.4456794</c:v>
                </c:pt>
                <c:pt idx="249">
                  <c:v>23.396221199999999</c:v>
                </c:pt>
                <c:pt idx="250">
                  <c:v>21.881600900000002</c:v>
                </c:pt>
                <c:pt idx="251">
                  <c:v>21.3636111</c:v>
                </c:pt>
                <c:pt idx="252">
                  <c:v>16.932090200000001</c:v>
                </c:pt>
                <c:pt idx="253">
                  <c:v>21.368948199999998</c:v>
                </c:pt>
                <c:pt idx="254">
                  <c:v>19.593498199999999</c:v>
                </c:pt>
                <c:pt idx="255">
                  <c:v>17.681679200000001</c:v>
                </c:pt>
              </c:numCache>
            </c:numRef>
          </c:val>
          <c:smooth val="0"/>
          <c:extLst>
            <c:ext xmlns:c16="http://schemas.microsoft.com/office/drawing/2014/chart" uri="{C3380CC4-5D6E-409C-BE32-E72D297353CC}">
              <c16:uniqueId val="{00000000-B67B-4FE1-9F01-630C7F901D42}"/>
            </c:ext>
          </c:extLst>
        </c:ser>
        <c:ser>
          <c:idx val="1"/>
          <c:order val="1"/>
          <c:tx>
            <c:strRef>
              <c:f>inference_prediction_precision!$J$1</c:f>
              <c:strCache>
                <c:ptCount val="1"/>
              </c:strCache>
            </c:strRef>
          </c:tx>
          <c:spPr>
            <a:ln w="12700" cap="rnd">
              <a:solidFill>
                <a:srgbClr val="FF0000"/>
              </a:solidFill>
              <a:prstDash val="lgDash"/>
              <a:round/>
            </a:ln>
            <a:effectLst/>
          </c:spPr>
          <c:marker>
            <c:symbol val="none"/>
          </c:marker>
          <c:val>
            <c:numRef>
              <c:f>inference_prediction_precision!$J$2:$J$257</c:f>
              <c:numCache>
                <c:formatCode>General</c:formatCode>
                <c:ptCount val="256"/>
                <c:pt idx="0">
                  <c:v>10.242118</c:v>
                </c:pt>
                <c:pt idx="1">
                  <c:v>13.130495999999999</c:v>
                </c:pt>
                <c:pt idx="2">
                  <c:v>14.439089999999998</c:v>
                </c:pt>
                <c:pt idx="3">
                  <c:v>10.8292155</c:v>
                </c:pt>
                <c:pt idx="4">
                  <c:v>10.288584999999999</c:v>
                </c:pt>
                <c:pt idx="5">
                  <c:v>11.805706499999999</c:v>
                </c:pt>
                <c:pt idx="6">
                  <c:v>9.6110106000000002</c:v>
                </c:pt>
                <c:pt idx="7">
                  <c:v>12.240462000000001</c:v>
                </c:pt>
                <c:pt idx="8">
                  <c:v>12.578315000000002</c:v>
                </c:pt>
                <c:pt idx="9">
                  <c:v>10.284167499999999</c:v>
                </c:pt>
                <c:pt idx="10">
                  <c:v>9.7943040000000003</c:v>
                </c:pt>
                <c:pt idx="11">
                  <c:v>10.537758499999999</c:v>
                </c:pt>
                <c:pt idx="12">
                  <c:v>10.569153</c:v>
                </c:pt>
                <c:pt idx="13">
                  <c:v>11.983558</c:v>
                </c:pt>
                <c:pt idx="14">
                  <c:v>12.449589</c:v>
                </c:pt>
                <c:pt idx="15">
                  <c:v>11.238593</c:v>
                </c:pt>
                <c:pt idx="16">
                  <c:v>11.439494999999999</c:v>
                </c:pt>
                <c:pt idx="17">
                  <c:v>10.964811600000001</c:v>
                </c:pt>
                <c:pt idx="18">
                  <c:v>11.255312</c:v>
                </c:pt>
                <c:pt idx="19">
                  <c:v>11.995944</c:v>
                </c:pt>
                <c:pt idx="20">
                  <c:v>10.5801605</c:v>
                </c:pt>
                <c:pt idx="21">
                  <c:v>12.505749999999999</c:v>
                </c:pt>
                <c:pt idx="22">
                  <c:v>12.878695</c:v>
                </c:pt>
                <c:pt idx="23">
                  <c:v>11.916442</c:v>
                </c:pt>
                <c:pt idx="24">
                  <c:v>10.438791999999999</c:v>
                </c:pt>
                <c:pt idx="25">
                  <c:v>11.540931499999999</c:v>
                </c:pt>
                <c:pt idx="26">
                  <c:v>12.364592</c:v>
                </c:pt>
                <c:pt idx="27">
                  <c:v>11.3813855</c:v>
                </c:pt>
                <c:pt idx="28">
                  <c:v>9.4517539999999993</c:v>
                </c:pt>
                <c:pt idx="29">
                  <c:v>10.934870999999999</c:v>
                </c:pt>
                <c:pt idx="30">
                  <c:v>11.236152000000001</c:v>
                </c:pt>
                <c:pt idx="31">
                  <c:v>11.744269000000001</c:v>
                </c:pt>
                <c:pt idx="32">
                  <c:v>11.449026</c:v>
                </c:pt>
                <c:pt idx="33">
                  <c:v>10.048289</c:v>
                </c:pt>
                <c:pt idx="34">
                  <c:v>9.7417459999999991</c:v>
                </c:pt>
                <c:pt idx="35">
                  <c:v>11.088082</c:v>
                </c:pt>
                <c:pt idx="36">
                  <c:v>11.424038599999999</c:v>
                </c:pt>
                <c:pt idx="37">
                  <c:v>13.503546</c:v>
                </c:pt>
                <c:pt idx="38">
                  <c:v>10.6033236</c:v>
                </c:pt>
                <c:pt idx="39">
                  <c:v>12.083669</c:v>
                </c:pt>
                <c:pt idx="40">
                  <c:v>9.587059</c:v>
                </c:pt>
                <c:pt idx="41">
                  <c:v>11.351532499999999</c:v>
                </c:pt>
                <c:pt idx="42">
                  <c:v>13.036235</c:v>
                </c:pt>
                <c:pt idx="43">
                  <c:v>14.291069999999999</c:v>
                </c:pt>
                <c:pt idx="44">
                  <c:v>13.103595000000002</c:v>
                </c:pt>
                <c:pt idx="45">
                  <c:v>11.8835256</c:v>
                </c:pt>
                <c:pt idx="46">
                  <c:v>12.354113</c:v>
                </c:pt>
                <c:pt idx="47">
                  <c:v>13.593689000000001</c:v>
                </c:pt>
                <c:pt idx="48">
                  <c:v>14.645894</c:v>
                </c:pt>
                <c:pt idx="49">
                  <c:v>13.62354</c:v>
                </c:pt>
                <c:pt idx="50">
                  <c:v>13.446721</c:v>
                </c:pt>
                <c:pt idx="51">
                  <c:v>10.382958</c:v>
                </c:pt>
                <c:pt idx="52">
                  <c:v>11.758039</c:v>
                </c:pt>
                <c:pt idx="53">
                  <c:v>12.387955999999999</c:v>
                </c:pt>
                <c:pt idx="54">
                  <c:v>14.233960000000002</c:v>
                </c:pt>
                <c:pt idx="55">
                  <c:v>13.02251</c:v>
                </c:pt>
                <c:pt idx="56">
                  <c:v>13.625443000000001</c:v>
                </c:pt>
                <c:pt idx="57">
                  <c:v>10.7229695</c:v>
                </c:pt>
                <c:pt idx="58">
                  <c:v>12.035413</c:v>
                </c:pt>
                <c:pt idx="59">
                  <c:v>14.029764999999999</c:v>
                </c:pt>
                <c:pt idx="60">
                  <c:v>14.860355999999999</c:v>
                </c:pt>
                <c:pt idx="61">
                  <c:v>14.950742999999999</c:v>
                </c:pt>
                <c:pt idx="62">
                  <c:v>14.539829000000001</c:v>
                </c:pt>
                <c:pt idx="63">
                  <c:v>13.886198</c:v>
                </c:pt>
                <c:pt idx="64">
                  <c:v>12.750672</c:v>
                </c:pt>
                <c:pt idx="65">
                  <c:v>14.711288</c:v>
                </c:pt>
                <c:pt idx="66">
                  <c:v>15.464258000000001</c:v>
                </c:pt>
                <c:pt idx="67">
                  <c:v>15.753007</c:v>
                </c:pt>
                <c:pt idx="68">
                  <c:v>15.415835</c:v>
                </c:pt>
                <c:pt idx="69">
                  <c:v>14.298883000000002</c:v>
                </c:pt>
                <c:pt idx="70">
                  <c:v>15.988411999999999</c:v>
                </c:pt>
                <c:pt idx="71">
                  <c:v>16.683275000000002</c:v>
                </c:pt>
                <c:pt idx="72">
                  <c:v>16.55987</c:v>
                </c:pt>
                <c:pt idx="73">
                  <c:v>15.820034999999999</c:v>
                </c:pt>
                <c:pt idx="74">
                  <c:v>16.152173000000001</c:v>
                </c:pt>
                <c:pt idx="75">
                  <c:v>15.12674</c:v>
                </c:pt>
                <c:pt idx="76">
                  <c:v>14.577614000000001</c:v>
                </c:pt>
                <c:pt idx="77">
                  <c:v>19.48273</c:v>
                </c:pt>
                <c:pt idx="78">
                  <c:v>17.685464</c:v>
                </c:pt>
                <c:pt idx="79">
                  <c:v>15.301138</c:v>
                </c:pt>
                <c:pt idx="80">
                  <c:v>15.567437</c:v>
                </c:pt>
                <c:pt idx="81">
                  <c:v>17.477764000000001</c:v>
                </c:pt>
                <c:pt idx="82">
                  <c:v>17.614212999999999</c:v>
                </c:pt>
                <c:pt idx="83">
                  <c:v>17.413819999999998</c:v>
                </c:pt>
                <c:pt idx="84">
                  <c:v>16.926955</c:v>
                </c:pt>
                <c:pt idx="85">
                  <c:v>15.959321000000001</c:v>
                </c:pt>
                <c:pt idx="86">
                  <c:v>16.308790000000002</c:v>
                </c:pt>
                <c:pt idx="87">
                  <c:v>18.734530999999997</c:v>
                </c:pt>
                <c:pt idx="88">
                  <c:v>18.741005999999999</c:v>
                </c:pt>
                <c:pt idx="89">
                  <c:v>16.746658</c:v>
                </c:pt>
                <c:pt idx="90">
                  <c:v>14.236698000000001</c:v>
                </c:pt>
                <c:pt idx="91">
                  <c:v>14.797958999999999</c:v>
                </c:pt>
                <c:pt idx="92">
                  <c:v>18.697241000000002</c:v>
                </c:pt>
                <c:pt idx="93">
                  <c:v>20.704432000000001</c:v>
                </c:pt>
                <c:pt idx="94">
                  <c:v>20.348416</c:v>
                </c:pt>
                <c:pt idx="95">
                  <c:v>21.275347</c:v>
                </c:pt>
                <c:pt idx="96">
                  <c:v>18.183664999999998</c:v>
                </c:pt>
                <c:pt idx="97">
                  <c:v>20.371047000000001</c:v>
                </c:pt>
                <c:pt idx="98">
                  <c:v>20.194864000000003</c:v>
                </c:pt>
                <c:pt idx="99">
                  <c:v>21.110196000000002</c:v>
                </c:pt>
                <c:pt idx="100">
                  <c:v>21.685088</c:v>
                </c:pt>
                <c:pt idx="101">
                  <c:v>21.592717</c:v>
                </c:pt>
                <c:pt idx="102">
                  <c:v>17.063649999999999</c:v>
                </c:pt>
                <c:pt idx="103">
                  <c:v>19.299865999999998</c:v>
                </c:pt>
                <c:pt idx="104">
                  <c:v>17.45711</c:v>
                </c:pt>
                <c:pt idx="105">
                  <c:v>20.658113</c:v>
                </c:pt>
                <c:pt idx="106">
                  <c:v>22.556207000000001</c:v>
                </c:pt>
                <c:pt idx="107">
                  <c:v>21.640830000000001</c:v>
                </c:pt>
                <c:pt idx="108">
                  <c:v>16.964188</c:v>
                </c:pt>
                <c:pt idx="109">
                  <c:v>18.663519999999998</c:v>
                </c:pt>
                <c:pt idx="110">
                  <c:v>18.728088</c:v>
                </c:pt>
                <c:pt idx="111">
                  <c:v>19.939578000000001</c:v>
                </c:pt>
                <c:pt idx="112">
                  <c:v>21.873208999999999</c:v>
                </c:pt>
                <c:pt idx="113">
                  <c:v>22.533871000000001</c:v>
                </c:pt>
                <c:pt idx="114">
                  <c:v>19.835929999999998</c:v>
                </c:pt>
                <c:pt idx="115">
                  <c:v>18.108060999999999</c:v>
                </c:pt>
                <c:pt idx="116">
                  <c:v>19.397189000000001</c:v>
                </c:pt>
                <c:pt idx="117">
                  <c:v>23.604330000000001</c:v>
                </c:pt>
                <c:pt idx="118">
                  <c:v>23.38354</c:v>
                </c:pt>
                <c:pt idx="119">
                  <c:v>19.717889</c:v>
                </c:pt>
                <c:pt idx="120">
                  <c:v>19.255425000000002</c:v>
                </c:pt>
                <c:pt idx="121">
                  <c:v>19.233774</c:v>
                </c:pt>
                <c:pt idx="122">
                  <c:v>22.022000999999999</c:v>
                </c:pt>
                <c:pt idx="123">
                  <c:v>21.905607</c:v>
                </c:pt>
                <c:pt idx="124">
                  <c:v>24.399000000000001</c:v>
                </c:pt>
                <c:pt idx="125">
                  <c:v>20.449403</c:v>
                </c:pt>
                <c:pt idx="126">
                  <c:v>18.965288999999999</c:v>
                </c:pt>
                <c:pt idx="127">
                  <c:v>20.451681000000001</c:v>
                </c:pt>
                <c:pt idx="128">
                  <c:v>24.792304999999999</c:v>
                </c:pt>
                <c:pt idx="129">
                  <c:v>24.084527999999999</c:v>
                </c:pt>
                <c:pt idx="130">
                  <c:v>24.099309999999999</c:v>
                </c:pt>
                <c:pt idx="131">
                  <c:v>20.047059999999998</c:v>
                </c:pt>
                <c:pt idx="132">
                  <c:v>19.561387999999997</c:v>
                </c:pt>
                <c:pt idx="133">
                  <c:v>21.536770000000001</c:v>
                </c:pt>
                <c:pt idx="134">
                  <c:v>22.821161</c:v>
                </c:pt>
                <c:pt idx="135">
                  <c:v>23.980250000000002</c:v>
                </c:pt>
                <c:pt idx="136">
                  <c:v>22.997914000000002</c:v>
                </c:pt>
                <c:pt idx="137">
                  <c:v>19.635280999999999</c:v>
                </c:pt>
                <c:pt idx="138">
                  <c:v>18.841176000000001</c:v>
                </c:pt>
                <c:pt idx="139">
                  <c:v>20.733812</c:v>
                </c:pt>
                <c:pt idx="140">
                  <c:v>24.277446000000001</c:v>
                </c:pt>
                <c:pt idx="141">
                  <c:v>24.336780000000001</c:v>
                </c:pt>
                <c:pt idx="142">
                  <c:v>22.838542</c:v>
                </c:pt>
                <c:pt idx="143">
                  <c:v>19.341954999999999</c:v>
                </c:pt>
                <c:pt idx="144">
                  <c:v>20.655647999999999</c:v>
                </c:pt>
                <c:pt idx="145">
                  <c:v>22.759937000000001</c:v>
                </c:pt>
                <c:pt idx="146">
                  <c:v>25.058841999999999</c:v>
                </c:pt>
                <c:pt idx="147">
                  <c:v>23.502146</c:v>
                </c:pt>
                <c:pt idx="148">
                  <c:v>21.59836</c:v>
                </c:pt>
                <c:pt idx="149">
                  <c:v>20.981992999999999</c:v>
                </c:pt>
                <c:pt idx="150">
                  <c:v>26.719046000000002</c:v>
                </c:pt>
                <c:pt idx="151">
                  <c:v>24.536182</c:v>
                </c:pt>
                <c:pt idx="152">
                  <c:v>24.397005</c:v>
                </c:pt>
                <c:pt idx="153">
                  <c:v>19.565216999999997</c:v>
                </c:pt>
                <c:pt idx="154">
                  <c:v>17.526685999999998</c:v>
                </c:pt>
                <c:pt idx="155">
                  <c:v>23.071082000000001</c:v>
                </c:pt>
                <c:pt idx="156">
                  <c:v>25.738525000000003</c:v>
                </c:pt>
                <c:pt idx="157">
                  <c:v>24.640727000000002</c:v>
                </c:pt>
                <c:pt idx="158">
                  <c:v>22.850533000000002</c:v>
                </c:pt>
                <c:pt idx="159">
                  <c:v>20.273810000000001</c:v>
                </c:pt>
                <c:pt idx="160">
                  <c:v>18.305296999999999</c:v>
                </c:pt>
                <c:pt idx="161">
                  <c:v>21.053508000000001</c:v>
                </c:pt>
                <c:pt idx="162">
                  <c:v>18.457889999999999</c:v>
                </c:pt>
                <c:pt idx="163">
                  <c:v>21.672034</c:v>
                </c:pt>
                <c:pt idx="164">
                  <c:v>26.058250000000001</c:v>
                </c:pt>
                <c:pt idx="165">
                  <c:v>25.752209999999998</c:v>
                </c:pt>
                <c:pt idx="166">
                  <c:v>17.346429999999998</c:v>
                </c:pt>
                <c:pt idx="167">
                  <c:v>19.044134</c:v>
                </c:pt>
                <c:pt idx="168">
                  <c:v>18.292363000000002</c:v>
                </c:pt>
                <c:pt idx="169">
                  <c:v>24.666697000000003</c:v>
                </c:pt>
                <c:pt idx="170">
                  <c:v>25.698661999999999</c:v>
                </c:pt>
                <c:pt idx="171">
                  <c:v>24.923453000000002</c:v>
                </c:pt>
                <c:pt idx="172">
                  <c:v>19.849122000000001</c:v>
                </c:pt>
                <c:pt idx="173">
                  <c:v>18.581694000000002</c:v>
                </c:pt>
                <c:pt idx="174">
                  <c:v>24.330168999999998</c:v>
                </c:pt>
                <c:pt idx="175">
                  <c:v>26.35979</c:v>
                </c:pt>
                <c:pt idx="176">
                  <c:v>24.127056</c:v>
                </c:pt>
                <c:pt idx="177">
                  <c:v>25.637357999999999</c:v>
                </c:pt>
                <c:pt idx="178">
                  <c:v>21.089600000000001</c:v>
                </c:pt>
                <c:pt idx="179">
                  <c:v>18.935299999999998</c:v>
                </c:pt>
                <c:pt idx="180">
                  <c:v>22.346576000000002</c:v>
                </c:pt>
                <c:pt idx="181">
                  <c:v>25.925356000000001</c:v>
                </c:pt>
                <c:pt idx="182">
                  <c:v>24.830323</c:v>
                </c:pt>
                <c:pt idx="183">
                  <c:v>23.709996</c:v>
                </c:pt>
                <c:pt idx="184">
                  <c:v>20.799586000000001</c:v>
                </c:pt>
                <c:pt idx="185">
                  <c:v>19.007874999999999</c:v>
                </c:pt>
                <c:pt idx="186">
                  <c:v>21.181342999999998</c:v>
                </c:pt>
                <c:pt idx="187">
                  <c:v>25.492850000000001</c:v>
                </c:pt>
                <c:pt idx="188">
                  <c:v>23.562372</c:v>
                </c:pt>
                <c:pt idx="189">
                  <c:v>21.241631999999999</c:v>
                </c:pt>
                <c:pt idx="190">
                  <c:v>20.254620000000003</c:v>
                </c:pt>
                <c:pt idx="191">
                  <c:v>17.550826000000001</c:v>
                </c:pt>
                <c:pt idx="192">
                  <c:v>22.252295999999998</c:v>
                </c:pt>
                <c:pt idx="193">
                  <c:v>25.803294999999999</c:v>
                </c:pt>
                <c:pt idx="194">
                  <c:v>23.551833999999999</c:v>
                </c:pt>
                <c:pt idx="195">
                  <c:v>19.140825</c:v>
                </c:pt>
                <c:pt idx="196">
                  <c:v>20.962004</c:v>
                </c:pt>
                <c:pt idx="197">
                  <c:v>16.746462999999999</c:v>
                </c:pt>
                <c:pt idx="198">
                  <c:v>24.467634999999998</c:v>
                </c:pt>
                <c:pt idx="199">
                  <c:v>25.758900000000001</c:v>
                </c:pt>
                <c:pt idx="200">
                  <c:v>23.489485999999999</c:v>
                </c:pt>
                <c:pt idx="201">
                  <c:v>19.534665</c:v>
                </c:pt>
                <c:pt idx="202">
                  <c:v>20.862439999999999</c:v>
                </c:pt>
                <c:pt idx="203">
                  <c:v>19.591507</c:v>
                </c:pt>
                <c:pt idx="204">
                  <c:v>20.274511</c:v>
                </c:pt>
                <c:pt idx="205">
                  <c:v>24.007568000000003</c:v>
                </c:pt>
                <c:pt idx="206">
                  <c:v>15.851346999999999</c:v>
                </c:pt>
                <c:pt idx="207">
                  <c:v>20.758405</c:v>
                </c:pt>
                <c:pt idx="208">
                  <c:v>25.612068000000001</c:v>
                </c:pt>
                <c:pt idx="209">
                  <c:v>22.817879999999999</c:v>
                </c:pt>
                <c:pt idx="210">
                  <c:v>18.989692999999999</c:v>
                </c:pt>
                <c:pt idx="211">
                  <c:v>19.154422</c:v>
                </c:pt>
                <c:pt idx="212">
                  <c:v>19.981915000000001</c:v>
                </c:pt>
                <c:pt idx="213">
                  <c:v>22.026353</c:v>
                </c:pt>
                <c:pt idx="214">
                  <c:v>23.320626000000001</c:v>
                </c:pt>
                <c:pt idx="215">
                  <c:v>24.054517000000001</c:v>
                </c:pt>
                <c:pt idx="216">
                  <c:v>17.949704999999998</c:v>
                </c:pt>
                <c:pt idx="217">
                  <c:v>20.591888000000001</c:v>
                </c:pt>
                <c:pt idx="218">
                  <c:v>17.504339999999999</c:v>
                </c:pt>
                <c:pt idx="219">
                  <c:v>23.804881999999999</c:v>
                </c:pt>
                <c:pt idx="220">
                  <c:v>24.435459999999999</c:v>
                </c:pt>
                <c:pt idx="221">
                  <c:v>23.371959</c:v>
                </c:pt>
                <c:pt idx="222">
                  <c:v>18.876629000000001</c:v>
                </c:pt>
                <c:pt idx="223">
                  <c:v>18.642475000000001</c:v>
                </c:pt>
                <c:pt idx="224">
                  <c:v>18.811444999999999</c:v>
                </c:pt>
                <c:pt idx="225">
                  <c:v>24.097991</c:v>
                </c:pt>
                <c:pt idx="226">
                  <c:v>23.602356</c:v>
                </c:pt>
                <c:pt idx="227">
                  <c:v>21.487074</c:v>
                </c:pt>
                <c:pt idx="228">
                  <c:v>18.206616</c:v>
                </c:pt>
                <c:pt idx="229">
                  <c:v>19.501065000000001</c:v>
                </c:pt>
                <c:pt idx="230">
                  <c:v>19.184857999999998</c:v>
                </c:pt>
                <c:pt idx="231">
                  <c:v>22.681533000000002</c:v>
                </c:pt>
                <c:pt idx="232">
                  <c:v>23.832606000000002</c:v>
                </c:pt>
                <c:pt idx="233">
                  <c:v>21.765922</c:v>
                </c:pt>
                <c:pt idx="234">
                  <c:v>18.059140000000003</c:v>
                </c:pt>
                <c:pt idx="235">
                  <c:v>19.203609</c:v>
                </c:pt>
                <c:pt idx="236">
                  <c:v>16.952807</c:v>
                </c:pt>
                <c:pt idx="237">
                  <c:v>22.939527000000002</c:v>
                </c:pt>
                <c:pt idx="238">
                  <c:v>23.322448000000001</c:v>
                </c:pt>
                <c:pt idx="239">
                  <c:v>23.644470999999999</c:v>
                </c:pt>
                <c:pt idx="240">
                  <c:v>19.214666999999999</c:v>
                </c:pt>
                <c:pt idx="241">
                  <c:v>18.884281999999999</c:v>
                </c:pt>
                <c:pt idx="242">
                  <c:v>15.220845999999998</c:v>
                </c:pt>
                <c:pt idx="243">
                  <c:v>20.352587</c:v>
                </c:pt>
                <c:pt idx="244">
                  <c:v>23.231605999999999</c:v>
                </c:pt>
                <c:pt idx="245">
                  <c:v>21.659974999999999</c:v>
                </c:pt>
                <c:pt idx="246">
                  <c:v>18.657741999999999</c:v>
                </c:pt>
                <c:pt idx="247">
                  <c:v>19.902259999999998</c:v>
                </c:pt>
                <c:pt idx="248">
                  <c:v>15.917990000000001</c:v>
                </c:pt>
                <c:pt idx="249">
                  <c:v>18.828249</c:v>
                </c:pt>
                <c:pt idx="250">
                  <c:v>22.258586999999999</c:v>
                </c:pt>
                <c:pt idx="251">
                  <c:v>21.999606</c:v>
                </c:pt>
                <c:pt idx="252">
                  <c:v>17.467667000000002</c:v>
                </c:pt>
                <c:pt idx="253">
                  <c:v>18.541031999999998</c:v>
                </c:pt>
                <c:pt idx="254">
                  <c:v>19.859016</c:v>
                </c:pt>
                <c:pt idx="255">
                  <c:v>18.272830000000003</c:v>
                </c:pt>
              </c:numCache>
            </c:numRef>
          </c:val>
          <c:smooth val="0"/>
          <c:extLst>
            <c:ext xmlns:c16="http://schemas.microsoft.com/office/drawing/2014/chart" uri="{C3380CC4-5D6E-409C-BE32-E72D297353CC}">
              <c16:uniqueId val="{00000001-B67B-4FE1-9F01-630C7F901D42}"/>
            </c:ext>
          </c:extLst>
        </c:ser>
        <c:dLbls>
          <c:showLegendKey val="0"/>
          <c:showVal val="0"/>
          <c:showCatName val="0"/>
          <c:showSerName val="0"/>
          <c:showPercent val="0"/>
          <c:showBubbleSize val="0"/>
        </c:dLbls>
        <c:smooth val="0"/>
        <c:axId val="1166158015"/>
        <c:axId val="1166155103"/>
      </c:lineChart>
      <c:catAx>
        <c:axId val="1166158015"/>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55103"/>
        <c:crosses val="autoZero"/>
        <c:auto val="1"/>
        <c:lblAlgn val="ctr"/>
        <c:lblOffset val="100"/>
        <c:noMultiLvlLbl val="0"/>
      </c:catAx>
      <c:valAx>
        <c:axId val="11661551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58015"/>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2"/>
            <c:spPr>
              <a:solidFill>
                <a:schemeClr val="tx1"/>
              </a:solidFill>
              <a:ln w="9525">
                <a:solidFill>
                  <a:schemeClr val="tx1"/>
                </a:solidFill>
              </a:ln>
              <a:effectLst/>
            </c:spPr>
          </c:marker>
          <c:trendline>
            <c:spPr>
              <a:ln w="19050" cap="rnd">
                <a:solidFill>
                  <a:schemeClr val="tx1"/>
                </a:solidFill>
                <a:prstDash val="sysDot"/>
              </a:ln>
              <a:effectLst/>
            </c:spPr>
            <c:trendlineType val="linear"/>
            <c:dispRSqr val="1"/>
            <c:dispEq val="1"/>
            <c:trendlineLbl>
              <c:layout>
                <c:manualLayout>
                  <c:x val="-0.22085886274400243"/>
                  <c:y val="-2.0596154838663751E-2"/>
                </c:manualLayout>
              </c:layout>
              <c:numFmt formatCode="General"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inference_prediction_precision!$I$1:$I$257</c:f>
              <c:numCache>
                <c:formatCode>General</c:formatCode>
                <c:ptCount val="257"/>
                <c:pt idx="1">
                  <c:v>11.751549300000001</c:v>
                </c:pt>
                <c:pt idx="2">
                  <c:v>10.6863624</c:v>
                </c:pt>
                <c:pt idx="3">
                  <c:v>14.1211609</c:v>
                </c:pt>
                <c:pt idx="4">
                  <c:v>10.9367301</c:v>
                </c:pt>
                <c:pt idx="5">
                  <c:v>11.099663100000001</c:v>
                </c:pt>
                <c:pt idx="6">
                  <c:v>10.3274311</c:v>
                </c:pt>
                <c:pt idx="7">
                  <c:v>9.7796705999999993</c:v>
                </c:pt>
                <c:pt idx="8">
                  <c:v>6.7983712000000001</c:v>
                </c:pt>
                <c:pt idx="9">
                  <c:v>10.733162099999999</c:v>
                </c:pt>
                <c:pt idx="10">
                  <c:v>10.1698059</c:v>
                </c:pt>
                <c:pt idx="11">
                  <c:v>9.9979721999999995</c:v>
                </c:pt>
                <c:pt idx="12">
                  <c:v>11.045519199999999</c:v>
                </c:pt>
                <c:pt idx="13">
                  <c:v>10.6943973</c:v>
                </c:pt>
                <c:pt idx="14">
                  <c:v>10.9829466</c:v>
                </c:pt>
                <c:pt idx="15">
                  <c:v>9.7398533999999994</c:v>
                </c:pt>
                <c:pt idx="16">
                  <c:v>10.332770699999999</c:v>
                </c:pt>
                <c:pt idx="17">
                  <c:v>11.336345700000001</c:v>
                </c:pt>
                <c:pt idx="18">
                  <c:v>9.5202475</c:v>
                </c:pt>
                <c:pt idx="19">
                  <c:v>8.5262861999999995</c:v>
                </c:pt>
                <c:pt idx="20">
                  <c:v>10.6352113</c:v>
                </c:pt>
                <c:pt idx="21">
                  <c:v>10.4526761</c:v>
                </c:pt>
                <c:pt idx="22">
                  <c:v>9.0664969000000006</c:v>
                </c:pt>
                <c:pt idx="23">
                  <c:v>8.8521862000000002</c:v>
                </c:pt>
                <c:pt idx="24">
                  <c:v>9.9624506000000004</c:v>
                </c:pt>
                <c:pt idx="25">
                  <c:v>8.0173717999999994</c:v>
                </c:pt>
                <c:pt idx="26">
                  <c:v>13.743174099999999</c:v>
                </c:pt>
                <c:pt idx="27">
                  <c:v>14.502820099999999</c:v>
                </c:pt>
                <c:pt idx="28">
                  <c:v>13.143744699999999</c:v>
                </c:pt>
                <c:pt idx="29">
                  <c:v>10.1881919</c:v>
                </c:pt>
                <c:pt idx="30">
                  <c:v>10.7828555</c:v>
                </c:pt>
                <c:pt idx="31">
                  <c:v>9.9405268000000007</c:v>
                </c:pt>
                <c:pt idx="32">
                  <c:v>10.8721973</c:v>
                </c:pt>
                <c:pt idx="33">
                  <c:v>9.6815610999999997</c:v>
                </c:pt>
                <c:pt idx="34">
                  <c:v>10.522339799999999</c:v>
                </c:pt>
                <c:pt idx="35">
                  <c:v>7.0961594999999997</c:v>
                </c:pt>
                <c:pt idx="36">
                  <c:v>11.3290816</c:v>
                </c:pt>
                <c:pt idx="37">
                  <c:v>11.911474500000001</c:v>
                </c:pt>
                <c:pt idx="38">
                  <c:v>12.7363816</c:v>
                </c:pt>
                <c:pt idx="39">
                  <c:v>10.892673200000001</c:v>
                </c:pt>
                <c:pt idx="40">
                  <c:v>9.6053837000000009</c:v>
                </c:pt>
                <c:pt idx="41">
                  <c:v>6.9317327000000004</c:v>
                </c:pt>
                <c:pt idx="42">
                  <c:v>9.3612684000000002</c:v>
                </c:pt>
                <c:pt idx="43">
                  <c:v>11.768107799999999</c:v>
                </c:pt>
                <c:pt idx="44">
                  <c:v>11.6758226</c:v>
                </c:pt>
                <c:pt idx="45">
                  <c:v>11.9533679</c:v>
                </c:pt>
                <c:pt idx="46">
                  <c:v>11.153002300000001</c:v>
                </c:pt>
                <c:pt idx="47">
                  <c:v>12.009270000000001</c:v>
                </c:pt>
                <c:pt idx="48">
                  <c:v>10.550084399999999</c:v>
                </c:pt>
                <c:pt idx="49">
                  <c:v>12.963889699999999</c:v>
                </c:pt>
                <c:pt idx="50">
                  <c:v>12.0427993</c:v>
                </c:pt>
                <c:pt idx="51">
                  <c:v>13.0307295</c:v>
                </c:pt>
                <c:pt idx="52">
                  <c:v>8.9059854000000005</c:v>
                </c:pt>
                <c:pt idx="53">
                  <c:v>11.011082699999999</c:v>
                </c:pt>
                <c:pt idx="54">
                  <c:v>10.7886202</c:v>
                </c:pt>
                <c:pt idx="55">
                  <c:v>13.229038900000001</c:v>
                </c:pt>
                <c:pt idx="56">
                  <c:v>12.7050298</c:v>
                </c:pt>
                <c:pt idx="57">
                  <c:v>12.286326000000001</c:v>
                </c:pt>
                <c:pt idx="58">
                  <c:v>10.451725100000001</c:v>
                </c:pt>
                <c:pt idx="59">
                  <c:v>10.9390071</c:v>
                </c:pt>
                <c:pt idx="60">
                  <c:v>12.019712800000001</c:v>
                </c:pt>
                <c:pt idx="61">
                  <c:v>14.302472699999999</c:v>
                </c:pt>
                <c:pt idx="62">
                  <c:v>12.600570599999999</c:v>
                </c:pt>
                <c:pt idx="63">
                  <c:v>15.296435799999999</c:v>
                </c:pt>
                <c:pt idx="64">
                  <c:v>12.4874241</c:v>
                </c:pt>
                <c:pt idx="65">
                  <c:v>11.9704956</c:v>
                </c:pt>
                <c:pt idx="66">
                  <c:v>11.6452703</c:v>
                </c:pt>
                <c:pt idx="67">
                  <c:v>14.173639</c:v>
                </c:pt>
                <c:pt idx="68">
                  <c:v>16.7538853</c:v>
                </c:pt>
                <c:pt idx="69">
                  <c:v>14.7071615</c:v>
                </c:pt>
                <c:pt idx="70">
                  <c:v>14.8736313</c:v>
                </c:pt>
                <c:pt idx="71">
                  <c:v>18.696162900000001</c:v>
                </c:pt>
                <c:pt idx="72">
                  <c:v>15.4154616</c:v>
                </c:pt>
                <c:pt idx="73">
                  <c:v>20.238810099999998</c:v>
                </c:pt>
                <c:pt idx="74">
                  <c:v>16.617056900000001</c:v>
                </c:pt>
                <c:pt idx="75">
                  <c:v>16.7389245</c:v>
                </c:pt>
                <c:pt idx="76">
                  <c:v>15.443080399999999</c:v>
                </c:pt>
                <c:pt idx="77">
                  <c:v>18.081780299999998</c:v>
                </c:pt>
                <c:pt idx="78">
                  <c:v>16.9686111</c:v>
                </c:pt>
                <c:pt idx="79">
                  <c:v>16.509874799999999</c:v>
                </c:pt>
                <c:pt idx="80">
                  <c:v>18.010833300000002</c:v>
                </c:pt>
                <c:pt idx="81">
                  <c:v>17.7598217</c:v>
                </c:pt>
                <c:pt idx="82">
                  <c:v>14.6245136</c:v>
                </c:pt>
                <c:pt idx="83">
                  <c:v>17.277222200000001</c:v>
                </c:pt>
                <c:pt idx="84">
                  <c:v>17.984375</c:v>
                </c:pt>
                <c:pt idx="85">
                  <c:v>14.9025</c:v>
                </c:pt>
                <c:pt idx="86">
                  <c:v>14.9947222</c:v>
                </c:pt>
                <c:pt idx="87">
                  <c:v>13.0488889</c:v>
                </c:pt>
                <c:pt idx="88">
                  <c:v>17.129444400000001</c:v>
                </c:pt>
                <c:pt idx="89">
                  <c:v>19.131088200000001</c:v>
                </c:pt>
                <c:pt idx="90">
                  <c:v>19.2461111</c:v>
                </c:pt>
                <c:pt idx="91">
                  <c:v>13.0395764</c:v>
                </c:pt>
                <c:pt idx="92">
                  <c:v>15.7477629</c:v>
                </c:pt>
                <c:pt idx="93">
                  <c:v>20.046666699999999</c:v>
                </c:pt>
                <c:pt idx="94">
                  <c:v>19.899999999999999</c:v>
                </c:pt>
                <c:pt idx="95">
                  <c:v>23.7330556</c:v>
                </c:pt>
                <c:pt idx="96">
                  <c:v>24.5923248</c:v>
                </c:pt>
                <c:pt idx="97">
                  <c:v>18.4068927</c:v>
                </c:pt>
                <c:pt idx="98">
                  <c:v>20.775737299999999</c:v>
                </c:pt>
                <c:pt idx="99">
                  <c:v>23.089797099999998</c:v>
                </c:pt>
                <c:pt idx="100">
                  <c:v>25.207615300000001</c:v>
                </c:pt>
                <c:pt idx="101">
                  <c:v>22.983013100000001</c:v>
                </c:pt>
                <c:pt idx="102">
                  <c:v>21.227664900000001</c:v>
                </c:pt>
                <c:pt idx="103">
                  <c:v>16.842414099999999</c:v>
                </c:pt>
                <c:pt idx="104">
                  <c:v>21.605233900000002</c:v>
                </c:pt>
                <c:pt idx="105">
                  <c:v>18.248888900000001</c:v>
                </c:pt>
                <c:pt idx="106">
                  <c:v>19.9021407</c:v>
                </c:pt>
                <c:pt idx="107">
                  <c:v>23.8265703</c:v>
                </c:pt>
                <c:pt idx="108">
                  <c:v>21.444537100000002</c:v>
                </c:pt>
                <c:pt idx="109">
                  <c:v>17.305741399999999</c:v>
                </c:pt>
                <c:pt idx="110">
                  <c:v>18.2623088</c:v>
                </c:pt>
                <c:pt idx="111">
                  <c:v>17.75403</c:v>
                </c:pt>
                <c:pt idx="112">
                  <c:v>18.172547900000001</c:v>
                </c:pt>
                <c:pt idx="113">
                  <c:v>24.397888300000002</c:v>
                </c:pt>
                <c:pt idx="114">
                  <c:v>21.9091667</c:v>
                </c:pt>
                <c:pt idx="115">
                  <c:v>17.561057000000002</c:v>
                </c:pt>
                <c:pt idx="116">
                  <c:v>15.844909299999999</c:v>
                </c:pt>
                <c:pt idx="117">
                  <c:v>19.6672227</c:v>
                </c:pt>
                <c:pt idx="118">
                  <c:v>24.4891425</c:v>
                </c:pt>
                <c:pt idx="119">
                  <c:v>22.889722200000001</c:v>
                </c:pt>
                <c:pt idx="120">
                  <c:v>21.497495799999999</c:v>
                </c:pt>
                <c:pt idx="121">
                  <c:v>19.882549399999998</c:v>
                </c:pt>
                <c:pt idx="122">
                  <c:v>19.227841099999999</c:v>
                </c:pt>
                <c:pt idx="123">
                  <c:v>21.275034900000001</c:v>
                </c:pt>
                <c:pt idx="124">
                  <c:v>23.517270199999999</c:v>
                </c:pt>
                <c:pt idx="125">
                  <c:v>24.013656600000001</c:v>
                </c:pt>
                <c:pt idx="126">
                  <c:v>19.740400699999999</c:v>
                </c:pt>
                <c:pt idx="127">
                  <c:v>17.7727018</c:v>
                </c:pt>
                <c:pt idx="128">
                  <c:v>19.779883000000002</c:v>
                </c:pt>
                <c:pt idx="129">
                  <c:v>19.639097700000001</c:v>
                </c:pt>
                <c:pt idx="130">
                  <c:v>24.853433800000001</c:v>
                </c:pt>
                <c:pt idx="131">
                  <c:v>25.301565100000001</c:v>
                </c:pt>
                <c:pt idx="132">
                  <c:v>20.458472700000002</c:v>
                </c:pt>
                <c:pt idx="133">
                  <c:v>19.727703500000001</c:v>
                </c:pt>
                <c:pt idx="134">
                  <c:v>23.256053399999999</c:v>
                </c:pt>
                <c:pt idx="135">
                  <c:v>22.013344499999999</c:v>
                </c:pt>
                <c:pt idx="136">
                  <c:v>22.150765</c:v>
                </c:pt>
                <c:pt idx="137">
                  <c:v>25.722841200000001</c:v>
                </c:pt>
                <c:pt idx="138">
                  <c:v>19.580033499999999</c:v>
                </c:pt>
                <c:pt idx="139">
                  <c:v>19.584401100000001</c:v>
                </c:pt>
                <c:pt idx="140">
                  <c:v>25.5693248</c:v>
                </c:pt>
                <c:pt idx="141">
                  <c:v>23.0011133</c:v>
                </c:pt>
                <c:pt idx="142">
                  <c:v>26.3369535</c:v>
                </c:pt>
                <c:pt idx="143">
                  <c:v>21.361944399999999</c:v>
                </c:pt>
                <c:pt idx="144">
                  <c:v>17.071468299999999</c:v>
                </c:pt>
                <c:pt idx="145">
                  <c:v>18.466314000000001</c:v>
                </c:pt>
                <c:pt idx="146">
                  <c:v>21.7546541</c:v>
                </c:pt>
                <c:pt idx="147">
                  <c:v>25.8810781</c:v>
                </c:pt>
                <c:pt idx="148">
                  <c:v>23.3274951</c:v>
                </c:pt>
                <c:pt idx="149">
                  <c:v>20.538482999999999</c:v>
                </c:pt>
                <c:pt idx="150">
                  <c:v>23.921345200000001</c:v>
                </c:pt>
                <c:pt idx="151">
                  <c:v>24.762527800000001</c:v>
                </c:pt>
                <c:pt idx="152">
                  <c:v>26.030058400000001</c:v>
                </c:pt>
                <c:pt idx="153">
                  <c:v>27.066796499999999</c:v>
                </c:pt>
                <c:pt idx="154">
                  <c:v>17.9988873</c:v>
                </c:pt>
                <c:pt idx="155">
                  <c:v>18.805416000000001</c:v>
                </c:pt>
                <c:pt idx="156">
                  <c:v>20.260567300000002</c:v>
                </c:pt>
                <c:pt idx="157">
                  <c:v>25.953559500000001</c:v>
                </c:pt>
                <c:pt idx="158">
                  <c:v>25.687152399999999</c:v>
                </c:pt>
                <c:pt idx="159">
                  <c:v>21.314572299999998</c:v>
                </c:pt>
                <c:pt idx="160">
                  <c:v>21.429288700000001</c:v>
                </c:pt>
                <c:pt idx="161">
                  <c:v>20.897450299999999</c:v>
                </c:pt>
                <c:pt idx="162">
                  <c:v>24.3329612</c:v>
                </c:pt>
                <c:pt idx="163">
                  <c:v>23.015346000000001</c:v>
                </c:pt>
                <c:pt idx="164">
                  <c:v>20.728917299999999</c:v>
                </c:pt>
                <c:pt idx="165">
                  <c:v>29.6791667</c:v>
                </c:pt>
                <c:pt idx="166">
                  <c:v>23.9121001</c:v>
                </c:pt>
                <c:pt idx="167">
                  <c:v>16.016727100000001</c:v>
                </c:pt>
                <c:pt idx="168">
                  <c:v>20.3116266</c:v>
                </c:pt>
                <c:pt idx="169">
                  <c:v>18.298578200000001</c:v>
                </c:pt>
                <c:pt idx="170">
                  <c:v>23.881436099999998</c:v>
                </c:pt>
                <c:pt idx="171">
                  <c:v>27.2343446</c:v>
                </c:pt>
                <c:pt idx="172">
                  <c:v>25.030572500000002</c:v>
                </c:pt>
                <c:pt idx="173">
                  <c:v>18.512506900000002</c:v>
                </c:pt>
                <c:pt idx="174">
                  <c:v>18.989676299999999</c:v>
                </c:pt>
                <c:pt idx="175">
                  <c:v>20.892787500000001</c:v>
                </c:pt>
                <c:pt idx="176">
                  <c:v>24.7448525</c:v>
                </c:pt>
                <c:pt idx="177">
                  <c:v>26.832035600000001</c:v>
                </c:pt>
                <c:pt idx="178">
                  <c:v>24.142499300000001</c:v>
                </c:pt>
                <c:pt idx="179">
                  <c:v>19.891613299999999</c:v>
                </c:pt>
                <c:pt idx="180">
                  <c:v>17.527692699999999</c:v>
                </c:pt>
                <c:pt idx="181">
                  <c:v>20.538290199999999</c:v>
                </c:pt>
                <c:pt idx="182">
                  <c:v>25.609058099999999</c:v>
                </c:pt>
                <c:pt idx="183">
                  <c:v>24.294739799999999</c:v>
                </c:pt>
                <c:pt idx="184">
                  <c:v>21.266221099999999</c:v>
                </c:pt>
                <c:pt idx="185">
                  <c:v>22.355753199999999</c:v>
                </c:pt>
                <c:pt idx="186">
                  <c:v>18.483834999999999</c:v>
                </c:pt>
                <c:pt idx="187">
                  <c:v>24.323782999999999</c:v>
                </c:pt>
                <c:pt idx="188">
                  <c:v>27.2251251</c:v>
                </c:pt>
                <c:pt idx="189">
                  <c:v>23.746143100000001</c:v>
                </c:pt>
                <c:pt idx="190">
                  <c:v>20.195936499999998</c:v>
                </c:pt>
                <c:pt idx="191">
                  <c:v>21.589886100000001</c:v>
                </c:pt>
                <c:pt idx="192">
                  <c:v>17.452924800000002</c:v>
                </c:pt>
                <c:pt idx="193">
                  <c:v>19.270352899999999</c:v>
                </c:pt>
                <c:pt idx="194">
                  <c:v>27.464722200000001</c:v>
                </c:pt>
                <c:pt idx="195">
                  <c:v>25.295606200000002</c:v>
                </c:pt>
                <c:pt idx="196">
                  <c:v>22.165229499999999</c:v>
                </c:pt>
                <c:pt idx="197">
                  <c:v>22.4716509</c:v>
                </c:pt>
                <c:pt idx="198">
                  <c:v>16.853325900000002</c:v>
                </c:pt>
                <c:pt idx="199">
                  <c:v>20.645457100000002</c:v>
                </c:pt>
                <c:pt idx="200">
                  <c:v>25.959666200000001</c:v>
                </c:pt>
                <c:pt idx="201">
                  <c:v>24.011951100000001</c:v>
                </c:pt>
                <c:pt idx="202">
                  <c:v>23.5348902</c:v>
                </c:pt>
                <c:pt idx="203">
                  <c:v>21.607222199999999</c:v>
                </c:pt>
                <c:pt idx="204">
                  <c:v>15.766982199999999</c:v>
                </c:pt>
                <c:pt idx="205">
                  <c:v>28.104311500000001</c:v>
                </c:pt>
                <c:pt idx="206">
                  <c:v>25.506681499999999</c:v>
                </c:pt>
                <c:pt idx="207">
                  <c:v>20.3008062</c:v>
                </c:pt>
                <c:pt idx="208">
                  <c:v>21.282336600000001</c:v>
                </c:pt>
                <c:pt idx="209">
                  <c:v>27.7507667</c:v>
                </c:pt>
                <c:pt idx="210">
                  <c:v>24.423601399999999</c:v>
                </c:pt>
                <c:pt idx="211">
                  <c:v>20.128646799999999</c:v>
                </c:pt>
                <c:pt idx="212">
                  <c:v>21.386648099999999</c:v>
                </c:pt>
                <c:pt idx="213">
                  <c:v>20.741729200000002</c:v>
                </c:pt>
                <c:pt idx="214">
                  <c:v>23.091490499999999</c:v>
                </c:pt>
                <c:pt idx="215">
                  <c:v>27.048055600000001</c:v>
                </c:pt>
                <c:pt idx="216">
                  <c:v>24.445413500000001</c:v>
                </c:pt>
                <c:pt idx="217">
                  <c:v>17.822661499999999</c:v>
                </c:pt>
                <c:pt idx="218">
                  <c:v>19.2269939</c:v>
                </c:pt>
                <c:pt idx="219">
                  <c:v>18.959977800000001</c:v>
                </c:pt>
                <c:pt idx="220">
                  <c:v>21.995276499999999</c:v>
                </c:pt>
                <c:pt idx="221">
                  <c:v>23.187552100000001</c:v>
                </c:pt>
                <c:pt idx="222">
                  <c:v>22.260712300000002</c:v>
                </c:pt>
                <c:pt idx="223">
                  <c:v>18.522367299999999</c:v>
                </c:pt>
                <c:pt idx="224">
                  <c:v>21.7388163</c:v>
                </c:pt>
                <c:pt idx="225">
                  <c:v>17.5191667</c:v>
                </c:pt>
                <c:pt idx="226">
                  <c:v>25.5700389</c:v>
                </c:pt>
                <c:pt idx="227">
                  <c:v>25.826666700000001</c:v>
                </c:pt>
                <c:pt idx="228">
                  <c:v>20.670372400000002</c:v>
                </c:pt>
                <c:pt idx="229">
                  <c:v>17.6402778</c:v>
                </c:pt>
                <c:pt idx="230">
                  <c:v>21.457996099999999</c:v>
                </c:pt>
                <c:pt idx="231">
                  <c:v>19.248333299999999</c:v>
                </c:pt>
                <c:pt idx="232">
                  <c:v>25.184773499999999</c:v>
                </c:pt>
                <c:pt idx="233">
                  <c:v>24.707649499999999</c:v>
                </c:pt>
                <c:pt idx="234">
                  <c:v>23.960833300000001</c:v>
                </c:pt>
                <c:pt idx="235">
                  <c:v>18.0369855</c:v>
                </c:pt>
                <c:pt idx="236">
                  <c:v>22.9438265</c:v>
                </c:pt>
                <c:pt idx="237">
                  <c:v>15.785416100000001</c:v>
                </c:pt>
                <c:pt idx="238">
                  <c:v>19.262996900000001</c:v>
                </c:pt>
                <c:pt idx="239">
                  <c:v>25.227777799999998</c:v>
                </c:pt>
                <c:pt idx="240">
                  <c:v>21.396498999999999</c:v>
                </c:pt>
                <c:pt idx="241">
                  <c:v>18.366870500000001</c:v>
                </c:pt>
                <c:pt idx="242">
                  <c:v>20.9337804</c:v>
                </c:pt>
                <c:pt idx="243">
                  <c:v>17.694575799999999</c:v>
                </c:pt>
                <c:pt idx="244">
                  <c:v>24.552184799999999</c:v>
                </c:pt>
                <c:pt idx="245">
                  <c:v>24.619193299999999</c:v>
                </c:pt>
                <c:pt idx="246">
                  <c:v>23.4145121</c:v>
                </c:pt>
                <c:pt idx="247">
                  <c:v>17.757154799999999</c:v>
                </c:pt>
                <c:pt idx="248">
                  <c:v>20.838333299999999</c:v>
                </c:pt>
                <c:pt idx="249">
                  <c:v>18.4456794</c:v>
                </c:pt>
                <c:pt idx="250">
                  <c:v>23.396221199999999</c:v>
                </c:pt>
                <c:pt idx="251">
                  <c:v>21.881600899999999</c:v>
                </c:pt>
                <c:pt idx="252">
                  <c:v>21.3636111</c:v>
                </c:pt>
                <c:pt idx="253">
                  <c:v>16.932090200000001</c:v>
                </c:pt>
                <c:pt idx="254">
                  <c:v>21.368948199999998</c:v>
                </c:pt>
                <c:pt idx="255">
                  <c:v>19.593498199999999</c:v>
                </c:pt>
                <c:pt idx="256">
                  <c:v>17.681679200000001</c:v>
                </c:pt>
              </c:numCache>
            </c:numRef>
          </c:xVal>
          <c:yVal>
            <c:numRef>
              <c:f>inference_prediction_precision!$J$1:$J$257</c:f>
              <c:numCache>
                <c:formatCode>General</c:formatCode>
                <c:ptCount val="257"/>
                <c:pt idx="1">
                  <c:v>10.242118</c:v>
                </c:pt>
                <c:pt idx="2">
                  <c:v>13.130496000000001</c:v>
                </c:pt>
                <c:pt idx="3">
                  <c:v>14.43909</c:v>
                </c:pt>
                <c:pt idx="4">
                  <c:v>10.8292155</c:v>
                </c:pt>
                <c:pt idx="5">
                  <c:v>10.288584999999999</c:v>
                </c:pt>
                <c:pt idx="6">
                  <c:v>11.805706499999999</c:v>
                </c:pt>
                <c:pt idx="7">
                  <c:v>9.6110106000000002</c:v>
                </c:pt>
                <c:pt idx="8">
                  <c:v>12.240462000000001</c:v>
                </c:pt>
                <c:pt idx="9">
                  <c:v>12.578315</c:v>
                </c:pt>
                <c:pt idx="10">
                  <c:v>10.284167500000001</c:v>
                </c:pt>
                <c:pt idx="11">
                  <c:v>9.7943040000000003</c:v>
                </c:pt>
                <c:pt idx="12">
                  <c:v>10.537758500000001</c:v>
                </c:pt>
                <c:pt idx="13">
                  <c:v>10.569153</c:v>
                </c:pt>
                <c:pt idx="14">
                  <c:v>11.983558</c:v>
                </c:pt>
                <c:pt idx="15">
                  <c:v>12.449589</c:v>
                </c:pt>
                <c:pt idx="16">
                  <c:v>11.238593</c:v>
                </c:pt>
                <c:pt idx="17">
                  <c:v>11.439495000000001</c:v>
                </c:pt>
                <c:pt idx="18">
                  <c:v>10.964811600000001</c:v>
                </c:pt>
                <c:pt idx="19">
                  <c:v>11.255312</c:v>
                </c:pt>
                <c:pt idx="20">
                  <c:v>11.995944</c:v>
                </c:pt>
                <c:pt idx="21">
                  <c:v>10.5801605</c:v>
                </c:pt>
                <c:pt idx="22">
                  <c:v>12.505750000000001</c:v>
                </c:pt>
                <c:pt idx="23">
                  <c:v>12.878695</c:v>
                </c:pt>
                <c:pt idx="24">
                  <c:v>11.916442</c:v>
                </c:pt>
                <c:pt idx="25">
                  <c:v>10.438791999999999</c:v>
                </c:pt>
                <c:pt idx="26">
                  <c:v>11.540931499999999</c:v>
                </c:pt>
                <c:pt idx="27">
                  <c:v>12.364592</c:v>
                </c:pt>
                <c:pt idx="28">
                  <c:v>11.3813855</c:v>
                </c:pt>
                <c:pt idx="29">
                  <c:v>9.4517539999999993</c:v>
                </c:pt>
                <c:pt idx="30">
                  <c:v>10.934870999999999</c:v>
                </c:pt>
                <c:pt idx="31">
                  <c:v>11.236152000000001</c:v>
                </c:pt>
                <c:pt idx="32">
                  <c:v>11.744268999999999</c:v>
                </c:pt>
                <c:pt idx="33">
                  <c:v>11.449026</c:v>
                </c:pt>
                <c:pt idx="34">
                  <c:v>10.048289</c:v>
                </c:pt>
                <c:pt idx="35">
                  <c:v>9.7417459999999991</c:v>
                </c:pt>
                <c:pt idx="36">
                  <c:v>11.088082</c:v>
                </c:pt>
                <c:pt idx="37">
                  <c:v>11.424038599999999</c:v>
                </c:pt>
                <c:pt idx="38">
                  <c:v>13.503546</c:v>
                </c:pt>
                <c:pt idx="39">
                  <c:v>10.6033236</c:v>
                </c:pt>
                <c:pt idx="40">
                  <c:v>12.083669</c:v>
                </c:pt>
                <c:pt idx="41">
                  <c:v>9.587059</c:v>
                </c:pt>
                <c:pt idx="42">
                  <c:v>11.351532499999999</c:v>
                </c:pt>
                <c:pt idx="43">
                  <c:v>13.036235</c:v>
                </c:pt>
                <c:pt idx="44">
                  <c:v>14.291069999999999</c:v>
                </c:pt>
                <c:pt idx="45">
                  <c:v>13.103595</c:v>
                </c:pt>
                <c:pt idx="46">
                  <c:v>11.8835256</c:v>
                </c:pt>
                <c:pt idx="47">
                  <c:v>12.354113</c:v>
                </c:pt>
                <c:pt idx="48">
                  <c:v>13.593688999999999</c:v>
                </c:pt>
                <c:pt idx="49">
                  <c:v>14.645894</c:v>
                </c:pt>
                <c:pt idx="50">
                  <c:v>13.62354</c:v>
                </c:pt>
                <c:pt idx="51">
                  <c:v>13.446721</c:v>
                </c:pt>
                <c:pt idx="52">
                  <c:v>10.382958</c:v>
                </c:pt>
                <c:pt idx="53">
                  <c:v>11.758039</c:v>
                </c:pt>
                <c:pt idx="54">
                  <c:v>12.387956000000001</c:v>
                </c:pt>
                <c:pt idx="55">
                  <c:v>14.23396</c:v>
                </c:pt>
                <c:pt idx="56">
                  <c:v>13.02251</c:v>
                </c:pt>
                <c:pt idx="57">
                  <c:v>13.625443000000001</c:v>
                </c:pt>
                <c:pt idx="58">
                  <c:v>10.7229695</c:v>
                </c:pt>
                <c:pt idx="59">
                  <c:v>12.035413</c:v>
                </c:pt>
                <c:pt idx="60">
                  <c:v>14.029764999999999</c:v>
                </c:pt>
                <c:pt idx="61">
                  <c:v>14.860355999999999</c:v>
                </c:pt>
                <c:pt idx="62">
                  <c:v>14.950742999999999</c:v>
                </c:pt>
                <c:pt idx="63">
                  <c:v>14.539828999999999</c:v>
                </c:pt>
                <c:pt idx="64">
                  <c:v>13.886198</c:v>
                </c:pt>
                <c:pt idx="65">
                  <c:v>12.750672</c:v>
                </c:pt>
                <c:pt idx="66">
                  <c:v>14.711288</c:v>
                </c:pt>
                <c:pt idx="67">
                  <c:v>15.464257999999999</c:v>
                </c:pt>
                <c:pt idx="68">
                  <c:v>15.753007</c:v>
                </c:pt>
                <c:pt idx="69">
                  <c:v>15.415835</c:v>
                </c:pt>
                <c:pt idx="70">
                  <c:v>14.298883</c:v>
                </c:pt>
                <c:pt idx="71">
                  <c:v>15.988412</c:v>
                </c:pt>
                <c:pt idx="72">
                  <c:v>16.683274999999998</c:v>
                </c:pt>
                <c:pt idx="73">
                  <c:v>16.55987</c:v>
                </c:pt>
                <c:pt idx="74">
                  <c:v>15.820035000000001</c:v>
                </c:pt>
                <c:pt idx="75">
                  <c:v>16.152173000000001</c:v>
                </c:pt>
                <c:pt idx="76">
                  <c:v>15.12674</c:v>
                </c:pt>
                <c:pt idx="77">
                  <c:v>14.577614000000001</c:v>
                </c:pt>
                <c:pt idx="78">
                  <c:v>19.48273</c:v>
                </c:pt>
                <c:pt idx="79">
                  <c:v>17.685464</c:v>
                </c:pt>
                <c:pt idx="80">
                  <c:v>15.301138</c:v>
                </c:pt>
                <c:pt idx="81">
                  <c:v>15.567437</c:v>
                </c:pt>
                <c:pt idx="82">
                  <c:v>17.477764000000001</c:v>
                </c:pt>
                <c:pt idx="83">
                  <c:v>17.614212999999999</c:v>
                </c:pt>
                <c:pt idx="84">
                  <c:v>17.413820000000001</c:v>
                </c:pt>
                <c:pt idx="85">
                  <c:v>16.926955</c:v>
                </c:pt>
                <c:pt idx="86">
                  <c:v>15.959320999999999</c:v>
                </c:pt>
                <c:pt idx="87">
                  <c:v>16.308789999999998</c:v>
                </c:pt>
                <c:pt idx="88">
                  <c:v>18.734531</c:v>
                </c:pt>
                <c:pt idx="89">
                  <c:v>18.741005999999999</c:v>
                </c:pt>
                <c:pt idx="90">
                  <c:v>16.746658</c:v>
                </c:pt>
                <c:pt idx="91">
                  <c:v>14.236698000000001</c:v>
                </c:pt>
                <c:pt idx="92">
                  <c:v>14.797959000000001</c:v>
                </c:pt>
                <c:pt idx="93">
                  <c:v>18.697241000000002</c:v>
                </c:pt>
                <c:pt idx="94">
                  <c:v>20.704432000000001</c:v>
                </c:pt>
                <c:pt idx="95">
                  <c:v>20.348416</c:v>
                </c:pt>
                <c:pt idx="96">
                  <c:v>21.275347</c:v>
                </c:pt>
                <c:pt idx="97">
                  <c:v>18.183665000000001</c:v>
                </c:pt>
                <c:pt idx="98">
                  <c:v>20.371047000000001</c:v>
                </c:pt>
                <c:pt idx="99">
                  <c:v>20.194863999999999</c:v>
                </c:pt>
                <c:pt idx="100">
                  <c:v>21.110195999999998</c:v>
                </c:pt>
                <c:pt idx="101">
                  <c:v>21.685088</c:v>
                </c:pt>
                <c:pt idx="102">
                  <c:v>21.592717</c:v>
                </c:pt>
                <c:pt idx="103">
                  <c:v>17.063649999999999</c:v>
                </c:pt>
                <c:pt idx="104">
                  <c:v>19.299866000000002</c:v>
                </c:pt>
                <c:pt idx="105">
                  <c:v>17.45711</c:v>
                </c:pt>
                <c:pt idx="106">
                  <c:v>20.658113</c:v>
                </c:pt>
                <c:pt idx="107">
                  <c:v>22.556207000000001</c:v>
                </c:pt>
                <c:pt idx="108">
                  <c:v>21.640830000000001</c:v>
                </c:pt>
                <c:pt idx="109">
                  <c:v>16.964188</c:v>
                </c:pt>
                <c:pt idx="110">
                  <c:v>18.663519999999998</c:v>
                </c:pt>
                <c:pt idx="111">
                  <c:v>18.728088</c:v>
                </c:pt>
                <c:pt idx="112">
                  <c:v>19.939578000000001</c:v>
                </c:pt>
                <c:pt idx="113">
                  <c:v>21.873208999999999</c:v>
                </c:pt>
                <c:pt idx="114">
                  <c:v>22.533871000000001</c:v>
                </c:pt>
                <c:pt idx="115">
                  <c:v>19.835930000000001</c:v>
                </c:pt>
                <c:pt idx="116">
                  <c:v>18.108060999999999</c:v>
                </c:pt>
                <c:pt idx="117">
                  <c:v>19.397189000000001</c:v>
                </c:pt>
                <c:pt idx="118">
                  <c:v>23.604330000000001</c:v>
                </c:pt>
                <c:pt idx="119">
                  <c:v>23.38354</c:v>
                </c:pt>
                <c:pt idx="120">
                  <c:v>19.717889</c:v>
                </c:pt>
                <c:pt idx="121">
                  <c:v>19.255424999999999</c:v>
                </c:pt>
                <c:pt idx="122">
                  <c:v>19.233774</c:v>
                </c:pt>
                <c:pt idx="123">
                  <c:v>22.022000999999999</c:v>
                </c:pt>
                <c:pt idx="124">
                  <c:v>21.905607</c:v>
                </c:pt>
                <c:pt idx="125">
                  <c:v>24.399000000000001</c:v>
                </c:pt>
                <c:pt idx="126">
                  <c:v>20.449403</c:v>
                </c:pt>
                <c:pt idx="127">
                  <c:v>18.965288999999999</c:v>
                </c:pt>
                <c:pt idx="128">
                  <c:v>20.451681000000001</c:v>
                </c:pt>
                <c:pt idx="129">
                  <c:v>24.792304999999999</c:v>
                </c:pt>
                <c:pt idx="130">
                  <c:v>24.084527999999999</c:v>
                </c:pt>
                <c:pt idx="131">
                  <c:v>24.099309999999999</c:v>
                </c:pt>
                <c:pt idx="132">
                  <c:v>20.047059999999998</c:v>
                </c:pt>
                <c:pt idx="133">
                  <c:v>19.561388000000001</c:v>
                </c:pt>
                <c:pt idx="134">
                  <c:v>21.536770000000001</c:v>
                </c:pt>
                <c:pt idx="135">
                  <c:v>22.821161</c:v>
                </c:pt>
                <c:pt idx="136">
                  <c:v>23.980250000000002</c:v>
                </c:pt>
                <c:pt idx="137">
                  <c:v>22.997914000000002</c:v>
                </c:pt>
                <c:pt idx="138">
                  <c:v>19.635280999999999</c:v>
                </c:pt>
                <c:pt idx="139">
                  <c:v>18.841176000000001</c:v>
                </c:pt>
                <c:pt idx="140">
                  <c:v>20.733812</c:v>
                </c:pt>
                <c:pt idx="141">
                  <c:v>24.277446000000001</c:v>
                </c:pt>
                <c:pt idx="142">
                  <c:v>24.336780000000001</c:v>
                </c:pt>
                <c:pt idx="143">
                  <c:v>22.838542</c:v>
                </c:pt>
                <c:pt idx="144">
                  <c:v>19.341954999999999</c:v>
                </c:pt>
                <c:pt idx="145">
                  <c:v>20.655647999999999</c:v>
                </c:pt>
                <c:pt idx="146">
                  <c:v>22.759937000000001</c:v>
                </c:pt>
                <c:pt idx="147">
                  <c:v>25.058841999999999</c:v>
                </c:pt>
                <c:pt idx="148">
                  <c:v>23.502146</c:v>
                </c:pt>
                <c:pt idx="149">
                  <c:v>21.59836</c:v>
                </c:pt>
                <c:pt idx="150">
                  <c:v>20.981992999999999</c:v>
                </c:pt>
                <c:pt idx="151">
                  <c:v>26.719045999999999</c:v>
                </c:pt>
                <c:pt idx="152">
                  <c:v>24.536182</c:v>
                </c:pt>
                <c:pt idx="153">
                  <c:v>24.397005</c:v>
                </c:pt>
                <c:pt idx="154">
                  <c:v>19.565217000000001</c:v>
                </c:pt>
                <c:pt idx="155">
                  <c:v>17.526686000000002</c:v>
                </c:pt>
                <c:pt idx="156">
                  <c:v>23.071082000000001</c:v>
                </c:pt>
                <c:pt idx="157">
                  <c:v>25.738524999999999</c:v>
                </c:pt>
                <c:pt idx="158">
                  <c:v>24.640726999999998</c:v>
                </c:pt>
                <c:pt idx="159">
                  <c:v>22.850532999999999</c:v>
                </c:pt>
                <c:pt idx="160">
                  <c:v>20.273810000000001</c:v>
                </c:pt>
                <c:pt idx="161">
                  <c:v>18.305296999999999</c:v>
                </c:pt>
                <c:pt idx="162">
                  <c:v>21.053508000000001</c:v>
                </c:pt>
                <c:pt idx="163">
                  <c:v>18.457889999999999</c:v>
                </c:pt>
                <c:pt idx="164">
                  <c:v>21.672034</c:v>
                </c:pt>
                <c:pt idx="165">
                  <c:v>26.058250000000001</c:v>
                </c:pt>
                <c:pt idx="166">
                  <c:v>25.752210000000002</c:v>
                </c:pt>
                <c:pt idx="167">
                  <c:v>17.346430000000002</c:v>
                </c:pt>
                <c:pt idx="168">
                  <c:v>19.044134</c:v>
                </c:pt>
                <c:pt idx="169">
                  <c:v>18.292363000000002</c:v>
                </c:pt>
                <c:pt idx="170">
                  <c:v>24.666696999999999</c:v>
                </c:pt>
                <c:pt idx="171">
                  <c:v>25.698661999999999</c:v>
                </c:pt>
                <c:pt idx="172">
                  <c:v>24.923452999999999</c:v>
                </c:pt>
                <c:pt idx="173">
                  <c:v>19.849122000000001</c:v>
                </c:pt>
                <c:pt idx="174">
                  <c:v>18.581693999999999</c:v>
                </c:pt>
                <c:pt idx="175">
                  <c:v>24.330169000000001</c:v>
                </c:pt>
                <c:pt idx="176">
                  <c:v>26.35979</c:v>
                </c:pt>
                <c:pt idx="177">
                  <c:v>24.127056</c:v>
                </c:pt>
                <c:pt idx="178">
                  <c:v>25.637357999999999</c:v>
                </c:pt>
                <c:pt idx="179">
                  <c:v>21.089600000000001</c:v>
                </c:pt>
                <c:pt idx="180">
                  <c:v>18.935300000000002</c:v>
                </c:pt>
                <c:pt idx="181">
                  <c:v>22.346575999999999</c:v>
                </c:pt>
                <c:pt idx="182">
                  <c:v>25.925356000000001</c:v>
                </c:pt>
                <c:pt idx="183">
                  <c:v>24.830323</c:v>
                </c:pt>
                <c:pt idx="184">
                  <c:v>23.709996</c:v>
                </c:pt>
                <c:pt idx="185">
                  <c:v>20.799586000000001</c:v>
                </c:pt>
                <c:pt idx="186">
                  <c:v>19.007874999999999</c:v>
                </c:pt>
                <c:pt idx="187">
                  <c:v>21.181342999999998</c:v>
                </c:pt>
                <c:pt idx="188">
                  <c:v>25.492850000000001</c:v>
                </c:pt>
                <c:pt idx="189">
                  <c:v>23.562372</c:v>
                </c:pt>
                <c:pt idx="190">
                  <c:v>21.241631999999999</c:v>
                </c:pt>
                <c:pt idx="191">
                  <c:v>20.254619999999999</c:v>
                </c:pt>
                <c:pt idx="192">
                  <c:v>17.550826000000001</c:v>
                </c:pt>
                <c:pt idx="193">
                  <c:v>22.252296000000001</c:v>
                </c:pt>
                <c:pt idx="194">
                  <c:v>25.803294999999999</c:v>
                </c:pt>
                <c:pt idx="195">
                  <c:v>23.551833999999999</c:v>
                </c:pt>
                <c:pt idx="196">
                  <c:v>19.140825</c:v>
                </c:pt>
                <c:pt idx="197">
                  <c:v>20.962004</c:v>
                </c:pt>
                <c:pt idx="198">
                  <c:v>16.746462999999999</c:v>
                </c:pt>
                <c:pt idx="199">
                  <c:v>24.467635000000001</c:v>
                </c:pt>
                <c:pt idx="200">
                  <c:v>25.758900000000001</c:v>
                </c:pt>
                <c:pt idx="201">
                  <c:v>23.489485999999999</c:v>
                </c:pt>
                <c:pt idx="202">
                  <c:v>19.534665</c:v>
                </c:pt>
                <c:pt idx="203">
                  <c:v>20.862439999999999</c:v>
                </c:pt>
                <c:pt idx="204">
                  <c:v>19.591507</c:v>
                </c:pt>
                <c:pt idx="205">
                  <c:v>20.274511</c:v>
                </c:pt>
                <c:pt idx="206">
                  <c:v>24.007567999999999</c:v>
                </c:pt>
                <c:pt idx="207">
                  <c:v>15.851347000000001</c:v>
                </c:pt>
                <c:pt idx="208">
                  <c:v>20.758405</c:v>
                </c:pt>
                <c:pt idx="209">
                  <c:v>25.612068000000001</c:v>
                </c:pt>
                <c:pt idx="210">
                  <c:v>22.817879999999999</c:v>
                </c:pt>
                <c:pt idx="211">
                  <c:v>18.989692999999999</c:v>
                </c:pt>
                <c:pt idx="212">
                  <c:v>19.154422</c:v>
                </c:pt>
                <c:pt idx="213">
                  <c:v>19.981915000000001</c:v>
                </c:pt>
                <c:pt idx="214">
                  <c:v>22.026353</c:v>
                </c:pt>
                <c:pt idx="215">
                  <c:v>23.320626000000001</c:v>
                </c:pt>
                <c:pt idx="216">
                  <c:v>24.054517000000001</c:v>
                </c:pt>
                <c:pt idx="217">
                  <c:v>17.949705000000002</c:v>
                </c:pt>
                <c:pt idx="218">
                  <c:v>20.591888000000001</c:v>
                </c:pt>
                <c:pt idx="219">
                  <c:v>17.504339999999999</c:v>
                </c:pt>
                <c:pt idx="220">
                  <c:v>23.804881999999999</c:v>
                </c:pt>
                <c:pt idx="221">
                  <c:v>24.435459999999999</c:v>
                </c:pt>
                <c:pt idx="222">
                  <c:v>23.371959</c:v>
                </c:pt>
                <c:pt idx="223">
                  <c:v>18.876629000000001</c:v>
                </c:pt>
                <c:pt idx="224">
                  <c:v>18.642475000000001</c:v>
                </c:pt>
                <c:pt idx="225">
                  <c:v>18.811444999999999</c:v>
                </c:pt>
                <c:pt idx="226">
                  <c:v>24.097991</c:v>
                </c:pt>
                <c:pt idx="227">
                  <c:v>23.602356</c:v>
                </c:pt>
                <c:pt idx="228">
                  <c:v>21.487074</c:v>
                </c:pt>
                <c:pt idx="229">
                  <c:v>18.206616</c:v>
                </c:pt>
                <c:pt idx="230">
                  <c:v>19.501065000000001</c:v>
                </c:pt>
                <c:pt idx="231">
                  <c:v>19.184857999999998</c:v>
                </c:pt>
                <c:pt idx="232">
                  <c:v>22.681533000000002</c:v>
                </c:pt>
                <c:pt idx="233">
                  <c:v>23.832605999999998</c:v>
                </c:pt>
                <c:pt idx="234">
                  <c:v>21.765922</c:v>
                </c:pt>
                <c:pt idx="235">
                  <c:v>18.059139999999999</c:v>
                </c:pt>
                <c:pt idx="236">
                  <c:v>19.203609</c:v>
                </c:pt>
                <c:pt idx="237">
                  <c:v>16.952807</c:v>
                </c:pt>
                <c:pt idx="238">
                  <c:v>22.939526999999998</c:v>
                </c:pt>
                <c:pt idx="239">
                  <c:v>23.322448000000001</c:v>
                </c:pt>
                <c:pt idx="240">
                  <c:v>23.644470999999999</c:v>
                </c:pt>
                <c:pt idx="241">
                  <c:v>19.214666999999999</c:v>
                </c:pt>
                <c:pt idx="242">
                  <c:v>18.884281999999999</c:v>
                </c:pt>
                <c:pt idx="243">
                  <c:v>15.220846</c:v>
                </c:pt>
                <c:pt idx="244">
                  <c:v>20.352587</c:v>
                </c:pt>
                <c:pt idx="245">
                  <c:v>23.231605999999999</c:v>
                </c:pt>
                <c:pt idx="246">
                  <c:v>21.659974999999999</c:v>
                </c:pt>
                <c:pt idx="247">
                  <c:v>18.657741999999999</c:v>
                </c:pt>
                <c:pt idx="248">
                  <c:v>19.902259999999998</c:v>
                </c:pt>
                <c:pt idx="249">
                  <c:v>15.91799</c:v>
                </c:pt>
                <c:pt idx="250">
                  <c:v>18.828249</c:v>
                </c:pt>
                <c:pt idx="251">
                  <c:v>22.258586999999999</c:v>
                </c:pt>
                <c:pt idx="252">
                  <c:v>21.999606</c:v>
                </c:pt>
                <c:pt idx="253">
                  <c:v>17.467666999999999</c:v>
                </c:pt>
                <c:pt idx="254">
                  <c:v>18.541032000000001</c:v>
                </c:pt>
                <c:pt idx="255">
                  <c:v>19.859016</c:v>
                </c:pt>
                <c:pt idx="256">
                  <c:v>18.272829999999999</c:v>
                </c:pt>
              </c:numCache>
            </c:numRef>
          </c:yVal>
          <c:smooth val="0"/>
          <c:extLst>
            <c:ext xmlns:c16="http://schemas.microsoft.com/office/drawing/2014/chart" uri="{C3380CC4-5D6E-409C-BE32-E72D297353CC}">
              <c16:uniqueId val="{00000000-7A7C-4577-8145-51CBE93B2D98}"/>
            </c:ext>
          </c:extLst>
        </c:ser>
        <c:dLbls>
          <c:showLegendKey val="0"/>
          <c:showVal val="0"/>
          <c:showCatName val="0"/>
          <c:showSerName val="0"/>
          <c:showPercent val="0"/>
          <c:showBubbleSize val="0"/>
        </c:dLbls>
        <c:axId val="1166164255"/>
        <c:axId val="1166165919"/>
      </c:scatterChart>
      <c:valAx>
        <c:axId val="11661642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65919"/>
        <c:crosses val="autoZero"/>
        <c:crossBetween val="midCat"/>
      </c:valAx>
      <c:valAx>
        <c:axId val="1166165919"/>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64255"/>
        <c:crosses val="autoZero"/>
        <c:crossBetween val="midCat"/>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test!$D$1</c:f>
              <c:strCache>
                <c:ptCount val="1"/>
                <c:pt idx="0">
                  <c:v>光流法_Binary_640x480</c:v>
                </c:pt>
              </c:strCache>
            </c:strRef>
          </c:tx>
          <c:spPr>
            <a:ln w="19050" cap="rnd">
              <a:noFill/>
              <a:round/>
            </a:ln>
            <a:effectLst/>
          </c:spPr>
          <c:marker>
            <c:symbol val="square"/>
            <c:size val="3"/>
            <c:spPr>
              <a:solidFill>
                <a:schemeClr val="tx1"/>
              </a:solidFill>
              <a:ln w="9525">
                <a:solidFill>
                  <a:schemeClr val="tx1"/>
                </a:solidFill>
              </a:ln>
              <a:effectLst/>
            </c:spPr>
          </c:marker>
          <c:trendline>
            <c:spPr>
              <a:ln w="19050" cap="rnd">
                <a:solidFill>
                  <a:schemeClr val="tx1"/>
                </a:solidFill>
                <a:prstDash val="sysDot"/>
              </a:ln>
              <a:effectLst/>
            </c:spPr>
            <c:trendlineType val="linear"/>
            <c:dispRSqr val="1"/>
            <c:dispEq val="1"/>
            <c:trendlineLbl>
              <c:layout>
                <c:manualLayout>
                  <c:x val="-0.2188996900108926"/>
                  <c:y val="-7.965820429604242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test!$B$2:$B$60</c:f>
              <c:numCache>
                <c:formatCode>General</c:formatCode>
                <c:ptCount val="59"/>
                <c:pt idx="0">
                  <c:v>0.22878242442810459</c:v>
                </c:pt>
                <c:pt idx="1">
                  <c:v>0.14465762867647058</c:v>
                </c:pt>
                <c:pt idx="2">
                  <c:v>0.1442797691993464</c:v>
                </c:pt>
                <c:pt idx="3">
                  <c:v>0.21680198120915031</c:v>
                </c:pt>
                <c:pt idx="4">
                  <c:v>0.18878804125816995</c:v>
                </c:pt>
                <c:pt idx="5">
                  <c:v>7.5894863153594769E-2</c:v>
                </c:pt>
                <c:pt idx="6">
                  <c:v>5.8439287173202618E-2</c:v>
                </c:pt>
                <c:pt idx="7">
                  <c:v>8.677108864379085E-2</c:v>
                </c:pt>
                <c:pt idx="8">
                  <c:v>9.2527062908496729E-2</c:v>
                </c:pt>
                <c:pt idx="9">
                  <c:v>0.2167138991013072</c:v>
                </c:pt>
                <c:pt idx="10">
                  <c:v>0.26932572508169933</c:v>
                </c:pt>
                <c:pt idx="11">
                  <c:v>0.21344337214052289</c:v>
                </c:pt>
                <c:pt idx="12">
                  <c:v>0.14059819240196081</c:v>
                </c:pt>
                <c:pt idx="13">
                  <c:v>0.18058363970588234</c:v>
                </c:pt>
                <c:pt idx="14">
                  <c:v>9.0907118055555555E-2</c:v>
                </c:pt>
                <c:pt idx="15">
                  <c:v>0.32716120302287582</c:v>
                </c:pt>
                <c:pt idx="16">
                  <c:v>0.25499259599673202</c:v>
                </c:pt>
                <c:pt idx="17">
                  <c:v>0.20224545547385619</c:v>
                </c:pt>
                <c:pt idx="18">
                  <c:v>0.33691789215686274</c:v>
                </c:pt>
                <c:pt idx="19">
                  <c:v>0.31965252246732029</c:v>
                </c:pt>
                <c:pt idx="20">
                  <c:v>6.7007506127450975E-2</c:v>
                </c:pt>
                <c:pt idx="21">
                  <c:v>0.12124693627450982</c:v>
                </c:pt>
                <c:pt idx="22">
                  <c:v>0.13010876225490195</c:v>
                </c:pt>
                <c:pt idx="23">
                  <c:v>0.13024407679738562</c:v>
                </c:pt>
                <c:pt idx="24">
                  <c:v>0.12484043096405228</c:v>
                </c:pt>
                <c:pt idx="25">
                  <c:v>0.13001046772875816</c:v>
                </c:pt>
                <c:pt idx="26">
                  <c:v>0.1011846405228758</c:v>
                </c:pt>
                <c:pt idx="27">
                  <c:v>0.27471660539215687</c:v>
                </c:pt>
                <c:pt idx="28">
                  <c:v>0.21515522875816995</c:v>
                </c:pt>
                <c:pt idx="29">
                  <c:v>7.7371834150326793E-2</c:v>
                </c:pt>
                <c:pt idx="30">
                  <c:v>0.36737642973856205</c:v>
                </c:pt>
                <c:pt idx="31">
                  <c:v>0.29092626633986929</c:v>
                </c:pt>
                <c:pt idx="32">
                  <c:v>0.25169653799019609</c:v>
                </c:pt>
                <c:pt idx="33">
                  <c:v>0.12114864174836602</c:v>
                </c:pt>
                <c:pt idx="34">
                  <c:v>0.40042764501633982</c:v>
                </c:pt>
                <c:pt idx="35">
                  <c:v>0.2163079554738562</c:v>
                </c:pt>
                <c:pt idx="36">
                  <c:v>0.32411407271241827</c:v>
                </c:pt>
                <c:pt idx="37">
                  <c:v>0.29798560049019612</c:v>
                </c:pt>
                <c:pt idx="38">
                  <c:v>3.9642054738562096E-2</c:v>
                </c:pt>
                <c:pt idx="39">
                  <c:v>4.7833690767973856E-2</c:v>
                </c:pt>
                <c:pt idx="40">
                  <c:v>0.25406964869281046</c:v>
                </c:pt>
                <c:pt idx="41">
                  <c:v>0.4405471303104575</c:v>
                </c:pt>
                <c:pt idx="42">
                  <c:v>0.39766135620915027</c:v>
                </c:pt>
                <c:pt idx="43">
                  <c:v>6.1046006944444446E-2</c:v>
                </c:pt>
                <c:pt idx="44">
                  <c:v>4.228579452614379E-2</c:v>
                </c:pt>
                <c:pt idx="45">
                  <c:v>3.1690410539215688E-2</c:v>
                </c:pt>
                <c:pt idx="46">
                  <c:v>6.5810100081699338E-2</c:v>
                </c:pt>
                <c:pt idx="47">
                  <c:v>6.1483864379084964E-2</c:v>
                </c:pt>
                <c:pt idx="48">
                  <c:v>8.4271599264705885E-2</c:v>
                </c:pt>
                <c:pt idx="49">
                  <c:v>3.0464920343137258E-2</c:v>
                </c:pt>
                <c:pt idx="50">
                  <c:v>4.5855034722222222E-2</c:v>
                </c:pt>
                <c:pt idx="51">
                  <c:v>2.7171415441176471E-2</c:v>
                </c:pt>
                <c:pt idx="52">
                  <c:v>4.4196793300653597E-2</c:v>
                </c:pt>
                <c:pt idx="53">
                  <c:v>2.9275173611111111E-2</c:v>
                </c:pt>
                <c:pt idx="54">
                  <c:v>3.5994944852941184E-2</c:v>
                </c:pt>
                <c:pt idx="55">
                  <c:v>0.1077346303104575</c:v>
                </c:pt>
                <c:pt idx="56">
                  <c:v>4.6144812091503264E-2</c:v>
                </c:pt>
                <c:pt idx="57">
                  <c:v>2.6393995098039216E-2</c:v>
                </c:pt>
                <c:pt idx="58">
                  <c:v>4.1726664624183007E-2</c:v>
                </c:pt>
              </c:numCache>
            </c:numRef>
          </c:xVal>
          <c:yVal>
            <c:numRef>
              <c:f>test!$D$2:$D$60</c:f>
              <c:numCache>
                <c:formatCode>General</c:formatCode>
                <c:ptCount val="59"/>
                <c:pt idx="0">
                  <c:v>0.113478939142</c:v>
                </c:pt>
                <c:pt idx="1">
                  <c:v>5.23573457731E-2</c:v>
                </c:pt>
                <c:pt idx="2">
                  <c:v>5.9522147617899999E-2</c:v>
                </c:pt>
                <c:pt idx="3">
                  <c:v>0.107708973862</c:v>
                </c:pt>
                <c:pt idx="4">
                  <c:v>9.1874646578200006E-2</c:v>
                </c:pt>
                <c:pt idx="5">
                  <c:v>2.80154074271E-2</c:v>
                </c:pt>
                <c:pt idx="6">
                  <c:v>2.1848506703099999E-2</c:v>
                </c:pt>
                <c:pt idx="7">
                  <c:v>3.3141746224700001E-2</c:v>
                </c:pt>
                <c:pt idx="8">
                  <c:v>3.7376980970200001E-2</c:v>
                </c:pt>
                <c:pt idx="9">
                  <c:v>7.73610220037E-2</c:v>
                </c:pt>
                <c:pt idx="10">
                  <c:v>0.147478444609</c:v>
                </c:pt>
                <c:pt idx="11">
                  <c:v>0.22476700446600001</c:v>
                </c:pt>
                <c:pt idx="12">
                  <c:v>6.0654862003399999E-2</c:v>
                </c:pt>
                <c:pt idx="13">
                  <c:v>7.8483383782499999E-2</c:v>
                </c:pt>
                <c:pt idx="14">
                  <c:v>3.3295230762700002E-2</c:v>
                </c:pt>
                <c:pt idx="15">
                  <c:v>0.17174138940299999</c:v>
                </c:pt>
                <c:pt idx="16">
                  <c:v>0.12839545475299999</c:v>
                </c:pt>
                <c:pt idx="17">
                  <c:v>9.6988809814699997E-2</c:v>
                </c:pt>
                <c:pt idx="18">
                  <c:v>0.16153441577700001</c:v>
                </c:pt>
                <c:pt idx="19">
                  <c:v>0.131689247619</c:v>
                </c:pt>
                <c:pt idx="20">
                  <c:v>2.9178807911199998E-2</c:v>
                </c:pt>
                <c:pt idx="21">
                  <c:v>4.3295636815600003E-2</c:v>
                </c:pt>
                <c:pt idx="22">
                  <c:v>5.13819017371E-2</c:v>
                </c:pt>
                <c:pt idx="23">
                  <c:v>4.85725564837E-2</c:v>
                </c:pt>
                <c:pt idx="24">
                  <c:v>4.8264343940499999E-2</c:v>
                </c:pt>
                <c:pt idx="25">
                  <c:v>4.7662104808199997E-2</c:v>
                </c:pt>
                <c:pt idx="26">
                  <c:v>3.95185560261E-2</c:v>
                </c:pt>
                <c:pt idx="27">
                  <c:v>0.1004402168</c:v>
                </c:pt>
                <c:pt idx="28">
                  <c:v>7.8851911442999995E-2</c:v>
                </c:pt>
                <c:pt idx="29">
                  <c:v>3.1118422953000002E-2</c:v>
                </c:pt>
                <c:pt idx="30">
                  <c:v>0.20231214944799999</c:v>
                </c:pt>
                <c:pt idx="31">
                  <c:v>9.8987382747100006E-2</c:v>
                </c:pt>
                <c:pt idx="32">
                  <c:v>9.6766733187999998E-2</c:v>
                </c:pt>
                <c:pt idx="33">
                  <c:v>4.1102405478200002E-2</c:v>
                </c:pt>
                <c:pt idx="34">
                  <c:v>0.162529659937</c:v>
                </c:pt>
                <c:pt idx="35">
                  <c:v>7.97912100195E-2</c:v>
                </c:pt>
                <c:pt idx="36">
                  <c:v>0.1597183952</c:v>
                </c:pt>
                <c:pt idx="37">
                  <c:v>0.133348913529</c:v>
                </c:pt>
                <c:pt idx="38">
                  <c:v>1.1510949254200001E-2</c:v>
                </c:pt>
                <c:pt idx="39">
                  <c:v>1.95116003777E-2</c:v>
                </c:pt>
                <c:pt idx="40">
                  <c:v>9.8003758609100003E-2</c:v>
                </c:pt>
                <c:pt idx="41">
                  <c:v>0.250634774851</c:v>
                </c:pt>
                <c:pt idx="42">
                  <c:v>0.16746790618400001</c:v>
                </c:pt>
                <c:pt idx="43">
                  <c:v>2.2654844827E-2</c:v>
                </c:pt>
                <c:pt idx="44">
                  <c:v>1.6823056314800001E-2</c:v>
                </c:pt>
                <c:pt idx="45">
                  <c:v>1.29507987336E-2</c:v>
                </c:pt>
                <c:pt idx="46">
                  <c:v>2.4769860347499999E-2</c:v>
                </c:pt>
                <c:pt idx="47">
                  <c:v>2.3266115993800001E-2</c:v>
                </c:pt>
                <c:pt idx="48">
                  <c:v>5.9351819354600002E-2</c:v>
                </c:pt>
                <c:pt idx="49">
                  <c:v>1.43813967144E-2</c:v>
                </c:pt>
                <c:pt idx="50">
                  <c:v>2.2065782827399998E-2</c:v>
                </c:pt>
                <c:pt idx="51">
                  <c:v>1.2403865791600001E-2</c:v>
                </c:pt>
                <c:pt idx="52">
                  <c:v>2.14213451582E-2</c:v>
                </c:pt>
                <c:pt idx="53">
                  <c:v>1.35876265187E-2</c:v>
                </c:pt>
                <c:pt idx="54">
                  <c:v>1.40023244771E-2</c:v>
                </c:pt>
                <c:pt idx="55">
                  <c:v>6.0609468914799999E-2</c:v>
                </c:pt>
                <c:pt idx="56">
                  <c:v>2.4551701191900002E-2</c:v>
                </c:pt>
                <c:pt idx="57">
                  <c:v>1.19135945144E-2</c:v>
                </c:pt>
                <c:pt idx="58">
                  <c:v>2.1667457252100002E-2</c:v>
                </c:pt>
              </c:numCache>
            </c:numRef>
          </c:yVal>
          <c:smooth val="0"/>
          <c:extLst>
            <c:ext xmlns:c16="http://schemas.microsoft.com/office/drawing/2014/chart" uri="{C3380CC4-5D6E-409C-BE32-E72D297353CC}">
              <c16:uniqueId val="{00000000-C227-4282-B9B8-5D4DD637C01F}"/>
            </c:ext>
          </c:extLst>
        </c:ser>
        <c:dLbls>
          <c:showLegendKey val="0"/>
          <c:showVal val="0"/>
          <c:showCatName val="0"/>
          <c:showSerName val="0"/>
          <c:showPercent val="0"/>
          <c:showBubbleSize val="0"/>
        </c:dLbls>
        <c:axId val="362882816"/>
        <c:axId val="1"/>
      </c:scatterChart>
      <c:valAx>
        <c:axId val="3628828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90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362882816"/>
        <c:crosses val="autoZero"/>
        <c:crossBetween val="midCat"/>
      </c:valAx>
      <c:spPr>
        <a:noFill/>
        <a:ln w="9525">
          <a:solidFill>
            <a:schemeClr val="tx1"/>
          </a:solidFill>
        </a:ln>
      </c:spPr>
    </c:plotArea>
    <c:plotVisOnly val="1"/>
    <c:dispBlanksAs val="gap"/>
    <c:showDLblsOverMax val="0"/>
  </c:chart>
  <c:spPr>
    <a:noFill/>
    <a:ln w="9525" cap="flat" cmpd="sng" algn="ctr">
      <a:noFill/>
      <a:round/>
    </a:ln>
    <a:effectLst/>
  </c:spPr>
  <c:txPr>
    <a:bodyPr/>
    <a:lstStyle/>
    <a:p>
      <a:pPr>
        <a:defRPr/>
      </a:pPr>
      <a:endParaRPr lang="zh-TW"/>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lumMod val="50000"/>
              </a:schemeClr>
            </a:solidFill>
            <a:ln>
              <a:noFill/>
            </a:ln>
            <a:effectLst/>
          </c:spPr>
          <c:invertIfNegative val="0"/>
          <c:cat>
            <c:strRef>
              <c:f>工作表1!$I$1:$M$1</c:f>
              <c:strCache>
                <c:ptCount val="5"/>
                <c:pt idx="0">
                  <c:v>環境濕度</c:v>
                </c:pt>
                <c:pt idx="1">
                  <c:v>雞隻日齡</c:v>
                </c:pt>
                <c:pt idx="2">
                  <c:v>環境溫度</c:v>
                </c:pt>
                <c:pt idx="3">
                  <c:v>環境風速</c:v>
                </c:pt>
                <c:pt idx="4">
                  <c:v>時間</c:v>
                </c:pt>
              </c:strCache>
            </c:strRef>
          </c:cat>
          <c:val>
            <c:numRef>
              <c:f>工作表1!$I$2:$M$2</c:f>
              <c:numCache>
                <c:formatCode>General</c:formatCode>
                <c:ptCount val="5"/>
                <c:pt idx="0">
                  <c:v>1470</c:v>
                </c:pt>
                <c:pt idx="1">
                  <c:v>1455</c:v>
                </c:pt>
                <c:pt idx="2">
                  <c:v>1295</c:v>
                </c:pt>
                <c:pt idx="3">
                  <c:v>1219</c:v>
                </c:pt>
                <c:pt idx="4">
                  <c:v>1042</c:v>
                </c:pt>
              </c:numCache>
            </c:numRef>
          </c:val>
          <c:extLst>
            <c:ext xmlns:c16="http://schemas.microsoft.com/office/drawing/2014/chart" uri="{C3380CC4-5D6E-409C-BE32-E72D297353CC}">
              <c16:uniqueId val="{00000000-3871-43BF-8390-4527899AAC19}"/>
            </c:ext>
          </c:extLst>
        </c:ser>
        <c:dLbls>
          <c:showLegendKey val="0"/>
          <c:showVal val="0"/>
          <c:showCatName val="0"/>
          <c:showSerName val="0"/>
          <c:showPercent val="0"/>
          <c:showBubbleSize val="0"/>
        </c:dLbls>
        <c:gapWidth val="370"/>
        <c:axId val="775863120"/>
        <c:axId val="775863536"/>
      </c:barChart>
      <c:catAx>
        <c:axId val="77586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標楷體" panose="03000509000000000000" pitchFamily="65" charset="-120"/>
                <a:ea typeface="標楷體" panose="03000509000000000000" pitchFamily="65" charset="-120"/>
                <a:cs typeface="+mn-cs"/>
              </a:defRPr>
            </a:pPr>
            <a:endParaRPr lang="zh-TW"/>
          </a:p>
        </c:txPr>
        <c:crossAx val="775863536"/>
        <c:crosses val="autoZero"/>
        <c:auto val="1"/>
        <c:lblAlgn val="ctr"/>
        <c:lblOffset val="100"/>
        <c:noMultiLvlLbl val="0"/>
      </c:catAx>
      <c:valAx>
        <c:axId val="775863536"/>
        <c:scaling>
          <c:orientation val="minMax"/>
          <c:max val="1800"/>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TW"/>
          </a:p>
        </c:txPr>
        <c:crossAx val="775863120"/>
        <c:crosses val="autoZero"/>
        <c:crossBetween val="between"/>
        <c:majorUnit val="200"/>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工作表1!$D$1</c:f>
              <c:strCache>
                <c:ptCount val="1"/>
                <c:pt idx="0">
                  <c:v>201909-12</c:v>
                </c:pt>
              </c:strCache>
            </c:strRef>
          </c:tx>
          <c:spPr>
            <a:solidFill>
              <a:srgbClr val="FF0000"/>
            </a:solidFill>
            <a:ln>
              <a:noFill/>
            </a:ln>
            <a:effectLst/>
          </c:spPr>
          <c:invertIfNegative val="0"/>
          <c:val>
            <c:numRef>
              <c:f>工作表1!$D$2:$D$85</c:f>
              <c:numCache>
                <c:formatCode>General</c:formatCode>
                <c:ptCount val="84"/>
                <c:pt idx="1">
                  <c:v>355</c:v>
                </c:pt>
                <c:pt idx="2">
                  <c:v>66</c:v>
                </c:pt>
                <c:pt idx="3">
                  <c:v>45</c:v>
                </c:pt>
                <c:pt idx="4">
                  <c:v>40</c:v>
                </c:pt>
                <c:pt idx="6">
                  <c:v>29</c:v>
                </c:pt>
                <c:pt idx="8">
                  <c:v>60</c:v>
                </c:pt>
                <c:pt idx="9">
                  <c:v>4</c:v>
                </c:pt>
                <c:pt idx="10">
                  <c:v>14</c:v>
                </c:pt>
                <c:pt idx="11">
                  <c:v>12</c:v>
                </c:pt>
                <c:pt idx="13">
                  <c:v>8</c:v>
                </c:pt>
                <c:pt idx="15">
                  <c:v>2</c:v>
                </c:pt>
                <c:pt idx="17">
                  <c:v>7</c:v>
                </c:pt>
                <c:pt idx="20">
                  <c:v>13</c:v>
                </c:pt>
                <c:pt idx="22">
                  <c:v>12</c:v>
                </c:pt>
                <c:pt idx="24">
                  <c:v>15</c:v>
                </c:pt>
                <c:pt idx="26">
                  <c:v>13</c:v>
                </c:pt>
                <c:pt idx="27">
                  <c:v>5</c:v>
                </c:pt>
                <c:pt idx="29">
                  <c:v>4</c:v>
                </c:pt>
                <c:pt idx="31">
                  <c:v>12</c:v>
                </c:pt>
                <c:pt idx="32">
                  <c:v>50</c:v>
                </c:pt>
                <c:pt idx="33">
                  <c:v>14</c:v>
                </c:pt>
                <c:pt idx="36">
                  <c:v>10</c:v>
                </c:pt>
                <c:pt idx="38">
                  <c:v>13</c:v>
                </c:pt>
                <c:pt idx="40">
                  <c:v>14</c:v>
                </c:pt>
                <c:pt idx="41">
                  <c:v>6</c:v>
                </c:pt>
                <c:pt idx="43">
                  <c:v>12</c:v>
                </c:pt>
                <c:pt idx="44">
                  <c:v>4</c:v>
                </c:pt>
                <c:pt idx="45">
                  <c:v>2</c:v>
                </c:pt>
                <c:pt idx="46">
                  <c:v>5</c:v>
                </c:pt>
                <c:pt idx="47">
                  <c:v>4</c:v>
                </c:pt>
                <c:pt idx="48">
                  <c:v>7</c:v>
                </c:pt>
                <c:pt idx="50">
                  <c:v>16</c:v>
                </c:pt>
                <c:pt idx="51">
                  <c:v>3</c:v>
                </c:pt>
                <c:pt idx="52">
                  <c:v>6</c:v>
                </c:pt>
                <c:pt idx="53">
                  <c:v>2</c:v>
                </c:pt>
                <c:pt idx="54">
                  <c:v>11</c:v>
                </c:pt>
                <c:pt idx="55">
                  <c:v>22</c:v>
                </c:pt>
                <c:pt idx="57">
                  <c:v>12</c:v>
                </c:pt>
                <c:pt idx="58">
                  <c:v>7</c:v>
                </c:pt>
                <c:pt idx="59">
                  <c:v>5</c:v>
                </c:pt>
                <c:pt idx="60">
                  <c:v>6</c:v>
                </c:pt>
                <c:pt idx="61">
                  <c:v>3</c:v>
                </c:pt>
                <c:pt idx="62">
                  <c:v>5</c:v>
                </c:pt>
                <c:pt idx="64">
                  <c:v>32</c:v>
                </c:pt>
                <c:pt idx="65">
                  <c:v>16</c:v>
                </c:pt>
                <c:pt idx="66">
                  <c:v>21</c:v>
                </c:pt>
                <c:pt idx="67">
                  <c:v>17</c:v>
                </c:pt>
                <c:pt idx="68">
                  <c:v>14</c:v>
                </c:pt>
                <c:pt idx="69">
                  <c:v>8</c:v>
                </c:pt>
                <c:pt idx="71">
                  <c:v>22</c:v>
                </c:pt>
                <c:pt idx="72">
                  <c:v>12</c:v>
                </c:pt>
                <c:pt idx="73">
                  <c:v>18</c:v>
                </c:pt>
                <c:pt idx="74">
                  <c:v>8</c:v>
                </c:pt>
                <c:pt idx="75">
                  <c:v>14</c:v>
                </c:pt>
                <c:pt idx="76">
                  <c:v>23</c:v>
                </c:pt>
                <c:pt idx="78">
                  <c:v>70</c:v>
                </c:pt>
                <c:pt idx="79">
                  <c:v>42</c:v>
                </c:pt>
                <c:pt idx="80">
                  <c:v>34</c:v>
                </c:pt>
              </c:numCache>
            </c:numRef>
          </c:val>
          <c:extLst>
            <c:ext xmlns:c16="http://schemas.microsoft.com/office/drawing/2014/chart" uri="{C3380CC4-5D6E-409C-BE32-E72D297353CC}">
              <c16:uniqueId val="{00000000-BCB1-47D7-B990-D3517A519903}"/>
            </c:ext>
          </c:extLst>
        </c:ser>
        <c:dLbls>
          <c:showLegendKey val="0"/>
          <c:showVal val="0"/>
          <c:showCatName val="0"/>
          <c:showSerName val="0"/>
          <c:showPercent val="0"/>
          <c:showBubbleSize val="0"/>
        </c:dLbls>
        <c:gapWidth val="219"/>
        <c:overlap val="-27"/>
        <c:axId val="1580427824"/>
        <c:axId val="1580449872"/>
      </c:barChart>
      <c:catAx>
        <c:axId val="1580427824"/>
        <c:scaling>
          <c:orientation val="minMax"/>
        </c:scaling>
        <c:delete val="1"/>
        <c:axPos val="b"/>
        <c:majorGridlines>
          <c:spPr>
            <a:ln w="9525" cap="flat" cmpd="sng" algn="ctr">
              <a:solidFill>
                <a:schemeClr val="tx1"/>
              </a:solidFill>
              <a:round/>
            </a:ln>
            <a:effectLst/>
          </c:spPr>
        </c:majorGridlines>
        <c:majorTickMark val="none"/>
        <c:minorTickMark val="none"/>
        <c:tickLblPos val="nextTo"/>
        <c:crossAx val="1580449872"/>
        <c:crosses val="autoZero"/>
        <c:auto val="1"/>
        <c:lblAlgn val="ctr"/>
        <c:lblOffset val="100"/>
        <c:tickMarkSkip val="7"/>
        <c:noMultiLvlLbl val="0"/>
      </c:catAx>
      <c:valAx>
        <c:axId val="1580449872"/>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80427824"/>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 (2)'!$BN$1</c:f>
              <c:strCache>
                <c:ptCount val="1"/>
                <c:pt idx="0">
                  <c:v>Mortality</c:v>
                </c:pt>
              </c:strCache>
            </c:strRef>
          </c:tx>
          <c:spPr>
            <a:solidFill>
              <a:srgbClr val="FF0000"/>
            </a:solidFill>
            <a:ln>
              <a:noFill/>
            </a:ln>
            <a:effectLst/>
          </c:spPr>
          <c:invertIfNegative val="0"/>
          <c:val>
            <c:numRef>
              <c:f>'工作表1 (2)'!$BN$2:$BN$85</c:f>
              <c:numCache>
                <c:formatCode>General</c:formatCode>
                <c:ptCount val="84"/>
                <c:pt idx="2">
                  <c:v>268</c:v>
                </c:pt>
                <c:pt idx="4">
                  <c:v>172</c:v>
                </c:pt>
                <c:pt idx="5">
                  <c:v>26</c:v>
                </c:pt>
                <c:pt idx="6">
                  <c:v>24</c:v>
                </c:pt>
                <c:pt idx="7">
                  <c:v>31</c:v>
                </c:pt>
                <c:pt idx="9">
                  <c:v>53</c:v>
                </c:pt>
                <c:pt idx="11">
                  <c:v>35</c:v>
                </c:pt>
                <c:pt idx="13">
                  <c:v>40</c:v>
                </c:pt>
                <c:pt idx="16">
                  <c:v>9</c:v>
                </c:pt>
                <c:pt idx="18">
                  <c:v>9</c:v>
                </c:pt>
                <c:pt idx="20">
                  <c:v>13</c:v>
                </c:pt>
                <c:pt idx="21">
                  <c:v>11</c:v>
                </c:pt>
                <c:pt idx="23">
                  <c:v>3</c:v>
                </c:pt>
                <c:pt idx="25">
                  <c:v>6</c:v>
                </c:pt>
                <c:pt idx="27">
                  <c:v>14</c:v>
                </c:pt>
                <c:pt idx="30">
                  <c:v>20</c:v>
                </c:pt>
                <c:pt idx="32">
                  <c:v>24</c:v>
                </c:pt>
                <c:pt idx="34">
                  <c:v>11</c:v>
                </c:pt>
                <c:pt idx="35">
                  <c:v>10</c:v>
                </c:pt>
                <c:pt idx="37">
                  <c:v>36</c:v>
                </c:pt>
                <c:pt idx="38">
                  <c:v>2</c:v>
                </c:pt>
                <c:pt idx="40">
                  <c:v>4</c:v>
                </c:pt>
                <c:pt idx="42">
                  <c:v>5</c:v>
                </c:pt>
                <c:pt idx="44">
                  <c:v>5</c:v>
                </c:pt>
                <c:pt idx="45">
                  <c:v>15</c:v>
                </c:pt>
                <c:pt idx="46">
                  <c:v>12</c:v>
                </c:pt>
                <c:pt idx="47">
                  <c:v>4</c:v>
                </c:pt>
                <c:pt idx="48">
                  <c:v>6</c:v>
                </c:pt>
                <c:pt idx="49">
                  <c:v>4</c:v>
                </c:pt>
                <c:pt idx="51">
                  <c:v>14</c:v>
                </c:pt>
                <c:pt idx="52">
                  <c:v>6</c:v>
                </c:pt>
                <c:pt idx="53">
                  <c:v>8</c:v>
                </c:pt>
                <c:pt idx="55">
                  <c:v>4</c:v>
                </c:pt>
                <c:pt idx="56">
                  <c:v>6</c:v>
                </c:pt>
                <c:pt idx="58">
                  <c:v>13</c:v>
                </c:pt>
                <c:pt idx="59">
                  <c:v>17</c:v>
                </c:pt>
                <c:pt idx="60">
                  <c:v>8</c:v>
                </c:pt>
                <c:pt idx="61">
                  <c:v>19</c:v>
                </c:pt>
                <c:pt idx="62">
                  <c:v>40</c:v>
                </c:pt>
                <c:pt idx="66">
                  <c:v>42</c:v>
                </c:pt>
              </c:numCache>
            </c:numRef>
          </c:val>
          <c:extLst>
            <c:ext xmlns:c16="http://schemas.microsoft.com/office/drawing/2014/chart" uri="{C3380CC4-5D6E-409C-BE32-E72D297353CC}">
              <c16:uniqueId val="{00000000-5FC9-479E-BBAF-68B420EE455A}"/>
            </c:ext>
          </c:extLst>
        </c:ser>
        <c:dLbls>
          <c:showLegendKey val="0"/>
          <c:showVal val="0"/>
          <c:showCatName val="0"/>
          <c:showSerName val="0"/>
          <c:showPercent val="0"/>
          <c:showBubbleSize val="0"/>
        </c:dLbls>
        <c:gapWidth val="150"/>
        <c:axId val="1014512608"/>
        <c:axId val="1014505120"/>
      </c:barChart>
      <c:catAx>
        <c:axId val="1014512608"/>
        <c:scaling>
          <c:orientation val="minMax"/>
        </c:scaling>
        <c:delete val="0"/>
        <c:axPos val="b"/>
        <c:majorGridlines>
          <c:spPr>
            <a:ln w="9525" cap="flat" cmpd="sng" algn="ctr">
              <a:solidFill>
                <a:schemeClr val="tx1"/>
              </a:solidFill>
              <a:round/>
            </a:ln>
            <a:effectLst/>
          </c:spPr>
        </c:majorGridlines>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014505120"/>
        <c:crosses val="autoZero"/>
        <c:auto val="1"/>
        <c:lblAlgn val="ctr"/>
        <c:lblOffset val="100"/>
        <c:tickMarkSkip val="7"/>
        <c:noMultiLvlLbl val="0"/>
      </c:catAx>
      <c:valAx>
        <c:axId val="1014505120"/>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014512608"/>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0.13756857428446007"/>
                  <c:y val="-5.3733300895907596E-2"/>
                </c:manualLayout>
              </c:layout>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'0201_0100'!$A$17:$A$47</c:f>
              <c:numCache>
                <c:formatCode>General</c:formatCode>
                <c:ptCount val="31"/>
                <c:pt idx="0">
                  <c:v>0.14433298415455251</c:v>
                </c:pt>
                <c:pt idx="1">
                  <c:v>0.14991646968570016</c:v>
                </c:pt>
                <c:pt idx="2">
                  <c:v>0.20793129096198107</c:v>
                </c:pt>
                <c:pt idx="3">
                  <c:v>0.33955364826922851</c:v>
                </c:pt>
                <c:pt idx="4">
                  <c:v>0.38434147348253267</c:v>
                </c:pt>
                <c:pt idx="5">
                  <c:v>0.32463891149680868</c:v>
                </c:pt>
                <c:pt idx="6">
                  <c:v>0.21196917361454556</c:v>
                </c:pt>
                <c:pt idx="7">
                  <c:v>0.3434992386864128</c:v>
                </c:pt>
                <c:pt idx="8">
                  <c:v>0.33611975404313982</c:v>
                </c:pt>
                <c:pt idx="9">
                  <c:v>0.37387935029381636</c:v>
                </c:pt>
                <c:pt idx="10">
                  <c:v>0.67543819340869882</c:v>
                </c:pt>
                <c:pt idx="11">
                  <c:v>0.5048221719439393</c:v>
                </c:pt>
                <c:pt idx="12">
                  <c:v>0.32507389220111138</c:v>
                </c:pt>
                <c:pt idx="13">
                  <c:v>0.37114563091673058</c:v>
                </c:pt>
                <c:pt idx="14">
                  <c:v>0.39616149972935399</c:v>
                </c:pt>
                <c:pt idx="15">
                  <c:v>0.55825665029810001</c:v>
                </c:pt>
                <c:pt idx="16">
                  <c:v>0.53879973363759914</c:v>
                </c:pt>
                <c:pt idx="17">
                  <c:v>0.58173042100057248</c:v>
                </c:pt>
                <c:pt idx="18">
                  <c:v>0.36449747461963533</c:v>
                </c:pt>
                <c:pt idx="19">
                  <c:v>0.50924947331118842</c:v>
                </c:pt>
                <c:pt idx="20">
                  <c:v>0.54607602232148078</c:v>
                </c:pt>
                <c:pt idx="21">
                  <c:v>0.57933744299883561</c:v>
                </c:pt>
                <c:pt idx="22">
                  <c:v>0.59137593314459502</c:v>
                </c:pt>
                <c:pt idx="23">
                  <c:v>0.70030257834130993</c:v>
                </c:pt>
                <c:pt idx="24">
                  <c:v>0.87755585237915368</c:v>
                </c:pt>
                <c:pt idx="25">
                  <c:v>0.47896476928888249</c:v>
                </c:pt>
                <c:pt idx="26">
                  <c:v>0.42239819621251362</c:v>
                </c:pt>
                <c:pt idx="27">
                  <c:v>0.54891332707667273</c:v>
                </c:pt>
                <c:pt idx="28">
                  <c:v>0.60426374550708162</c:v>
                </c:pt>
                <c:pt idx="29">
                  <c:v>0.4230936980369403</c:v>
                </c:pt>
                <c:pt idx="30">
                  <c:v>0.83920589735701534</c:v>
                </c:pt>
              </c:numCache>
            </c:numRef>
          </c:xVal>
          <c:yVal>
            <c:numRef>
              <c:f>'0201_0100'!$B$17:$B$47</c:f>
              <c:numCache>
                <c:formatCode>General</c:formatCode>
                <c:ptCount val="31"/>
                <c:pt idx="0">
                  <c:v>12.212119294248366</c:v>
                </c:pt>
                <c:pt idx="1">
                  <c:v>12.40023142364992</c:v>
                </c:pt>
                <c:pt idx="2">
                  <c:v>12.724875645409517</c:v>
                </c:pt>
                <c:pt idx="3">
                  <c:v>12.898568681215083</c:v>
                </c:pt>
                <c:pt idx="4">
                  <c:v>13.381144586997262</c:v>
                </c:pt>
                <c:pt idx="5">
                  <c:v>14.45019811959704</c:v>
                </c:pt>
                <c:pt idx="6">
                  <c:v>15.557493626727492</c:v>
                </c:pt>
                <c:pt idx="7">
                  <c:v>15.755028394720513</c:v>
                </c:pt>
                <c:pt idx="8">
                  <c:v>15.803844543903145</c:v>
                </c:pt>
                <c:pt idx="9">
                  <c:v>18.09033401159974</c:v>
                </c:pt>
                <c:pt idx="10">
                  <c:v>19.986723226350154</c:v>
                </c:pt>
                <c:pt idx="11">
                  <c:v>20.562446156932626</c:v>
                </c:pt>
                <c:pt idx="12">
                  <c:v>20.639304916801866</c:v>
                </c:pt>
                <c:pt idx="13">
                  <c:v>20.978352654696366</c:v>
                </c:pt>
                <c:pt idx="14">
                  <c:v>22.083365045538727</c:v>
                </c:pt>
                <c:pt idx="15">
                  <c:v>22.550391762368317</c:v>
                </c:pt>
                <c:pt idx="16">
                  <c:v>22.55690569912716</c:v>
                </c:pt>
                <c:pt idx="17">
                  <c:v>25.544738062123319</c:v>
                </c:pt>
                <c:pt idx="18">
                  <c:v>25.874376142789284</c:v>
                </c:pt>
                <c:pt idx="19">
                  <c:v>26.330065019932519</c:v>
                </c:pt>
                <c:pt idx="20">
                  <c:v>27.354022650389766</c:v>
                </c:pt>
                <c:pt idx="21">
                  <c:v>28.742099214709825</c:v>
                </c:pt>
                <c:pt idx="22">
                  <c:v>29.71397911155027</c:v>
                </c:pt>
                <c:pt idx="23">
                  <c:v>31.667833666015238</c:v>
                </c:pt>
                <c:pt idx="24">
                  <c:v>33.107577784469264</c:v>
                </c:pt>
                <c:pt idx="25">
                  <c:v>33.27578413399965</c:v>
                </c:pt>
                <c:pt idx="26">
                  <c:v>33.343573618615636</c:v>
                </c:pt>
                <c:pt idx="27">
                  <c:v>36.893890335284866</c:v>
                </c:pt>
                <c:pt idx="28">
                  <c:v>42.906419335247676</c:v>
                </c:pt>
                <c:pt idx="29">
                  <c:v>44.858273175904408</c:v>
                </c:pt>
                <c:pt idx="30">
                  <c:v>47.47180546618349</c:v>
                </c:pt>
              </c:numCache>
            </c:numRef>
          </c:yVal>
          <c:smooth val="0"/>
          <c:extLst>
            <c:ext xmlns:c16="http://schemas.microsoft.com/office/drawing/2014/chart" uri="{C3380CC4-5D6E-409C-BE32-E72D297353CC}">
              <c16:uniqueId val="{00000000-FE1F-41F9-B348-4A33299B5825}"/>
            </c:ext>
          </c:extLst>
        </c:ser>
        <c:dLbls>
          <c:showLegendKey val="0"/>
          <c:showVal val="0"/>
          <c:showCatName val="0"/>
          <c:showSerName val="0"/>
          <c:showPercent val="0"/>
          <c:showBubbleSize val="0"/>
        </c:dLbls>
        <c:axId val="1561664607"/>
        <c:axId val="1"/>
      </c:scatterChart>
      <c:valAx>
        <c:axId val="156166460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1664607"/>
        <c:crosses val="autoZero"/>
        <c:crossBetween val="midCat"/>
        <c:majorUnit val="10"/>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2.869792300016645E-2"/>
                  <c:y val="-5.9276648400212129E-2"/>
                </c:manualLayout>
              </c:layout>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'0201_0100'!$B$2:$B$16</c:f>
              <c:numCache>
                <c:formatCode>General</c:formatCode>
                <c:ptCount val="15"/>
                <c:pt idx="0">
                  <c:v>3.7937571239615013</c:v>
                </c:pt>
                <c:pt idx="1">
                  <c:v>4.9495276422416694</c:v>
                </c:pt>
                <c:pt idx="2">
                  <c:v>5.2959988458209093</c:v>
                </c:pt>
                <c:pt idx="3">
                  <c:v>6.1824836539372692</c:v>
                </c:pt>
                <c:pt idx="4">
                  <c:v>8.6750550280889644</c:v>
                </c:pt>
                <c:pt idx="5">
                  <c:v>9.3805229528254852</c:v>
                </c:pt>
                <c:pt idx="6">
                  <c:v>9.4225600465649766</c:v>
                </c:pt>
                <c:pt idx="7">
                  <c:v>9.9414764365652477</c:v>
                </c:pt>
                <c:pt idx="8">
                  <c:v>10.458719293885309</c:v>
                </c:pt>
                <c:pt idx="9">
                  <c:v>10.509549832269233</c:v>
                </c:pt>
                <c:pt idx="10">
                  <c:v>10.760454031215987</c:v>
                </c:pt>
                <c:pt idx="11">
                  <c:v>10.77982618967263</c:v>
                </c:pt>
                <c:pt idx="12">
                  <c:v>11.511481417854894</c:v>
                </c:pt>
                <c:pt idx="13">
                  <c:v>11.799723885942056</c:v>
                </c:pt>
                <c:pt idx="14">
                  <c:v>11.849139149349293</c:v>
                </c:pt>
              </c:numCache>
            </c:numRef>
          </c:xVal>
          <c:yVal>
            <c:numRef>
              <c:f>'0201_0100'!$C$2:$C$16</c:f>
              <c:numCache>
                <c:formatCode>General</c:formatCode>
                <c:ptCount val="15"/>
                <c:pt idx="0">
                  <c:v>0.22188891305300507</c:v>
                </c:pt>
                <c:pt idx="1">
                  <c:v>0.23719658708907837</c:v>
                </c:pt>
                <c:pt idx="2">
                  <c:v>0.27455693274267717</c:v>
                </c:pt>
                <c:pt idx="3">
                  <c:v>0.31890208925560815</c:v>
                </c:pt>
                <c:pt idx="4">
                  <c:v>0.42672522687532372</c:v>
                </c:pt>
                <c:pt idx="5">
                  <c:v>0.36147660833687389</c:v>
                </c:pt>
                <c:pt idx="6">
                  <c:v>0.50096552982972231</c:v>
                </c:pt>
                <c:pt idx="7">
                  <c:v>0.48709462292353273</c:v>
                </c:pt>
                <c:pt idx="8">
                  <c:v>0.44849973000706878</c:v>
                </c:pt>
                <c:pt idx="9">
                  <c:v>0.4751718028053139</c:v>
                </c:pt>
                <c:pt idx="10">
                  <c:v>0.79861098633141159</c:v>
                </c:pt>
                <c:pt idx="11">
                  <c:v>0.80162735047465206</c:v>
                </c:pt>
                <c:pt idx="12">
                  <c:v>0.79804787299320656</c:v>
                </c:pt>
                <c:pt idx="13">
                  <c:v>0.72014680152198407</c:v>
                </c:pt>
                <c:pt idx="14">
                  <c:v>0.87716494181609261</c:v>
                </c:pt>
              </c:numCache>
            </c:numRef>
          </c:yVal>
          <c:smooth val="0"/>
          <c:extLst>
            <c:ext xmlns:c16="http://schemas.microsoft.com/office/drawing/2014/chart" uri="{C3380CC4-5D6E-409C-BE32-E72D297353CC}">
              <c16:uniqueId val="{00000000-1522-4099-99D1-308E13007627}"/>
            </c:ext>
          </c:extLst>
        </c:ser>
        <c:dLbls>
          <c:showLegendKey val="0"/>
          <c:showVal val="0"/>
          <c:showCatName val="0"/>
          <c:showSerName val="0"/>
          <c:showPercent val="0"/>
          <c:showBubbleSize val="0"/>
        </c:dLbls>
        <c:axId val="1561670015"/>
        <c:axId val="1"/>
      </c:scatterChart>
      <c:valAx>
        <c:axId val="15616700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majorUnit val="3"/>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1670015"/>
        <c:crosses val="autoZero"/>
        <c:crossBetween val="midCat"/>
        <c:majorUnit val="0.2"/>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0.12705421450474222"/>
                  <c:y val="-5.0053901053469282E-2"/>
                </c:manualLayout>
              </c:layout>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'0201_0100'!$A$17:$A$47</c:f>
              <c:numCache>
                <c:formatCode>General</c:formatCode>
                <c:ptCount val="31"/>
                <c:pt idx="0">
                  <c:v>0.14433298415455251</c:v>
                </c:pt>
                <c:pt idx="1">
                  <c:v>0.14991646968570016</c:v>
                </c:pt>
                <c:pt idx="2">
                  <c:v>0.20793129096198107</c:v>
                </c:pt>
                <c:pt idx="3">
                  <c:v>0.33955364826922851</c:v>
                </c:pt>
                <c:pt idx="4">
                  <c:v>0.38434147348253267</c:v>
                </c:pt>
                <c:pt idx="5">
                  <c:v>0.32463891149680868</c:v>
                </c:pt>
                <c:pt idx="6">
                  <c:v>0.21196917361454556</c:v>
                </c:pt>
                <c:pt idx="7">
                  <c:v>0.3434992386864128</c:v>
                </c:pt>
                <c:pt idx="8">
                  <c:v>0.33611975404313982</c:v>
                </c:pt>
                <c:pt idx="9">
                  <c:v>0.37387935029381636</c:v>
                </c:pt>
                <c:pt idx="10">
                  <c:v>0.67543819340869882</c:v>
                </c:pt>
                <c:pt idx="11">
                  <c:v>0.5048221719439393</c:v>
                </c:pt>
                <c:pt idx="12">
                  <c:v>0.32507389220111138</c:v>
                </c:pt>
                <c:pt idx="13">
                  <c:v>0.37114563091673058</c:v>
                </c:pt>
                <c:pt idx="14">
                  <c:v>0.39616149972935399</c:v>
                </c:pt>
                <c:pt idx="15">
                  <c:v>0.55825665029810001</c:v>
                </c:pt>
                <c:pt idx="16">
                  <c:v>0.53879973363759914</c:v>
                </c:pt>
                <c:pt idx="17">
                  <c:v>0.58173042100057248</c:v>
                </c:pt>
                <c:pt idx="18">
                  <c:v>0.36449747461963533</c:v>
                </c:pt>
                <c:pt idx="19">
                  <c:v>0.50924947331118842</c:v>
                </c:pt>
                <c:pt idx="20">
                  <c:v>0.54607602232148078</c:v>
                </c:pt>
                <c:pt idx="21">
                  <c:v>0.57933744299883561</c:v>
                </c:pt>
                <c:pt idx="22">
                  <c:v>0.59137593314459502</c:v>
                </c:pt>
                <c:pt idx="23">
                  <c:v>0.70030257834130993</c:v>
                </c:pt>
                <c:pt idx="24">
                  <c:v>0.87755585237915368</c:v>
                </c:pt>
                <c:pt idx="25">
                  <c:v>0.47896476928888249</c:v>
                </c:pt>
                <c:pt idx="26">
                  <c:v>0.42239819621251362</c:v>
                </c:pt>
                <c:pt idx="27">
                  <c:v>0.54891332707667273</c:v>
                </c:pt>
                <c:pt idx="28">
                  <c:v>0.60426374550708162</c:v>
                </c:pt>
                <c:pt idx="29">
                  <c:v>0.4230936980369403</c:v>
                </c:pt>
                <c:pt idx="30">
                  <c:v>0.83920589735701534</c:v>
                </c:pt>
              </c:numCache>
            </c:numRef>
          </c:xVal>
          <c:yVal>
            <c:numRef>
              <c:f>'0201_0100'!$C$17:$C$47</c:f>
              <c:numCache>
                <c:formatCode>General</c:formatCode>
                <c:ptCount val="31"/>
                <c:pt idx="0">
                  <c:v>0.46979918001573057</c:v>
                </c:pt>
                <c:pt idx="1">
                  <c:v>0.39375837049400353</c:v>
                </c:pt>
                <c:pt idx="2">
                  <c:v>0.68207838637107621</c:v>
                </c:pt>
                <c:pt idx="3">
                  <c:v>1.096203972711832</c:v>
                </c:pt>
                <c:pt idx="4">
                  <c:v>1.1611852479337095</c:v>
                </c:pt>
                <c:pt idx="5">
                  <c:v>1.104419114790683</c:v>
                </c:pt>
                <c:pt idx="6">
                  <c:v>0.59323605826831927</c:v>
                </c:pt>
                <c:pt idx="7">
                  <c:v>0.85200196606260459</c:v>
                </c:pt>
                <c:pt idx="8">
                  <c:v>1.4118726150912839</c:v>
                </c:pt>
                <c:pt idx="9">
                  <c:v>1.3229555865338114</c:v>
                </c:pt>
                <c:pt idx="10">
                  <c:v>2.2446299363378768</c:v>
                </c:pt>
                <c:pt idx="11">
                  <c:v>2.2212722446461202</c:v>
                </c:pt>
                <c:pt idx="12">
                  <c:v>1.0520915285535526</c:v>
                </c:pt>
                <c:pt idx="13">
                  <c:v>1.0678516607140933</c:v>
                </c:pt>
                <c:pt idx="14">
                  <c:v>1.1296608738879255</c:v>
                </c:pt>
                <c:pt idx="15">
                  <c:v>2.5482333676358446</c:v>
                </c:pt>
                <c:pt idx="16">
                  <c:v>1.7187626916252234</c:v>
                </c:pt>
                <c:pt idx="17">
                  <c:v>3.0664917388521036</c:v>
                </c:pt>
                <c:pt idx="18">
                  <c:v>0.78990353681144143</c:v>
                </c:pt>
                <c:pt idx="19">
                  <c:v>2.0702874725475389</c:v>
                </c:pt>
                <c:pt idx="20">
                  <c:v>2.4916765370828964</c:v>
                </c:pt>
                <c:pt idx="21">
                  <c:v>2.1041183514736099</c:v>
                </c:pt>
                <c:pt idx="22">
                  <c:v>2.3027562923508524</c:v>
                </c:pt>
                <c:pt idx="23">
                  <c:v>3.1279434381886726</c:v>
                </c:pt>
                <c:pt idx="24">
                  <c:v>4.3895525140839764</c:v>
                </c:pt>
                <c:pt idx="25">
                  <c:v>1.5884441405968157</c:v>
                </c:pt>
                <c:pt idx="26">
                  <c:v>1.1536978925259729</c:v>
                </c:pt>
                <c:pt idx="27">
                  <c:v>2.0506955211689082</c:v>
                </c:pt>
                <c:pt idx="28">
                  <c:v>2.07276432276401</c:v>
                </c:pt>
                <c:pt idx="29">
                  <c:v>1.2776325619836257</c:v>
                </c:pt>
                <c:pt idx="30">
                  <c:v>2.8575153660663193</c:v>
                </c:pt>
              </c:numCache>
            </c:numRef>
          </c:yVal>
          <c:smooth val="0"/>
          <c:extLst>
            <c:ext xmlns:c16="http://schemas.microsoft.com/office/drawing/2014/chart" uri="{C3380CC4-5D6E-409C-BE32-E72D297353CC}">
              <c16:uniqueId val="{00000000-B617-4704-8CD4-EEC62D059C1D}"/>
            </c:ext>
          </c:extLst>
        </c:ser>
        <c:dLbls>
          <c:showLegendKey val="0"/>
          <c:showVal val="0"/>
          <c:showCatName val="0"/>
          <c:showSerName val="0"/>
          <c:showPercent val="0"/>
          <c:showBubbleSize val="0"/>
        </c:dLbls>
        <c:axId val="1561666687"/>
        <c:axId val="1"/>
      </c:scatterChart>
      <c:valAx>
        <c:axId val="15616666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1666687"/>
        <c:crosses val="autoZero"/>
        <c:crossBetween val="midCat"/>
        <c:majorUnit val="1"/>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3.1920407689806633E-2"/>
                  <c:y val="-4.1619515003400567E-2"/>
                </c:manualLayout>
              </c:layout>
              <c:tx>
                <c:rich>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zh-TW" sz="1050" baseline="0" dirty="0"/>
                      <a:t>y = 3.3035x - 0.0052</a:t>
                    </a:r>
                    <a:br>
                      <a:rPr lang="en-US" altLang="zh-TW" sz="1050" baseline="0" dirty="0"/>
                    </a:br>
                    <a:r>
                      <a:rPr lang="en-US" altLang="zh-TW" sz="1050" baseline="0" dirty="0"/>
                      <a:t>R² = 0.9088</a:t>
                    </a:r>
                    <a:endParaRPr lang="en-US" altLang="zh-TW" sz="1050" dirty="0"/>
                  </a:p>
                </c:rich>
              </c:tx>
              <c:numFmt formatCode="General" sourceLinked="0"/>
              <c:spPr>
                <a:noFill/>
                <a:ln>
                  <a:noFill/>
                </a:ln>
                <a:effectLst/>
              </c:spPr>
            </c:trendlineLbl>
          </c:trendline>
          <c:xVal>
            <c:numRef>
              <c:f>'0201_0100'!$A$2:$A$16</c:f>
              <c:numCache>
                <c:formatCode>General</c:formatCode>
                <c:ptCount val="15"/>
                <c:pt idx="0">
                  <c:v>6.1899272955259689E-2</c:v>
                </c:pt>
                <c:pt idx="1">
                  <c:v>6.7416167886196268E-2</c:v>
                </c:pt>
                <c:pt idx="2">
                  <c:v>7.5368876877484975E-2</c:v>
                </c:pt>
                <c:pt idx="3">
                  <c:v>8.2938397853524068E-2</c:v>
                </c:pt>
                <c:pt idx="4">
                  <c:v>0.1396299743373067</c:v>
                </c:pt>
                <c:pt idx="5">
                  <c:v>0.14738057501567411</c:v>
                </c:pt>
                <c:pt idx="6">
                  <c:v>0.14238394348755612</c:v>
                </c:pt>
                <c:pt idx="7">
                  <c:v>0.14551409111619085</c:v>
                </c:pt>
                <c:pt idx="8">
                  <c:v>0.17530111802112983</c:v>
                </c:pt>
                <c:pt idx="9">
                  <c:v>0.1679111190725604</c:v>
                </c:pt>
                <c:pt idx="10">
                  <c:v>0.23075473241093022</c:v>
                </c:pt>
                <c:pt idx="11">
                  <c:v>0.21595448474062764</c:v>
                </c:pt>
                <c:pt idx="12">
                  <c:v>0.24084262421483454</c:v>
                </c:pt>
                <c:pt idx="13">
                  <c:v>0.23715482898677143</c:v>
                </c:pt>
                <c:pt idx="14">
                  <c:v>0.23861904335398551</c:v>
                </c:pt>
              </c:numCache>
            </c:numRef>
          </c:xVal>
          <c:yVal>
            <c:numRef>
              <c:f>'0201_0100'!$C$2:$C$16</c:f>
              <c:numCache>
                <c:formatCode>General</c:formatCode>
                <c:ptCount val="15"/>
                <c:pt idx="0">
                  <c:v>0.22188891305300507</c:v>
                </c:pt>
                <c:pt idx="1">
                  <c:v>0.23719658708907837</c:v>
                </c:pt>
                <c:pt idx="2">
                  <c:v>0.27455693274267717</c:v>
                </c:pt>
                <c:pt idx="3">
                  <c:v>0.31890208925560815</c:v>
                </c:pt>
                <c:pt idx="4">
                  <c:v>0.42672522687532372</c:v>
                </c:pt>
                <c:pt idx="5">
                  <c:v>0.36147660833687389</c:v>
                </c:pt>
                <c:pt idx="6">
                  <c:v>0.50096552982972231</c:v>
                </c:pt>
                <c:pt idx="7">
                  <c:v>0.48709462292353273</c:v>
                </c:pt>
                <c:pt idx="8">
                  <c:v>0.44849973000706878</c:v>
                </c:pt>
                <c:pt idx="9">
                  <c:v>0.4751718028053139</c:v>
                </c:pt>
                <c:pt idx="10">
                  <c:v>0.79861098633141159</c:v>
                </c:pt>
                <c:pt idx="11">
                  <c:v>0.80162735047465206</c:v>
                </c:pt>
                <c:pt idx="12">
                  <c:v>0.79804787299320656</c:v>
                </c:pt>
                <c:pt idx="13">
                  <c:v>0.72014680152198407</c:v>
                </c:pt>
                <c:pt idx="14">
                  <c:v>0.87716494181609261</c:v>
                </c:pt>
              </c:numCache>
            </c:numRef>
          </c:yVal>
          <c:smooth val="0"/>
          <c:extLst>
            <c:ext xmlns:c16="http://schemas.microsoft.com/office/drawing/2014/chart" uri="{C3380CC4-5D6E-409C-BE32-E72D297353CC}">
              <c16:uniqueId val="{00000000-85D6-460A-B939-CE0E8AD2DBA9}"/>
            </c:ext>
          </c:extLst>
        </c:ser>
        <c:dLbls>
          <c:showLegendKey val="0"/>
          <c:showVal val="0"/>
          <c:showCatName val="0"/>
          <c:showSerName val="0"/>
          <c:showPercent val="0"/>
          <c:showBubbleSize val="0"/>
        </c:dLbls>
        <c:axId val="1565122671"/>
        <c:axId val="1"/>
      </c:scatterChart>
      <c:valAx>
        <c:axId val="156512267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5122671"/>
        <c:crosses val="autoZero"/>
        <c:crossBetween val="midCat"/>
        <c:majorUnit val="0.2"/>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8.5398215969000671E-2"/>
                  <c:y val="-0.1431712922043486"/>
                </c:manualLayout>
              </c:layout>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'0201_0100'!$B$17:$B$47</c:f>
              <c:numCache>
                <c:formatCode>General</c:formatCode>
                <c:ptCount val="31"/>
                <c:pt idx="0">
                  <c:v>12.212119294248366</c:v>
                </c:pt>
                <c:pt idx="1">
                  <c:v>12.40023142364992</c:v>
                </c:pt>
                <c:pt idx="2">
                  <c:v>12.724875645409517</c:v>
                </c:pt>
                <c:pt idx="3">
                  <c:v>12.898568681215083</c:v>
                </c:pt>
                <c:pt idx="4">
                  <c:v>13.381144586997262</c:v>
                </c:pt>
                <c:pt idx="5">
                  <c:v>14.45019811959704</c:v>
                </c:pt>
                <c:pt idx="6">
                  <c:v>15.557493626727492</c:v>
                </c:pt>
                <c:pt idx="7">
                  <c:v>15.755028394720513</c:v>
                </c:pt>
                <c:pt idx="8">
                  <c:v>15.803844543903145</c:v>
                </c:pt>
                <c:pt idx="9">
                  <c:v>18.09033401159974</c:v>
                </c:pt>
                <c:pt idx="10">
                  <c:v>19.986723226350154</c:v>
                </c:pt>
                <c:pt idx="11">
                  <c:v>20.562446156932626</c:v>
                </c:pt>
                <c:pt idx="12">
                  <c:v>20.639304916801866</c:v>
                </c:pt>
                <c:pt idx="13">
                  <c:v>20.978352654696366</c:v>
                </c:pt>
                <c:pt idx="14">
                  <c:v>22.083365045538727</c:v>
                </c:pt>
                <c:pt idx="15">
                  <c:v>22.550391762368317</c:v>
                </c:pt>
                <c:pt idx="16">
                  <c:v>22.55690569912716</c:v>
                </c:pt>
                <c:pt idx="17">
                  <c:v>25.544738062123319</c:v>
                </c:pt>
                <c:pt idx="18">
                  <c:v>25.874376142789284</c:v>
                </c:pt>
                <c:pt idx="19">
                  <c:v>26.330065019932519</c:v>
                </c:pt>
                <c:pt idx="20">
                  <c:v>27.354022650389766</c:v>
                </c:pt>
                <c:pt idx="21">
                  <c:v>28.742099214709825</c:v>
                </c:pt>
                <c:pt idx="22">
                  <c:v>29.71397911155027</c:v>
                </c:pt>
                <c:pt idx="23">
                  <c:v>31.667833666015238</c:v>
                </c:pt>
                <c:pt idx="24">
                  <c:v>33.107577784469264</c:v>
                </c:pt>
                <c:pt idx="25">
                  <c:v>33.27578413399965</c:v>
                </c:pt>
                <c:pt idx="26">
                  <c:v>33.343573618615636</c:v>
                </c:pt>
                <c:pt idx="27">
                  <c:v>36.893890335284866</c:v>
                </c:pt>
                <c:pt idx="28">
                  <c:v>42.906419335247676</c:v>
                </c:pt>
                <c:pt idx="29">
                  <c:v>44.858273175904408</c:v>
                </c:pt>
                <c:pt idx="30">
                  <c:v>47.47180546618349</c:v>
                </c:pt>
              </c:numCache>
            </c:numRef>
          </c:xVal>
          <c:yVal>
            <c:numRef>
              <c:f>'0201_0100'!$C$17:$C$47</c:f>
              <c:numCache>
                <c:formatCode>General</c:formatCode>
                <c:ptCount val="31"/>
                <c:pt idx="0">
                  <c:v>0.46979918001573057</c:v>
                </c:pt>
                <c:pt idx="1">
                  <c:v>0.39375837049400353</c:v>
                </c:pt>
                <c:pt idx="2">
                  <c:v>0.68207838637107621</c:v>
                </c:pt>
                <c:pt idx="3">
                  <c:v>1.096203972711832</c:v>
                </c:pt>
                <c:pt idx="4">
                  <c:v>1.1611852479337095</c:v>
                </c:pt>
                <c:pt idx="5">
                  <c:v>1.104419114790683</c:v>
                </c:pt>
                <c:pt idx="6">
                  <c:v>0.59323605826831927</c:v>
                </c:pt>
                <c:pt idx="7">
                  <c:v>0.85200196606260459</c:v>
                </c:pt>
                <c:pt idx="8">
                  <c:v>1.4118726150912839</c:v>
                </c:pt>
                <c:pt idx="9">
                  <c:v>1.3229555865338114</c:v>
                </c:pt>
                <c:pt idx="10">
                  <c:v>2.2446299363378768</c:v>
                </c:pt>
                <c:pt idx="11">
                  <c:v>2.2212722446461202</c:v>
                </c:pt>
                <c:pt idx="12">
                  <c:v>1.0520915285535526</c:v>
                </c:pt>
                <c:pt idx="13">
                  <c:v>1.0678516607140933</c:v>
                </c:pt>
                <c:pt idx="14">
                  <c:v>1.1296608738879255</c:v>
                </c:pt>
                <c:pt idx="15">
                  <c:v>2.5482333676358446</c:v>
                </c:pt>
                <c:pt idx="16">
                  <c:v>1.7187626916252234</c:v>
                </c:pt>
                <c:pt idx="17">
                  <c:v>3.0664917388521036</c:v>
                </c:pt>
                <c:pt idx="18">
                  <c:v>0.78990353681144143</c:v>
                </c:pt>
                <c:pt idx="19">
                  <c:v>2.0702874725475389</c:v>
                </c:pt>
                <c:pt idx="20">
                  <c:v>2.4916765370828964</c:v>
                </c:pt>
                <c:pt idx="21">
                  <c:v>2.1041183514736099</c:v>
                </c:pt>
                <c:pt idx="22">
                  <c:v>2.3027562923508524</c:v>
                </c:pt>
                <c:pt idx="23">
                  <c:v>3.1279434381886726</c:v>
                </c:pt>
                <c:pt idx="24">
                  <c:v>4.3895525140839764</c:v>
                </c:pt>
                <c:pt idx="25">
                  <c:v>1.5884441405968157</c:v>
                </c:pt>
                <c:pt idx="26">
                  <c:v>1.1536978925259729</c:v>
                </c:pt>
                <c:pt idx="27">
                  <c:v>2.0506955211689082</c:v>
                </c:pt>
                <c:pt idx="28">
                  <c:v>2.07276432276401</c:v>
                </c:pt>
                <c:pt idx="29">
                  <c:v>1.2776325619836257</c:v>
                </c:pt>
                <c:pt idx="30">
                  <c:v>2.8575153660663193</c:v>
                </c:pt>
              </c:numCache>
            </c:numRef>
          </c:yVal>
          <c:smooth val="0"/>
          <c:extLst>
            <c:ext xmlns:c16="http://schemas.microsoft.com/office/drawing/2014/chart" uri="{C3380CC4-5D6E-409C-BE32-E72D297353CC}">
              <c16:uniqueId val="{00000000-20D2-4C34-BFF4-C8D9A61184C9}"/>
            </c:ext>
          </c:extLst>
        </c:ser>
        <c:dLbls>
          <c:showLegendKey val="0"/>
          <c:showVal val="0"/>
          <c:showCatName val="0"/>
          <c:showSerName val="0"/>
          <c:showPercent val="0"/>
          <c:showBubbleSize val="0"/>
        </c:dLbls>
        <c:axId val="1565123503"/>
        <c:axId val="1"/>
      </c:scatterChart>
      <c:valAx>
        <c:axId val="15651235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5123503"/>
        <c:crosses val="autoZero"/>
        <c:crossBetween val="midCat"/>
        <c:majorUnit val="1"/>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square"/>
            <c:size val="5"/>
            <c:spPr>
              <a:solidFill>
                <a:schemeClr val="tx1"/>
              </a:solidFill>
              <a:ln w="9525">
                <a:noFill/>
              </a:ln>
              <a:effectLst/>
            </c:spPr>
          </c:marker>
          <c:trendline>
            <c:spPr>
              <a:ln w="19050" cap="rnd">
                <a:solidFill>
                  <a:schemeClr val="tx1"/>
                </a:solidFill>
                <a:prstDash val="sysDot"/>
              </a:ln>
              <a:effectLst/>
            </c:spPr>
            <c:trendlineType val="linear"/>
            <c:dispRSqr val="1"/>
            <c:dispEq val="1"/>
            <c:trendlineLbl>
              <c:layout>
                <c:manualLayout>
                  <c:x val="-2.7474129135694504E-2"/>
                  <c:y val="-4.4900123740498496E-2"/>
                </c:manualLayout>
              </c:layout>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'0201_0100'!$A$2:$A$16</c:f>
              <c:numCache>
                <c:formatCode>General</c:formatCode>
                <c:ptCount val="15"/>
                <c:pt idx="0">
                  <c:v>6.1899272955259689E-2</c:v>
                </c:pt>
                <c:pt idx="1">
                  <c:v>6.7416167886196268E-2</c:v>
                </c:pt>
                <c:pt idx="2">
                  <c:v>7.5368876877484975E-2</c:v>
                </c:pt>
                <c:pt idx="3">
                  <c:v>8.2938397853524068E-2</c:v>
                </c:pt>
                <c:pt idx="4">
                  <c:v>0.1396299743373067</c:v>
                </c:pt>
                <c:pt idx="5">
                  <c:v>0.14738057501567411</c:v>
                </c:pt>
                <c:pt idx="6">
                  <c:v>0.14238394348755612</c:v>
                </c:pt>
                <c:pt idx="7">
                  <c:v>0.14551409111619085</c:v>
                </c:pt>
                <c:pt idx="8">
                  <c:v>0.17530111802112983</c:v>
                </c:pt>
                <c:pt idx="9">
                  <c:v>0.1679111190725604</c:v>
                </c:pt>
                <c:pt idx="10">
                  <c:v>0.23075473241093022</c:v>
                </c:pt>
                <c:pt idx="11">
                  <c:v>0.21595448474062764</c:v>
                </c:pt>
                <c:pt idx="12">
                  <c:v>0.24084262421483454</c:v>
                </c:pt>
                <c:pt idx="13">
                  <c:v>0.23715482898677143</c:v>
                </c:pt>
                <c:pt idx="14">
                  <c:v>0.23861904335398551</c:v>
                </c:pt>
              </c:numCache>
            </c:numRef>
          </c:xVal>
          <c:yVal>
            <c:numRef>
              <c:f>'0201_0100'!$B$2:$B$16</c:f>
              <c:numCache>
                <c:formatCode>General</c:formatCode>
                <c:ptCount val="15"/>
                <c:pt idx="0">
                  <c:v>3.7937571239615013</c:v>
                </c:pt>
                <c:pt idx="1">
                  <c:v>4.9495276422416694</c:v>
                </c:pt>
                <c:pt idx="2">
                  <c:v>5.2959988458209093</c:v>
                </c:pt>
                <c:pt idx="3">
                  <c:v>6.1824836539372692</c:v>
                </c:pt>
                <c:pt idx="4">
                  <c:v>8.6750550280889644</c:v>
                </c:pt>
                <c:pt idx="5">
                  <c:v>9.3805229528254852</c:v>
                </c:pt>
                <c:pt idx="6">
                  <c:v>9.4225600465649766</c:v>
                </c:pt>
                <c:pt idx="7">
                  <c:v>9.9414764365652477</c:v>
                </c:pt>
                <c:pt idx="8">
                  <c:v>10.458719293885309</c:v>
                </c:pt>
                <c:pt idx="9">
                  <c:v>10.509549832269233</c:v>
                </c:pt>
                <c:pt idx="10">
                  <c:v>10.760454031215987</c:v>
                </c:pt>
                <c:pt idx="11">
                  <c:v>10.77982618967263</c:v>
                </c:pt>
                <c:pt idx="12">
                  <c:v>11.511481417854894</c:v>
                </c:pt>
                <c:pt idx="13">
                  <c:v>11.799723885942056</c:v>
                </c:pt>
                <c:pt idx="14">
                  <c:v>11.849139149349293</c:v>
                </c:pt>
              </c:numCache>
            </c:numRef>
          </c:yVal>
          <c:smooth val="0"/>
          <c:extLst>
            <c:ext xmlns:c16="http://schemas.microsoft.com/office/drawing/2014/chart" uri="{C3380CC4-5D6E-409C-BE32-E72D297353CC}">
              <c16:uniqueId val="{00000000-2821-40B8-BEDE-9E634D3FF382}"/>
            </c:ext>
          </c:extLst>
        </c:ser>
        <c:dLbls>
          <c:showLegendKey val="0"/>
          <c:showVal val="0"/>
          <c:showCatName val="0"/>
          <c:showSerName val="0"/>
          <c:showPercent val="0"/>
          <c:showBubbleSize val="0"/>
        </c:dLbls>
        <c:axId val="1565119759"/>
        <c:axId val="1"/>
      </c:scatterChart>
      <c:valAx>
        <c:axId val="156511975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05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5119759"/>
        <c:crosses val="autoZero"/>
        <c:crossBetween val="midCat"/>
      </c:valAx>
      <c:spPr>
        <a:noFill/>
        <a:ln w="12700">
          <a:solidFill>
            <a:schemeClr val="tx1"/>
          </a:solidFill>
        </a:ln>
      </c:spPr>
    </c:plotArea>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inference_prediction_precision!$I$1</c:f>
              <c:strCache>
                <c:ptCount val="1"/>
              </c:strCache>
            </c:strRef>
          </c:tx>
          <c:spPr>
            <a:ln w="12700" cap="rnd">
              <a:solidFill>
                <a:schemeClr val="tx1"/>
              </a:solidFill>
              <a:round/>
            </a:ln>
            <a:effectLst/>
          </c:spPr>
          <c:marker>
            <c:symbol val="none"/>
          </c:marker>
          <c:val>
            <c:numRef>
              <c:f>inference_prediction_precision!$I$2:$I$257</c:f>
              <c:numCache>
                <c:formatCode>General</c:formatCode>
                <c:ptCount val="256"/>
                <c:pt idx="0">
                  <c:v>11.751549300000001</c:v>
                </c:pt>
                <c:pt idx="1">
                  <c:v>10.6863624</c:v>
                </c:pt>
                <c:pt idx="2">
                  <c:v>14.1211609</c:v>
                </c:pt>
                <c:pt idx="3">
                  <c:v>10.9367301</c:v>
                </c:pt>
                <c:pt idx="4">
                  <c:v>11.099663099999999</c:v>
                </c:pt>
                <c:pt idx="5">
                  <c:v>10.3274311</c:v>
                </c:pt>
                <c:pt idx="6">
                  <c:v>9.7796705999999993</c:v>
                </c:pt>
                <c:pt idx="7">
                  <c:v>6.7983712000000001</c:v>
                </c:pt>
                <c:pt idx="8">
                  <c:v>10.733162099999999</c:v>
                </c:pt>
                <c:pt idx="9">
                  <c:v>10.1698059</c:v>
                </c:pt>
                <c:pt idx="10">
                  <c:v>9.9979721999999995</c:v>
                </c:pt>
                <c:pt idx="11">
                  <c:v>11.045519199999999</c:v>
                </c:pt>
                <c:pt idx="12">
                  <c:v>10.6943973</c:v>
                </c:pt>
                <c:pt idx="13">
                  <c:v>10.9829466</c:v>
                </c:pt>
                <c:pt idx="14">
                  <c:v>9.7398533999999994</c:v>
                </c:pt>
                <c:pt idx="15">
                  <c:v>10.332770700000001</c:v>
                </c:pt>
                <c:pt idx="16">
                  <c:v>11.336345700000001</c:v>
                </c:pt>
                <c:pt idx="17">
                  <c:v>9.5202475</c:v>
                </c:pt>
                <c:pt idx="18">
                  <c:v>8.5262861999999995</c:v>
                </c:pt>
                <c:pt idx="19">
                  <c:v>10.6352113</c:v>
                </c:pt>
                <c:pt idx="20">
                  <c:v>10.4526761</c:v>
                </c:pt>
                <c:pt idx="21">
                  <c:v>9.0664969000000006</c:v>
                </c:pt>
                <c:pt idx="22">
                  <c:v>8.8521862000000002</c:v>
                </c:pt>
                <c:pt idx="23">
                  <c:v>9.9624506000000004</c:v>
                </c:pt>
                <c:pt idx="24">
                  <c:v>8.0173718000000012</c:v>
                </c:pt>
                <c:pt idx="25">
                  <c:v>13.743174099999999</c:v>
                </c:pt>
                <c:pt idx="26">
                  <c:v>14.502820099999999</c:v>
                </c:pt>
                <c:pt idx="27">
                  <c:v>13.143744700000001</c:v>
                </c:pt>
                <c:pt idx="28">
                  <c:v>10.1881919</c:v>
                </c:pt>
                <c:pt idx="29">
                  <c:v>10.7828555</c:v>
                </c:pt>
                <c:pt idx="30">
                  <c:v>9.9405268000000007</c:v>
                </c:pt>
                <c:pt idx="31">
                  <c:v>10.8721973</c:v>
                </c:pt>
                <c:pt idx="32">
                  <c:v>9.6815610999999997</c:v>
                </c:pt>
                <c:pt idx="33">
                  <c:v>10.522339799999999</c:v>
                </c:pt>
                <c:pt idx="34">
                  <c:v>7.0961595000000006</c:v>
                </c:pt>
                <c:pt idx="35">
                  <c:v>11.3290816</c:v>
                </c:pt>
                <c:pt idx="36">
                  <c:v>11.911474499999999</c:v>
                </c:pt>
                <c:pt idx="37">
                  <c:v>12.7363816</c:v>
                </c:pt>
                <c:pt idx="38">
                  <c:v>10.892673199999999</c:v>
                </c:pt>
                <c:pt idx="39">
                  <c:v>9.6053837000000009</c:v>
                </c:pt>
                <c:pt idx="40">
                  <c:v>6.9317326999999995</c:v>
                </c:pt>
                <c:pt idx="41">
                  <c:v>9.3612684000000002</c:v>
                </c:pt>
                <c:pt idx="42">
                  <c:v>11.768107799999999</c:v>
                </c:pt>
                <c:pt idx="43">
                  <c:v>11.6758226</c:v>
                </c:pt>
                <c:pt idx="44">
                  <c:v>11.9533679</c:v>
                </c:pt>
                <c:pt idx="45">
                  <c:v>11.153002300000001</c:v>
                </c:pt>
                <c:pt idx="46">
                  <c:v>12.009269999999999</c:v>
                </c:pt>
                <c:pt idx="47">
                  <c:v>10.550084399999999</c:v>
                </c:pt>
                <c:pt idx="48">
                  <c:v>12.963889700000001</c:v>
                </c:pt>
                <c:pt idx="49">
                  <c:v>12.0427993</c:v>
                </c:pt>
                <c:pt idx="50">
                  <c:v>13.0307295</c:v>
                </c:pt>
                <c:pt idx="51">
                  <c:v>8.9059853999999987</c:v>
                </c:pt>
                <c:pt idx="52">
                  <c:v>11.011082699999999</c:v>
                </c:pt>
                <c:pt idx="53">
                  <c:v>10.7886202</c:v>
                </c:pt>
                <c:pt idx="54">
                  <c:v>13.229038900000001</c:v>
                </c:pt>
                <c:pt idx="55">
                  <c:v>12.7050298</c:v>
                </c:pt>
                <c:pt idx="56">
                  <c:v>12.286326000000001</c:v>
                </c:pt>
                <c:pt idx="57">
                  <c:v>10.451725100000001</c:v>
                </c:pt>
                <c:pt idx="58">
                  <c:v>10.939007100000001</c:v>
                </c:pt>
                <c:pt idx="59">
                  <c:v>12.019712800000001</c:v>
                </c:pt>
                <c:pt idx="60">
                  <c:v>14.302472699999999</c:v>
                </c:pt>
                <c:pt idx="61">
                  <c:v>12.600570599999999</c:v>
                </c:pt>
                <c:pt idx="62">
                  <c:v>15.296435799999999</c:v>
                </c:pt>
                <c:pt idx="63">
                  <c:v>12.4874241</c:v>
                </c:pt>
                <c:pt idx="64">
                  <c:v>11.9704956</c:v>
                </c:pt>
                <c:pt idx="65">
                  <c:v>11.6452703</c:v>
                </c:pt>
                <c:pt idx="66">
                  <c:v>14.173639</c:v>
                </c:pt>
                <c:pt idx="67">
                  <c:v>16.7538853</c:v>
                </c:pt>
                <c:pt idx="68">
                  <c:v>14.707161499999998</c:v>
                </c:pt>
                <c:pt idx="69">
                  <c:v>14.873631300000001</c:v>
                </c:pt>
                <c:pt idx="70">
                  <c:v>18.696162899999997</c:v>
                </c:pt>
                <c:pt idx="71">
                  <c:v>15.415461599999999</c:v>
                </c:pt>
                <c:pt idx="72">
                  <c:v>20.238810099999998</c:v>
                </c:pt>
                <c:pt idx="73">
                  <c:v>16.617056899999998</c:v>
                </c:pt>
                <c:pt idx="74">
                  <c:v>16.7389245</c:v>
                </c:pt>
                <c:pt idx="75">
                  <c:v>15.443080400000001</c:v>
                </c:pt>
                <c:pt idx="76">
                  <c:v>18.081780299999998</c:v>
                </c:pt>
                <c:pt idx="77">
                  <c:v>16.9686111</c:v>
                </c:pt>
                <c:pt idx="78">
                  <c:v>16.509874799999999</c:v>
                </c:pt>
                <c:pt idx="79">
                  <c:v>18.010833300000002</c:v>
                </c:pt>
                <c:pt idx="80">
                  <c:v>17.7598217</c:v>
                </c:pt>
                <c:pt idx="81">
                  <c:v>14.6245136</c:v>
                </c:pt>
                <c:pt idx="82">
                  <c:v>17.277222200000001</c:v>
                </c:pt>
                <c:pt idx="83">
                  <c:v>17.984375</c:v>
                </c:pt>
                <c:pt idx="84">
                  <c:v>14.9025</c:v>
                </c:pt>
                <c:pt idx="85">
                  <c:v>14.994722199999998</c:v>
                </c:pt>
                <c:pt idx="86">
                  <c:v>13.0488889</c:v>
                </c:pt>
                <c:pt idx="87">
                  <c:v>17.129444400000001</c:v>
                </c:pt>
                <c:pt idx="88">
                  <c:v>19.131088199999997</c:v>
                </c:pt>
                <c:pt idx="89">
                  <c:v>19.2461111</c:v>
                </c:pt>
                <c:pt idx="90">
                  <c:v>13.0395764</c:v>
                </c:pt>
                <c:pt idx="91">
                  <c:v>15.747762900000001</c:v>
                </c:pt>
                <c:pt idx="92">
                  <c:v>20.046666699999999</c:v>
                </c:pt>
                <c:pt idx="93">
                  <c:v>19.900000000000002</c:v>
                </c:pt>
                <c:pt idx="94">
                  <c:v>23.7330556</c:v>
                </c:pt>
                <c:pt idx="95">
                  <c:v>24.5923248</c:v>
                </c:pt>
                <c:pt idx="96">
                  <c:v>18.4068927</c:v>
                </c:pt>
                <c:pt idx="97">
                  <c:v>20.775737299999999</c:v>
                </c:pt>
                <c:pt idx="98">
                  <c:v>23.089797100000002</c:v>
                </c:pt>
                <c:pt idx="99">
                  <c:v>25.207615300000004</c:v>
                </c:pt>
                <c:pt idx="100">
                  <c:v>22.983013100000001</c:v>
                </c:pt>
                <c:pt idx="101">
                  <c:v>21.227664900000001</c:v>
                </c:pt>
                <c:pt idx="102">
                  <c:v>16.842414099999999</c:v>
                </c:pt>
                <c:pt idx="103">
                  <c:v>21.605233900000002</c:v>
                </c:pt>
                <c:pt idx="104">
                  <c:v>18.248888899999997</c:v>
                </c:pt>
                <c:pt idx="105">
                  <c:v>19.9021407</c:v>
                </c:pt>
                <c:pt idx="106">
                  <c:v>23.8265703</c:v>
                </c:pt>
                <c:pt idx="107">
                  <c:v>21.444537099999998</c:v>
                </c:pt>
                <c:pt idx="108">
                  <c:v>17.305741399999999</c:v>
                </c:pt>
                <c:pt idx="109">
                  <c:v>18.2623088</c:v>
                </c:pt>
                <c:pt idx="110">
                  <c:v>17.75403</c:v>
                </c:pt>
                <c:pt idx="111">
                  <c:v>18.172547899999998</c:v>
                </c:pt>
                <c:pt idx="112">
                  <c:v>24.397888300000002</c:v>
                </c:pt>
                <c:pt idx="113">
                  <c:v>21.9091667</c:v>
                </c:pt>
                <c:pt idx="114">
                  <c:v>17.561056999999998</c:v>
                </c:pt>
                <c:pt idx="115">
                  <c:v>15.844909300000001</c:v>
                </c:pt>
                <c:pt idx="116">
                  <c:v>19.6672227</c:v>
                </c:pt>
                <c:pt idx="117">
                  <c:v>24.4891425</c:v>
                </c:pt>
                <c:pt idx="118">
                  <c:v>22.889722200000001</c:v>
                </c:pt>
                <c:pt idx="119">
                  <c:v>21.497495799999999</c:v>
                </c:pt>
                <c:pt idx="120">
                  <c:v>19.882549399999998</c:v>
                </c:pt>
                <c:pt idx="121">
                  <c:v>19.227841100000003</c:v>
                </c:pt>
                <c:pt idx="122">
                  <c:v>21.275034900000001</c:v>
                </c:pt>
                <c:pt idx="123">
                  <c:v>23.517270200000002</c:v>
                </c:pt>
                <c:pt idx="124">
                  <c:v>24.013656600000001</c:v>
                </c:pt>
                <c:pt idx="125">
                  <c:v>19.740400699999999</c:v>
                </c:pt>
                <c:pt idx="126">
                  <c:v>17.7727018</c:v>
                </c:pt>
                <c:pt idx="127">
                  <c:v>19.779883000000002</c:v>
                </c:pt>
                <c:pt idx="128">
                  <c:v>19.639097700000001</c:v>
                </c:pt>
                <c:pt idx="129">
                  <c:v>24.853433799999998</c:v>
                </c:pt>
                <c:pt idx="130">
                  <c:v>25.301565100000001</c:v>
                </c:pt>
                <c:pt idx="131">
                  <c:v>20.458472699999998</c:v>
                </c:pt>
                <c:pt idx="132">
                  <c:v>19.727703500000001</c:v>
                </c:pt>
                <c:pt idx="133">
                  <c:v>23.256053400000003</c:v>
                </c:pt>
                <c:pt idx="134">
                  <c:v>22.013344500000002</c:v>
                </c:pt>
                <c:pt idx="135">
                  <c:v>22.150765</c:v>
                </c:pt>
                <c:pt idx="136">
                  <c:v>25.722841200000001</c:v>
                </c:pt>
                <c:pt idx="137">
                  <c:v>19.580033499999999</c:v>
                </c:pt>
                <c:pt idx="138">
                  <c:v>19.584401100000001</c:v>
                </c:pt>
                <c:pt idx="139">
                  <c:v>25.569324799999997</c:v>
                </c:pt>
                <c:pt idx="140">
                  <c:v>23.0011133</c:v>
                </c:pt>
                <c:pt idx="141">
                  <c:v>26.3369535</c:v>
                </c:pt>
                <c:pt idx="142">
                  <c:v>21.361944399999999</c:v>
                </c:pt>
                <c:pt idx="143">
                  <c:v>17.071468299999999</c:v>
                </c:pt>
                <c:pt idx="144">
                  <c:v>18.466314000000001</c:v>
                </c:pt>
                <c:pt idx="145">
                  <c:v>21.7546541</c:v>
                </c:pt>
                <c:pt idx="146">
                  <c:v>25.8810781</c:v>
                </c:pt>
                <c:pt idx="147">
                  <c:v>23.3274951</c:v>
                </c:pt>
                <c:pt idx="148">
                  <c:v>20.538482999999999</c:v>
                </c:pt>
                <c:pt idx="149">
                  <c:v>23.921345199999998</c:v>
                </c:pt>
                <c:pt idx="150">
                  <c:v>24.762527800000001</c:v>
                </c:pt>
                <c:pt idx="151">
                  <c:v>26.030058400000001</c:v>
                </c:pt>
                <c:pt idx="152">
                  <c:v>27.066796500000002</c:v>
                </c:pt>
                <c:pt idx="153">
                  <c:v>17.9988873</c:v>
                </c:pt>
                <c:pt idx="154">
                  <c:v>18.805416000000001</c:v>
                </c:pt>
                <c:pt idx="155">
                  <c:v>20.260567299999998</c:v>
                </c:pt>
                <c:pt idx="156">
                  <c:v>25.953559500000001</c:v>
                </c:pt>
                <c:pt idx="157">
                  <c:v>25.687152400000002</c:v>
                </c:pt>
                <c:pt idx="158">
                  <c:v>21.314572300000002</c:v>
                </c:pt>
                <c:pt idx="159">
                  <c:v>21.429288699999997</c:v>
                </c:pt>
                <c:pt idx="160">
                  <c:v>20.897450299999999</c:v>
                </c:pt>
                <c:pt idx="161">
                  <c:v>24.3329612</c:v>
                </c:pt>
                <c:pt idx="162">
                  <c:v>23.015346000000001</c:v>
                </c:pt>
                <c:pt idx="163">
                  <c:v>20.728917299999999</c:v>
                </c:pt>
                <c:pt idx="164">
                  <c:v>29.6791667</c:v>
                </c:pt>
                <c:pt idx="165">
                  <c:v>23.9121001</c:v>
                </c:pt>
                <c:pt idx="166">
                  <c:v>16.016727100000001</c:v>
                </c:pt>
                <c:pt idx="167">
                  <c:v>20.3116266</c:v>
                </c:pt>
                <c:pt idx="168">
                  <c:v>18.298578200000001</c:v>
                </c:pt>
                <c:pt idx="169">
                  <c:v>23.881436100000002</c:v>
                </c:pt>
                <c:pt idx="170">
                  <c:v>27.2343446</c:v>
                </c:pt>
                <c:pt idx="171">
                  <c:v>25.030572499999998</c:v>
                </c:pt>
                <c:pt idx="172">
                  <c:v>18.512506900000002</c:v>
                </c:pt>
                <c:pt idx="173">
                  <c:v>18.989676299999999</c:v>
                </c:pt>
                <c:pt idx="174">
                  <c:v>20.892787500000001</c:v>
                </c:pt>
                <c:pt idx="175">
                  <c:v>24.7448525</c:v>
                </c:pt>
                <c:pt idx="176">
                  <c:v>26.832035599999998</c:v>
                </c:pt>
                <c:pt idx="177">
                  <c:v>24.142499300000001</c:v>
                </c:pt>
                <c:pt idx="178">
                  <c:v>19.891613299999999</c:v>
                </c:pt>
                <c:pt idx="179">
                  <c:v>17.527692699999999</c:v>
                </c:pt>
                <c:pt idx="180">
                  <c:v>20.538290200000002</c:v>
                </c:pt>
                <c:pt idx="181">
                  <c:v>25.609058099999999</c:v>
                </c:pt>
                <c:pt idx="182">
                  <c:v>24.294739800000002</c:v>
                </c:pt>
                <c:pt idx="183">
                  <c:v>21.266221099999999</c:v>
                </c:pt>
                <c:pt idx="184">
                  <c:v>22.355753199999999</c:v>
                </c:pt>
                <c:pt idx="185">
                  <c:v>18.483835000000003</c:v>
                </c:pt>
                <c:pt idx="186">
                  <c:v>24.323782999999999</c:v>
                </c:pt>
                <c:pt idx="187">
                  <c:v>27.225125100000003</c:v>
                </c:pt>
                <c:pt idx="188">
                  <c:v>23.746143100000001</c:v>
                </c:pt>
                <c:pt idx="189">
                  <c:v>20.195936500000002</c:v>
                </c:pt>
                <c:pt idx="190">
                  <c:v>21.589886100000001</c:v>
                </c:pt>
                <c:pt idx="191">
                  <c:v>17.452924799999998</c:v>
                </c:pt>
                <c:pt idx="192">
                  <c:v>19.270352900000002</c:v>
                </c:pt>
                <c:pt idx="193">
                  <c:v>27.464722200000004</c:v>
                </c:pt>
                <c:pt idx="194">
                  <c:v>25.295606199999998</c:v>
                </c:pt>
                <c:pt idx="195">
                  <c:v>22.165229499999999</c:v>
                </c:pt>
                <c:pt idx="196">
                  <c:v>22.4716509</c:v>
                </c:pt>
                <c:pt idx="197">
                  <c:v>16.853325899999998</c:v>
                </c:pt>
                <c:pt idx="198">
                  <c:v>20.645457100000002</c:v>
                </c:pt>
                <c:pt idx="199">
                  <c:v>25.959666199999997</c:v>
                </c:pt>
                <c:pt idx="200">
                  <c:v>24.011951100000001</c:v>
                </c:pt>
                <c:pt idx="201">
                  <c:v>23.5348902</c:v>
                </c:pt>
                <c:pt idx="202">
                  <c:v>21.607222200000002</c:v>
                </c:pt>
                <c:pt idx="203">
                  <c:v>15.766982199999999</c:v>
                </c:pt>
                <c:pt idx="204">
                  <c:v>28.104311500000001</c:v>
                </c:pt>
                <c:pt idx="205">
                  <c:v>25.506681499999999</c:v>
                </c:pt>
                <c:pt idx="206">
                  <c:v>20.3008062</c:v>
                </c:pt>
                <c:pt idx="207">
                  <c:v>21.282336600000001</c:v>
                </c:pt>
                <c:pt idx="208">
                  <c:v>27.7507667</c:v>
                </c:pt>
                <c:pt idx="209">
                  <c:v>24.423601399999999</c:v>
                </c:pt>
                <c:pt idx="210">
                  <c:v>20.128646799999999</c:v>
                </c:pt>
                <c:pt idx="211">
                  <c:v>21.386648099999999</c:v>
                </c:pt>
                <c:pt idx="212">
                  <c:v>20.741729200000002</c:v>
                </c:pt>
                <c:pt idx="213">
                  <c:v>23.091490499999999</c:v>
                </c:pt>
                <c:pt idx="214">
                  <c:v>27.048055599999998</c:v>
                </c:pt>
                <c:pt idx="215">
                  <c:v>24.445413499999997</c:v>
                </c:pt>
                <c:pt idx="216">
                  <c:v>17.822661499999999</c:v>
                </c:pt>
                <c:pt idx="217">
                  <c:v>19.2269939</c:v>
                </c:pt>
                <c:pt idx="218">
                  <c:v>18.959977800000001</c:v>
                </c:pt>
                <c:pt idx="219">
                  <c:v>21.995276499999999</c:v>
                </c:pt>
                <c:pt idx="220">
                  <c:v>23.187552100000001</c:v>
                </c:pt>
                <c:pt idx="221">
                  <c:v>22.260712299999998</c:v>
                </c:pt>
                <c:pt idx="222">
                  <c:v>18.522367299999999</c:v>
                </c:pt>
                <c:pt idx="223">
                  <c:v>21.7388163</c:v>
                </c:pt>
                <c:pt idx="224">
                  <c:v>17.5191667</c:v>
                </c:pt>
                <c:pt idx="225">
                  <c:v>25.570038899999997</c:v>
                </c:pt>
                <c:pt idx="226">
                  <c:v>25.826666700000001</c:v>
                </c:pt>
                <c:pt idx="227">
                  <c:v>20.670372400000002</c:v>
                </c:pt>
                <c:pt idx="228">
                  <c:v>17.6402778</c:v>
                </c:pt>
                <c:pt idx="229">
                  <c:v>21.457996100000003</c:v>
                </c:pt>
                <c:pt idx="230">
                  <c:v>19.248333300000002</c:v>
                </c:pt>
                <c:pt idx="231">
                  <c:v>25.184773500000002</c:v>
                </c:pt>
                <c:pt idx="232">
                  <c:v>24.707649500000002</c:v>
                </c:pt>
                <c:pt idx="233">
                  <c:v>23.960833300000001</c:v>
                </c:pt>
                <c:pt idx="234">
                  <c:v>18.0369855</c:v>
                </c:pt>
                <c:pt idx="235">
                  <c:v>22.9438265</c:v>
                </c:pt>
                <c:pt idx="236">
                  <c:v>15.785416099999999</c:v>
                </c:pt>
                <c:pt idx="237">
                  <c:v>19.262996900000001</c:v>
                </c:pt>
                <c:pt idx="238">
                  <c:v>25.227777800000002</c:v>
                </c:pt>
                <c:pt idx="239">
                  <c:v>21.396498999999999</c:v>
                </c:pt>
                <c:pt idx="240">
                  <c:v>18.366870499999997</c:v>
                </c:pt>
                <c:pt idx="241">
                  <c:v>20.9337804</c:v>
                </c:pt>
                <c:pt idx="242">
                  <c:v>17.694575800000003</c:v>
                </c:pt>
                <c:pt idx="243">
                  <c:v>24.552184799999999</c:v>
                </c:pt>
                <c:pt idx="244">
                  <c:v>24.619193299999999</c:v>
                </c:pt>
                <c:pt idx="245">
                  <c:v>23.4145121</c:v>
                </c:pt>
                <c:pt idx="246">
                  <c:v>17.757154799999999</c:v>
                </c:pt>
                <c:pt idx="247">
                  <c:v>20.838333300000002</c:v>
                </c:pt>
                <c:pt idx="248">
                  <c:v>18.4456794</c:v>
                </c:pt>
                <c:pt idx="249">
                  <c:v>23.396221199999999</c:v>
                </c:pt>
                <c:pt idx="250">
                  <c:v>21.881600900000002</c:v>
                </c:pt>
                <c:pt idx="251">
                  <c:v>21.3636111</c:v>
                </c:pt>
                <c:pt idx="252">
                  <c:v>16.932090200000001</c:v>
                </c:pt>
                <c:pt idx="253">
                  <c:v>21.368948199999998</c:v>
                </c:pt>
                <c:pt idx="254">
                  <c:v>19.593498199999999</c:v>
                </c:pt>
                <c:pt idx="255">
                  <c:v>17.681679200000001</c:v>
                </c:pt>
              </c:numCache>
            </c:numRef>
          </c:val>
          <c:smooth val="0"/>
          <c:extLst>
            <c:ext xmlns:c16="http://schemas.microsoft.com/office/drawing/2014/chart" uri="{C3380CC4-5D6E-409C-BE32-E72D297353CC}">
              <c16:uniqueId val="{00000000-FB2E-4A78-8383-41F3EDC3C540}"/>
            </c:ext>
          </c:extLst>
        </c:ser>
        <c:ser>
          <c:idx val="1"/>
          <c:order val="1"/>
          <c:tx>
            <c:strRef>
              <c:f>inference_prediction_precision!$J$1</c:f>
              <c:strCache>
                <c:ptCount val="1"/>
              </c:strCache>
            </c:strRef>
          </c:tx>
          <c:spPr>
            <a:ln w="12700" cap="rnd">
              <a:solidFill>
                <a:srgbClr val="FF0000"/>
              </a:solidFill>
              <a:prstDash val="lgDash"/>
              <a:round/>
            </a:ln>
            <a:effectLst/>
          </c:spPr>
          <c:marker>
            <c:symbol val="none"/>
          </c:marker>
          <c:val>
            <c:numRef>
              <c:f>inference_prediction_precision!$J$2:$J$257</c:f>
              <c:numCache>
                <c:formatCode>General</c:formatCode>
                <c:ptCount val="256"/>
                <c:pt idx="0">
                  <c:v>10.242118</c:v>
                </c:pt>
                <c:pt idx="1">
                  <c:v>13.130495999999999</c:v>
                </c:pt>
                <c:pt idx="2">
                  <c:v>14.439089999999998</c:v>
                </c:pt>
                <c:pt idx="3">
                  <c:v>10.8292155</c:v>
                </c:pt>
                <c:pt idx="4">
                  <c:v>10.288584999999999</c:v>
                </c:pt>
                <c:pt idx="5">
                  <c:v>11.805706499999999</c:v>
                </c:pt>
                <c:pt idx="6">
                  <c:v>9.6110106000000002</c:v>
                </c:pt>
                <c:pt idx="7">
                  <c:v>12.240462000000001</c:v>
                </c:pt>
                <c:pt idx="8">
                  <c:v>12.578315000000002</c:v>
                </c:pt>
                <c:pt idx="9">
                  <c:v>10.284167499999999</c:v>
                </c:pt>
                <c:pt idx="10">
                  <c:v>9.7943040000000003</c:v>
                </c:pt>
                <c:pt idx="11">
                  <c:v>10.537758499999999</c:v>
                </c:pt>
                <c:pt idx="12">
                  <c:v>10.569153</c:v>
                </c:pt>
                <c:pt idx="13">
                  <c:v>11.983558</c:v>
                </c:pt>
                <c:pt idx="14">
                  <c:v>12.449589</c:v>
                </c:pt>
                <c:pt idx="15">
                  <c:v>11.238593</c:v>
                </c:pt>
                <c:pt idx="16">
                  <c:v>11.439494999999999</c:v>
                </c:pt>
                <c:pt idx="17">
                  <c:v>10.964811600000001</c:v>
                </c:pt>
                <c:pt idx="18">
                  <c:v>11.255312</c:v>
                </c:pt>
                <c:pt idx="19">
                  <c:v>11.995944</c:v>
                </c:pt>
                <c:pt idx="20">
                  <c:v>10.5801605</c:v>
                </c:pt>
                <c:pt idx="21">
                  <c:v>12.505749999999999</c:v>
                </c:pt>
                <c:pt idx="22">
                  <c:v>12.878695</c:v>
                </c:pt>
                <c:pt idx="23">
                  <c:v>11.916442</c:v>
                </c:pt>
                <c:pt idx="24">
                  <c:v>10.438791999999999</c:v>
                </c:pt>
                <c:pt idx="25">
                  <c:v>11.540931499999999</c:v>
                </c:pt>
                <c:pt idx="26">
                  <c:v>12.364592</c:v>
                </c:pt>
                <c:pt idx="27">
                  <c:v>11.3813855</c:v>
                </c:pt>
                <c:pt idx="28">
                  <c:v>9.4517539999999993</c:v>
                </c:pt>
                <c:pt idx="29">
                  <c:v>10.934870999999999</c:v>
                </c:pt>
                <c:pt idx="30">
                  <c:v>11.236152000000001</c:v>
                </c:pt>
                <c:pt idx="31">
                  <c:v>11.744269000000001</c:v>
                </c:pt>
                <c:pt idx="32">
                  <c:v>11.449026</c:v>
                </c:pt>
                <c:pt idx="33">
                  <c:v>10.048289</c:v>
                </c:pt>
                <c:pt idx="34">
                  <c:v>9.7417459999999991</c:v>
                </c:pt>
                <c:pt idx="35">
                  <c:v>11.088082</c:v>
                </c:pt>
                <c:pt idx="36">
                  <c:v>11.424038599999999</c:v>
                </c:pt>
                <c:pt idx="37">
                  <c:v>13.503546</c:v>
                </c:pt>
                <c:pt idx="38">
                  <c:v>10.6033236</c:v>
                </c:pt>
                <c:pt idx="39">
                  <c:v>12.083669</c:v>
                </c:pt>
                <c:pt idx="40">
                  <c:v>9.587059</c:v>
                </c:pt>
                <c:pt idx="41">
                  <c:v>11.351532499999999</c:v>
                </c:pt>
                <c:pt idx="42">
                  <c:v>13.036235</c:v>
                </c:pt>
                <c:pt idx="43">
                  <c:v>14.291069999999999</c:v>
                </c:pt>
                <c:pt idx="44">
                  <c:v>13.103595000000002</c:v>
                </c:pt>
                <c:pt idx="45">
                  <c:v>11.8835256</c:v>
                </c:pt>
                <c:pt idx="46">
                  <c:v>12.354113</c:v>
                </c:pt>
                <c:pt idx="47">
                  <c:v>13.593689000000001</c:v>
                </c:pt>
                <c:pt idx="48">
                  <c:v>14.645894</c:v>
                </c:pt>
                <c:pt idx="49">
                  <c:v>13.62354</c:v>
                </c:pt>
                <c:pt idx="50">
                  <c:v>13.446721</c:v>
                </c:pt>
                <c:pt idx="51">
                  <c:v>10.382958</c:v>
                </c:pt>
                <c:pt idx="52">
                  <c:v>11.758039</c:v>
                </c:pt>
                <c:pt idx="53">
                  <c:v>12.387955999999999</c:v>
                </c:pt>
                <c:pt idx="54">
                  <c:v>14.233960000000002</c:v>
                </c:pt>
                <c:pt idx="55">
                  <c:v>13.02251</c:v>
                </c:pt>
                <c:pt idx="56">
                  <c:v>13.625443000000001</c:v>
                </c:pt>
                <c:pt idx="57">
                  <c:v>10.7229695</c:v>
                </c:pt>
                <c:pt idx="58">
                  <c:v>12.035413</c:v>
                </c:pt>
                <c:pt idx="59">
                  <c:v>14.029764999999999</c:v>
                </c:pt>
                <c:pt idx="60">
                  <c:v>14.860355999999999</c:v>
                </c:pt>
                <c:pt idx="61">
                  <c:v>14.950742999999999</c:v>
                </c:pt>
                <c:pt idx="62">
                  <c:v>14.539829000000001</c:v>
                </c:pt>
                <c:pt idx="63">
                  <c:v>13.886198</c:v>
                </c:pt>
                <c:pt idx="64">
                  <c:v>12.750672</c:v>
                </c:pt>
                <c:pt idx="65">
                  <c:v>14.711288</c:v>
                </c:pt>
                <c:pt idx="66">
                  <c:v>15.464258000000001</c:v>
                </c:pt>
                <c:pt idx="67">
                  <c:v>15.753007</c:v>
                </c:pt>
                <c:pt idx="68">
                  <c:v>15.415835</c:v>
                </c:pt>
                <c:pt idx="69">
                  <c:v>14.298883000000002</c:v>
                </c:pt>
                <c:pt idx="70">
                  <c:v>15.988411999999999</c:v>
                </c:pt>
                <c:pt idx="71">
                  <c:v>16.683275000000002</c:v>
                </c:pt>
                <c:pt idx="72">
                  <c:v>16.55987</c:v>
                </c:pt>
                <c:pt idx="73">
                  <c:v>15.820034999999999</c:v>
                </c:pt>
                <c:pt idx="74">
                  <c:v>16.152173000000001</c:v>
                </c:pt>
                <c:pt idx="75">
                  <c:v>15.12674</c:v>
                </c:pt>
                <c:pt idx="76">
                  <c:v>14.577614000000001</c:v>
                </c:pt>
                <c:pt idx="77">
                  <c:v>19.48273</c:v>
                </c:pt>
                <c:pt idx="78">
                  <c:v>17.685464</c:v>
                </c:pt>
                <c:pt idx="79">
                  <c:v>15.301138</c:v>
                </c:pt>
                <c:pt idx="80">
                  <c:v>15.567437</c:v>
                </c:pt>
                <c:pt idx="81">
                  <c:v>17.477764000000001</c:v>
                </c:pt>
                <c:pt idx="82">
                  <c:v>17.614212999999999</c:v>
                </c:pt>
                <c:pt idx="83">
                  <c:v>17.413819999999998</c:v>
                </c:pt>
                <c:pt idx="84">
                  <c:v>16.926955</c:v>
                </c:pt>
                <c:pt idx="85">
                  <c:v>15.959321000000001</c:v>
                </c:pt>
                <c:pt idx="86">
                  <c:v>16.308790000000002</c:v>
                </c:pt>
                <c:pt idx="87">
                  <c:v>18.734530999999997</c:v>
                </c:pt>
                <c:pt idx="88">
                  <c:v>18.741005999999999</c:v>
                </c:pt>
                <c:pt idx="89">
                  <c:v>16.746658</c:v>
                </c:pt>
                <c:pt idx="90">
                  <c:v>14.236698000000001</c:v>
                </c:pt>
                <c:pt idx="91">
                  <c:v>14.797958999999999</c:v>
                </c:pt>
                <c:pt idx="92">
                  <c:v>18.697241000000002</c:v>
                </c:pt>
                <c:pt idx="93">
                  <c:v>20.704432000000001</c:v>
                </c:pt>
                <c:pt idx="94">
                  <c:v>20.348416</c:v>
                </c:pt>
                <c:pt idx="95">
                  <c:v>21.275347</c:v>
                </c:pt>
                <c:pt idx="96">
                  <c:v>18.183664999999998</c:v>
                </c:pt>
                <c:pt idx="97">
                  <c:v>20.371047000000001</c:v>
                </c:pt>
                <c:pt idx="98">
                  <c:v>20.194864000000003</c:v>
                </c:pt>
                <c:pt idx="99">
                  <c:v>21.110196000000002</c:v>
                </c:pt>
                <c:pt idx="100">
                  <c:v>21.685088</c:v>
                </c:pt>
                <c:pt idx="101">
                  <c:v>21.592717</c:v>
                </c:pt>
                <c:pt idx="102">
                  <c:v>17.063649999999999</c:v>
                </c:pt>
                <c:pt idx="103">
                  <c:v>19.299865999999998</c:v>
                </c:pt>
                <c:pt idx="104">
                  <c:v>17.45711</c:v>
                </c:pt>
                <c:pt idx="105">
                  <c:v>20.658113</c:v>
                </c:pt>
                <c:pt idx="106">
                  <c:v>22.556207000000001</c:v>
                </c:pt>
                <c:pt idx="107">
                  <c:v>21.640830000000001</c:v>
                </c:pt>
                <c:pt idx="108">
                  <c:v>16.964188</c:v>
                </c:pt>
                <c:pt idx="109">
                  <c:v>18.663519999999998</c:v>
                </c:pt>
                <c:pt idx="110">
                  <c:v>18.728088</c:v>
                </c:pt>
                <c:pt idx="111">
                  <c:v>19.939578000000001</c:v>
                </c:pt>
                <c:pt idx="112">
                  <c:v>21.873208999999999</c:v>
                </c:pt>
                <c:pt idx="113">
                  <c:v>22.533871000000001</c:v>
                </c:pt>
                <c:pt idx="114">
                  <c:v>19.835929999999998</c:v>
                </c:pt>
                <c:pt idx="115">
                  <c:v>18.108060999999999</c:v>
                </c:pt>
                <c:pt idx="116">
                  <c:v>19.397189000000001</c:v>
                </c:pt>
                <c:pt idx="117">
                  <c:v>23.604330000000001</c:v>
                </c:pt>
                <c:pt idx="118">
                  <c:v>23.38354</c:v>
                </c:pt>
                <c:pt idx="119">
                  <c:v>19.717889</c:v>
                </c:pt>
                <c:pt idx="120">
                  <c:v>19.255425000000002</c:v>
                </c:pt>
                <c:pt idx="121">
                  <c:v>19.233774</c:v>
                </c:pt>
                <c:pt idx="122">
                  <c:v>22.022000999999999</c:v>
                </c:pt>
                <c:pt idx="123">
                  <c:v>21.905607</c:v>
                </c:pt>
                <c:pt idx="124">
                  <c:v>24.399000000000001</c:v>
                </c:pt>
                <c:pt idx="125">
                  <c:v>20.449403</c:v>
                </c:pt>
                <c:pt idx="126">
                  <c:v>18.965288999999999</c:v>
                </c:pt>
                <c:pt idx="127">
                  <c:v>20.451681000000001</c:v>
                </c:pt>
                <c:pt idx="128">
                  <c:v>24.792304999999999</c:v>
                </c:pt>
                <c:pt idx="129">
                  <c:v>24.084527999999999</c:v>
                </c:pt>
                <c:pt idx="130">
                  <c:v>24.099309999999999</c:v>
                </c:pt>
                <c:pt idx="131">
                  <c:v>20.047059999999998</c:v>
                </c:pt>
                <c:pt idx="132">
                  <c:v>19.561387999999997</c:v>
                </c:pt>
                <c:pt idx="133">
                  <c:v>21.536770000000001</c:v>
                </c:pt>
                <c:pt idx="134">
                  <c:v>22.821161</c:v>
                </c:pt>
                <c:pt idx="135">
                  <c:v>23.980250000000002</c:v>
                </c:pt>
                <c:pt idx="136">
                  <c:v>22.997914000000002</c:v>
                </c:pt>
                <c:pt idx="137">
                  <c:v>19.635280999999999</c:v>
                </c:pt>
                <c:pt idx="138">
                  <c:v>18.841176000000001</c:v>
                </c:pt>
                <c:pt idx="139">
                  <c:v>20.733812</c:v>
                </c:pt>
                <c:pt idx="140">
                  <c:v>24.277446000000001</c:v>
                </c:pt>
                <c:pt idx="141">
                  <c:v>24.336780000000001</c:v>
                </c:pt>
                <c:pt idx="142">
                  <c:v>22.838542</c:v>
                </c:pt>
                <c:pt idx="143">
                  <c:v>19.341954999999999</c:v>
                </c:pt>
                <c:pt idx="144">
                  <c:v>20.655647999999999</c:v>
                </c:pt>
                <c:pt idx="145">
                  <c:v>22.759937000000001</c:v>
                </c:pt>
                <c:pt idx="146">
                  <c:v>25.058841999999999</c:v>
                </c:pt>
                <c:pt idx="147">
                  <c:v>23.502146</c:v>
                </c:pt>
                <c:pt idx="148">
                  <c:v>21.59836</c:v>
                </c:pt>
                <c:pt idx="149">
                  <c:v>20.981992999999999</c:v>
                </c:pt>
                <c:pt idx="150">
                  <c:v>26.719046000000002</c:v>
                </c:pt>
                <c:pt idx="151">
                  <c:v>24.536182</c:v>
                </c:pt>
                <c:pt idx="152">
                  <c:v>24.397005</c:v>
                </c:pt>
                <c:pt idx="153">
                  <c:v>19.565216999999997</c:v>
                </c:pt>
                <c:pt idx="154">
                  <c:v>17.526685999999998</c:v>
                </c:pt>
                <c:pt idx="155">
                  <c:v>23.071082000000001</c:v>
                </c:pt>
                <c:pt idx="156">
                  <c:v>25.738525000000003</c:v>
                </c:pt>
                <c:pt idx="157">
                  <c:v>24.640727000000002</c:v>
                </c:pt>
                <c:pt idx="158">
                  <c:v>22.850533000000002</c:v>
                </c:pt>
                <c:pt idx="159">
                  <c:v>20.273810000000001</c:v>
                </c:pt>
                <c:pt idx="160">
                  <c:v>18.305296999999999</c:v>
                </c:pt>
                <c:pt idx="161">
                  <c:v>21.053508000000001</c:v>
                </c:pt>
                <c:pt idx="162">
                  <c:v>18.457889999999999</c:v>
                </c:pt>
                <c:pt idx="163">
                  <c:v>21.672034</c:v>
                </c:pt>
                <c:pt idx="164">
                  <c:v>26.058250000000001</c:v>
                </c:pt>
                <c:pt idx="165">
                  <c:v>25.752209999999998</c:v>
                </c:pt>
                <c:pt idx="166">
                  <c:v>17.346429999999998</c:v>
                </c:pt>
                <c:pt idx="167">
                  <c:v>19.044134</c:v>
                </c:pt>
                <c:pt idx="168">
                  <c:v>18.292363000000002</c:v>
                </c:pt>
                <c:pt idx="169">
                  <c:v>24.666697000000003</c:v>
                </c:pt>
                <c:pt idx="170">
                  <c:v>25.698661999999999</c:v>
                </c:pt>
                <c:pt idx="171">
                  <c:v>24.923453000000002</c:v>
                </c:pt>
                <c:pt idx="172">
                  <c:v>19.849122000000001</c:v>
                </c:pt>
                <c:pt idx="173">
                  <c:v>18.581694000000002</c:v>
                </c:pt>
                <c:pt idx="174">
                  <c:v>24.330168999999998</c:v>
                </c:pt>
                <c:pt idx="175">
                  <c:v>26.35979</c:v>
                </c:pt>
                <c:pt idx="176">
                  <c:v>24.127056</c:v>
                </c:pt>
                <c:pt idx="177">
                  <c:v>25.637357999999999</c:v>
                </c:pt>
                <c:pt idx="178">
                  <c:v>21.089600000000001</c:v>
                </c:pt>
                <c:pt idx="179">
                  <c:v>18.935299999999998</c:v>
                </c:pt>
                <c:pt idx="180">
                  <c:v>22.346576000000002</c:v>
                </c:pt>
                <c:pt idx="181">
                  <c:v>25.925356000000001</c:v>
                </c:pt>
                <c:pt idx="182">
                  <c:v>24.830323</c:v>
                </c:pt>
                <c:pt idx="183">
                  <c:v>23.709996</c:v>
                </c:pt>
                <c:pt idx="184">
                  <c:v>20.799586000000001</c:v>
                </c:pt>
                <c:pt idx="185">
                  <c:v>19.007874999999999</c:v>
                </c:pt>
                <c:pt idx="186">
                  <c:v>21.181342999999998</c:v>
                </c:pt>
                <c:pt idx="187">
                  <c:v>25.492850000000001</c:v>
                </c:pt>
                <c:pt idx="188">
                  <c:v>23.562372</c:v>
                </c:pt>
                <c:pt idx="189">
                  <c:v>21.241631999999999</c:v>
                </c:pt>
                <c:pt idx="190">
                  <c:v>20.254620000000003</c:v>
                </c:pt>
                <c:pt idx="191">
                  <c:v>17.550826000000001</c:v>
                </c:pt>
                <c:pt idx="192">
                  <c:v>22.252295999999998</c:v>
                </c:pt>
                <c:pt idx="193">
                  <c:v>25.803294999999999</c:v>
                </c:pt>
                <c:pt idx="194">
                  <c:v>23.551833999999999</c:v>
                </c:pt>
                <c:pt idx="195">
                  <c:v>19.140825</c:v>
                </c:pt>
                <c:pt idx="196">
                  <c:v>20.962004</c:v>
                </c:pt>
                <c:pt idx="197">
                  <c:v>16.746462999999999</c:v>
                </c:pt>
                <c:pt idx="198">
                  <c:v>24.467634999999998</c:v>
                </c:pt>
                <c:pt idx="199">
                  <c:v>25.758900000000001</c:v>
                </c:pt>
                <c:pt idx="200">
                  <c:v>23.489485999999999</c:v>
                </c:pt>
                <c:pt idx="201">
                  <c:v>19.534665</c:v>
                </c:pt>
                <c:pt idx="202">
                  <c:v>20.862439999999999</c:v>
                </c:pt>
                <c:pt idx="203">
                  <c:v>19.591507</c:v>
                </c:pt>
                <c:pt idx="204">
                  <c:v>20.274511</c:v>
                </c:pt>
                <c:pt idx="205">
                  <c:v>24.007568000000003</c:v>
                </c:pt>
                <c:pt idx="206">
                  <c:v>15.851346999999999</c:v>
                </c:pt>
                <c:pt idx="207">
                  <c:v>20.758405</c:v>
                </c:pt>
                <c:pt idx="208">
                  <c:v>25.612068000000001</c:v>
                </c:pt>
                <c:pt idx="209">
                  <c:v>22.817879999999999</c:v>
                </c:pt>
                <c:pt idx="210">
                  <c:v>18.989692999999999</c:v>
                </c:pt>
                <c:pt idx="211">
                  <c:v>19.154422</c:v>
                </c:pt>
                <c:pt idx="212">
                  <c:v>19.981915000000001</c:v>
                </c:pt>
                <c:pt idx="213">
                  <c:v>22.026353</c:v>
                </c:pt>
                <c:pt idx="214">
                  <c:v>23.320626000000001</c:v>
                </c:pt>
                <c:pt idx="215">
                  <c:v>24.054517000000001</c:v>
                </c:pt>
                <c:pt idx="216">
                  <c:v>17.949704999999998</c:v>
                </c:pt>
                <c:pt idx="217">
                  <c:v>20.591888000000001</c:v>
                </c:pt>
                <c:pt idx="218">
                  <c:v>17.504339999999999</c:v>
                </c:pt>
                <c:pt idx="219">
                  <c:v>23.804881999999999</c:v>
                </c:pt>
                <c:pt idx="220">
                  <c:v>24.435459999999999</c:v>
                </c:pt>
                <c:pt idx="221">
                  <c:v>23.371959</c:v>
                </c:pt>
                <c:pt idx="222">
                  <c:v>18.876629000000001</c:v>
                </c:pt>
                <c:pt idx="223">
                  <c:v>18.642475000000001</c:v>
                </c:pt>
                <c:pt idx="224">
                  <c:v>18.811444999999999</c:v>
                </c:pt>
                <c:pt idx="225">
                  <c:v>24.097991</c:v>
                </c:pt>
                <c:pt idx="226">
                  <c:v>23.602356</c:v>
                </c:pt>
                <c:pt idx="227">
                  <c:v>21.487074</c:v>
                </c:pt>
                <c:pt idx="228">
                  <c:v>18.206616</c:v>
                </c:pt>
                <c:pt idx="229">
                  <c:v>19.501065000000001</c:v>
                </c:pt>
                <c:pt idx="230">
                  <c:v>19.184857999999998</c:v>
                </c:pt>
                <c:pt idx="231">
                  <c:v>22.681533000000002</c:v>
                </c:pt>
                <c:pt idx="232">
                  <c:v>23.832606000000002</c:v>
                </c:pt>
                <c:pt idx="233">
                  <c:v>21.765922</c:v>
                </c:pt>
                <c:pt idx="234">
                  <c:v>18.059140000000003</c:v>
                </c:pt>
                <c:pt idx="235">
                  <c:v>19.203609</c:v>
                </c:pt>
                <c:pt idx="236">
                  <c:v>16.952807</c:v>
                </c:pt>
                <c:pt idx="237">
                  <c:v>22.939527000000002</c:v>
                </c:pt>
                <c:pt idx="238">
                  <c:v>23.322448000000001</c:v>
                </c:pt>
                <c:pt idx="239">
                  <c:v>23.644470999999999</c:v>
                </c:pt>
                <c:pt idx="240">
                  <c:v>19.214666999999999</c:v>
                </c:pt>
                <c:pt idx="241">
                  <c:v>18.884281999999999</c:v>
                </c:pt>
                <c:pt idx="242">
                  <c:v>15.220845999999998</c:v>
                </c:pt>
                <c:pt idx="243">
                  <c:v>20.352587</c:v>
                </c:pt>
                <c:pt idx="244">
                  <c:v>23.231605999999999</c:v>
                </c:pt>
                <c:pt idx="245">
                  <c:v>21.659974999999999</c:v>
                </c:pt>
                <c:pt idx="246">
                  <c:v>18.657741999999999</c:v>
                </c:pt>
                <c:pt idx="247">
                  <c:v>19.902259999999998</c:v>
                </c:pt>
                <c:pt idx="248">
                  <c:v>15.917990000000001</c:v>
                </c:pt>
                <c:pt idx="249">
                  <c:v>18.828249</c:v>
                </c:pt>
                <c:pt idx="250">
                  <c:v>22.258586999999999</c:v>
                </c:pt>
                <c:pt idx="251">
                  <c:v>21.999606</c:v>
                </c:pt>
                <c:pt idx="252">
                  <c:v>17.467667000000002</c:v>
                </c:pt>
                <c:pt idx="253">
                  <c:v>18.541031999999998</c:v>
                </c:pt>
                <c:pt idx="254">
                  <c:v>19.859016</c:v>
                </c:pt>
                <c:pt idx="255">
                  <c:v>18.272830000000003</c:v>
                </c:pt>
              </c:numCache>
            </c:numRef>
          </c:val>
          <c:smooth val="0"/>
          <c:extLst>
            <c:ext xmlns:c16="http://schemas.microsoft.com/office/drawing/2014/chart" uri="{C3380CC4-5D6E-409C-BE32-E72D297353CC}">
              <c16:uniqueId val="{00000001-FB2E-4A78-8383-41F3EDC3C540}"/>
            </c:ext>
          </c:extLst>
        </c:ser>
        <c:dLbls>
          <c:showLegendKey val="0"/>
          <c:showVal val="0"/>
          <c:showCatName val="0"/>
          <c:showSerName val="0"/>
          <c:showPercent val="0"/>
          <c:showBubbleSize val="0"/>
        </c:dLbls>
        <c:smooth val="0"/>
        <c:axId val="1166158015"/>
        <c:axId val="1166155103"/>
      </c:lineChart>
      <c:catAx>
        <c:axId val="1166158015"/>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55103"/>
        <c:crosses val="autoZero"/>
        <c:auto val="1"/>
        <c:lblAlgn val="ctr"/>
        <c:lblOffset val="100"/>
        <c:noMultiLvlLbl val="0"/>
      </c:catAx>
      <c:valAx>
        <c:axId val="11661551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166158015"/>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test!$D$1</c:f>
              <c:strCache>
                <c:ptCount val="1"/>
                <c:pt idx="0">
                  <c:v>光流法_Binary_640x480</c:v>
                </c:pt>
              </c:strCache>
            </c:strRef>
          </c:tx>
          <c:spPr>
            <a:ln w="19050" cap="rnd">
              <a:noFill/>
              <a:round/>
            </a:ln>
            <a:effectLst/>
          </c:spPr>
          <c:marker>
            <c:symbol val="square"/>
            <c:size val="3"/>
            <c:spPr>
              <a:solidFill>
                <a:schemeClr val="tx1"/>
              </a:solidFill>
              <a:ln w="9525">
                <a:solidFill>
                  <a:schemeClr val="tx1"/>
                </a:solidFill>
              </a:ln>
              <a:effectLst/>
            </c:spPr>
          </c:marker>
          <c:trendline>
            <c:spPr>
              <a:ln w="19050" cap="rnd">
                <a:solidFill>
                  <a:schemeClr val="tx1"/>
                </a:solidFill>
                <a:prstDash val="sysDot"/>
              </a:ln>
              <a:effectLst/>
            </c:spPr>
            <c:trendlineType val="linear"/>
            <c:dispRSqr val="1"/>
            <c:dispEq val="1"/>
            <c:trendlineLbl>
              <c:layout>
                <c:manualLayout>
                  <c:x val="-0.2315938670505511"/>
                  <c:y val="-0.10553577884695609"/>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trendlineLbl>
          </c:trendline>
          <c:xVal>
            <c:numRef>
              <c:f>test!$A$2:$A$60</c:f>
              <c:numCache>
                <c:formatCode>General</c:formatCode>
                <c:ptCount val="59"/>
                <c:pt idx="0">
                  <c:v>0.61265378817142913</c:v>
                </c:pt>
                <c:pt idx="1">
                  <c:v>0.34350957603535764</c:v>
                </c:pt>
                <c:pt idx="2">
                  <c:v>0.32795556961253985</c:v>
                </c:pt>
                <c:pt idx="3">
                  <c:v>0.56801428781655938</c:v>
                </c:pt>
                <c:pt idx="4">
                  <c:v>0.51897796899235693</c:v>
                </c:pt>
                <c:pt idx="5">
                  <c:v>0.18721285767817389</c:v>
                </c:pt>
                <c:pt idx="6">
                  <c:v>0.15877954203344918</c:v>
                </c:pt>
                <c:pt idx="7">
                  <c:v>0.23162059107156854</c:v>
                </c:pt>
                <c:pt idx="8">
                  <c:v>0.23326510645966891</c:v>
                </c:pt>
                <c:pt idx="9">
                  <c:v>0.56004394183315298</c:v>
                </c:pt>
                <c:pt idx="10">
                  <c:v>0.59893826915160886</c:v>
                </c:pt>
                <c:pt idx="11">
                  <c:v>0.45015049617971242</c:v>
                </c:pt>
                <c:pt idx="12">
                  <c:v>0.33320425358120687</c:v>
                </c:pt>
                <c:pt idx="13">
                  <c:v>0.46460194429847612</c:v>
                </c:pt>
                <c:pt idx="14">
                  <c:v>0.1970007137205867</c:v>
                </c:pt>
                <c:pt idx="15">
                  <c:v>0.73598375744139499</c:v>
                </c:pt>
                <c:pt idx="16">
                  <c:v>0.63982972126306081</c:v>
                </c:pt>
                <c:pt idx="17">
                  <c:v>0.42581080391002746</c:v>
                </c:pt>
                <c:pt idx="18">
                  <c:v>0.92413706170297694</c:v>
                </c:pt>
                <c:pt idx="19">
                  <c:v>0.95643023566708696</c:v>
                </c:pt>
                <c:pt idx="20">
                  <c:v>0.1673889542614968</c:v>
                </c:pt>
                <c:pt idx="21">
                  <c:v>0.30562205575720136</c:v>
                </c:pt>
                <c:pt idx="22">
                  <c:v>0.31243141173801892</c:v>
                </c:pt>
                <c:pt idx="23">
                  <c:v>0.31087141986593542</c:v>
                </c:pt>
                <c:pt idx="24">
                  <c:v>0.30454536961490791</c:v>
                </c:pt>
                <c:pt idx="25">
                  <c:v>0.34925669998799747</c:v>
                </c:pt>
                <c:pt idx="26">
                  <c:v>0.25452116728318946</c:v>
                </c:pt>
                <c:pt idx="27">
                  <c:v>0.77708206950342318</c:v>
                </c:pt>
                <c:pt idx="28">
                  <c:v>0.50536415699679171</c:v>
                </c:pt>
                <c:pt idx="29">
                  <c:v>0.1777711295696654</c:v>
                </c:pt>
                <c:pt idx="30">
                  <c:v>0.84083140013907309</c:v>
                </c:pt>
                <c:pt idx="31">
                  <c:v>0.68736088406854912</c:v>
                </c:pt>
                <c:pt idx="32">
                  <c:v>0.6191210364685712</c:v>
                </c:pt>
                <c:pt idx="33">
                  <c:v>0.30735723238257484</c:v>
                </c:pt>
                <c:pt idx="34">
                  <c:v>0.9471270267822095</c:v>
                </c:pt>
                <c:pt idx="35">
                  <c:v>0.52966256661925826</c:v>
                </c:pt>
                <c:pt idx="36">
                  <c:v>0.77750693606570431</c:v>
                </c:pt>
                <c:pt idx="37">
                  <c:v>0.78829528569498863</c:v>
                </c:pt>
                <c:pt idx="38">
                  <c:v>9.5027969203275525E-2</c:v>
                </c:pt>
                <c:pt idx="39">
                  <c:v>0.11583141677176843</c:v>
                </c:pt>
                <c:pt idx="40">
                  <c:v>0.63613844772093109</c:v>
                </c:pt>
                <c:pt idx="41">
                  <c:v>1.0688894739287316</c:v>
                </c:pt>
                <c:pt idx="42">
                  <c:v>0.95159427904618177</c:v>
                </c:pt>
                <c:pt idx="43">
                  <c:v>0.17673124256243858</c:v>
                </c:pt>
                <c:pt idx="44">
                  <c:v>0.11751162699947142</c:v>
                </c:pt>
                <c:pt idx="45">
                  <c:v>8.9846690601656162E-2</c:v>
                </c:pt>
                <c:pt idx="46">
                  <c:v>0.18818740988154556</c:v>
                </c:pt>
                <c:pt idx="47">
                  <c:v>0.21038377873098799</c:v>
                </c:pt>
                <c:pt idx="48">
                  <c:v>0.24277539552365052</c:v>
                </c:pt>
                <c:pt idx="49">
                  <c:v>9.280178565179012E-2</c:v>
                </c:pt>
                <c:pt idx="50">
                  <c:v>0.14240689496594541</c:v>
                </c:pt>
                <c:pt idx="51">
                  <c:v>8.9102942469262938E-2</c:v>
                </c:pt>
                <c:pt idx="52">
                  <c:v>0.14554641914274663</c:v>
                </c:pt>
                <c:pt idx="53">
                  <c:v>0.10034040393433442</c:v>
                </c:pt>
                <c:pt idx="54">
                  <c:v>0.11978894510788526</c:v>
                </c:pt>
                <c:pt idx="55">
                  <c:v>0.35332116452177403</c:v>
                </c:pt>
                <c:pt idx="56">
                  <c:v>0.16328853754940711</c:v>
                </c:pt>
                <c:pt idx="57">
                  <c:v>9.392503622809846E-2</c:v>
                </c:pt>
                <c:pt idx="58">
                  <c:v>0.1489788384144535</c:v>
                </c:pt>
              </c:numCache>
            </c:numRef>
          </c:xVal>
          <c:yVal>
            <c:numRef>
              <c:f>test!$D$2:$D$60</c:f>
              <c:numCache>
                <c:formatCode>General</c:formatCode>
                <c:ptCount val="59"/>
                <c:pt idx="0">
                  <c:v>0.113478939142</c:v>
                </c:pt>
                <c:pt idx="1">
                  <c:v>5.23573457731E-2</c:v>
                </c:pt>
                <c:pt idx="2">
                  <c:v>5.9522147617899999E-2</c:v>
                </c:pt>
                <c:pt idx="3">
                  <c:v>0.107708973862</c:v>
                </c:pt>
                <c:pt idx="4">
                  <c:v>9.1874646578200006E-2</c:v>
                </c:pt>
                <c:pt idx="5">
                  <c:v>2.80154074271E-2</c:v>
                </c:pt>
                <c:pt idx="6">
                  <c:v>2.1848506703099999E-2</c:v>
                </c:pt>
                <c:pt idx="7">
                  <c:v>3.3141746224700001E-2</c:v>
                </c:pt>
                <c:pt idx="8">
                  <c:v>3.7376980970200001E-2</c:v>
                </c:pt>
                <c:pt idx="9">
                  <c:v>7.73610220037E-2</c:v>
                </c:pt>
                <c:pt idx="10">
                  <c:v>0.147478444609</c:v>
                </c:pt>
                <c:pt idx="11">
                  <c:v>0.22476700446600001</c:v>
                </c:pt>
                <c:pt idx="12">
                  <c:v>6.0654862003399999E-2</c:v>
                </c:pt>
                <c:pt idx="13">
                  <c:v>7.8483383782499999E-2</c:v>
                </c:pt>
                <c:pt idx="14">
                  <c:v>3.3295230762700002E-2</c:v>
                </c:pt>
                <c:pt idx="15">
                  <c:v>0.17174138940299999</c:v>
                </c:pt>
                <c:pt idx="16">
                  <c:v>0.12839545475299999</c:v>
                </c:pt>
                <c:pt idx="17">
                  <c:v>9.6988809814699997E-2</c:v>
                </c:pt>
                <c:pt idx="18">
                  <c:v>0.16153441577700001</c:v>
                </c:pt>
                <c:pt idx="19">
                  <c:v>0.131689247619</c:v>
                </c:pt>
                <c:pt idx="20">
                  <c:v>2.9178807911199998E-2</c:v>
                </c:pt>
                <c:pt idx="21">
                  <c:v>4.3295636815600003E-2</c:v>
                </c:pt>
                <c:pt idx="22">
                  <c:v>5.13819017371E-2</c:v>
                </c:pt>
                <c:pt idx="23">
                  <c:v>4.85725564837E-2</c:v>
                </c:pt>
                <c:pt idx="24">
                  <c:v>4.8264343940499999E-2</c:v>
                </c:pt>
                <c:pt idx="25">
                  <c:v>4.7662104808199997E-2</c:v>
                </c:pt>
                <c:pt idx="26">
                  <c:v>3.95185560261E-2</c:v>
                </c:pt>
                <c:pt idx="27">
                  <c:v>0.1004402168</c:v>
                </c:pt>
                <c:pt idx="28">
                  <c:v>7.8851911442999995E-2</c:v>
                </c:pt>
                <c:pt idx="29">
                  <c:v>3.1118422953000002E-2</c:v>
                </c:pt>
                <c:pt idx="30">
                  <c:v>0.20231214944799999</c:v>
                </c:pt>
                <c:pt idx="31">
                  <c:v>9.8987382747100006E-2</c:v>
                </c:pt>
                <c:pt idx="32">
                  <c:v>9.6766733187999998E-2</c:v>
                </c:pt>
                <c:pt idx="33">
                  <c:v>4.1102405478200002E-2</c:v>
                </c:pt>
                <c:pt idx="34">
                  <c:v>0.162529659937</c:v>
                </c:pt>
                <c:pt idx="35">
                  <c:v>7.97912100195E-2</c:v>
                </c:pt>
                <c:pt idx="36">
                  <c:v>0.1597183952</c:v>
                </c:pt>
                <c:pt idx="37">
                  <c:v>0.133348913529</c:v>
                </c:pt>
                <c:pt idx="38">
                  <c:v>1.1510949254200001E-2</c:v>
                </c:pt>
                <c:pt idx="39">
                  <c:v>1.95116003777E-2</c:v>
                </c:pt>
                <c:pt idx="40">
                  <c:v>9.8003758609100003E-2</c:v>
                </c:pt>
                <c:pt idx="41">
                  <c:v>0.250634774851</c:v>
                </c:pt>
                <c:pt idx="42">
                  <c:v>0.16746790618400001</c:v>
                </c:pt>
                <c:pt idx="43">
                  <c:v>2.2654844827E-2</c:v>
                </c:pt>
                <c:pt idx="44">
                  <c:v>1.6823056314800001E-2</c:v>
                </c:pt>
                <c:pt idx="45">
                  <c:v>1.29507987336E-2</c:v>
                </c:pt>
                <c:pt idx="46">
                  <c:v>2.4769860347499999E-2</c:v>
                </c:pt>
                <c:pt idx="47">
                  <c:v>2.3266115993800001E-2</c:v>
                </c:pt>
                <c:pt idx="48">
                  <c:v>5.9351819354600002E-2</c:v>
                </c:pt>
                <c:pt idx="49">
                  <c:v>1.43813967144E-2</c:v>
                </c:pt>
                <c:pt idx="50">
                  <c:v>2.2065782827399998E-2</c:v>
                </c:pt>
                <c:pt idx="51">
                  <c:v>1.2403865791600001E-2</c:v>
                </c:pt>
                <c:pt idx="52">
                  <c:v>2.14213451582E-2</c:v>
                </c:pt>
                <c:pt idx="53">
                  <c:v>1.35876265187E-2</c:v>
                </c:pt>
                <c:pt idx="54">
                  <c:v>1.40023244771E-2</c:v>
                </c:pt>
                <c:pt idx="55">
                  <c:v>6.0609468914799999E-2</c:v>
                </c:pt>
                <c:pt idx="56">
                  <c:v>2.4551701191900002E-2</c:v>
                </c:pt>
                <c:pt idx="57">
                  <c:v>1.19135945144E-2</c:v>
                </c:pt>
                <c:pt idx="58">
                  <c:v>2.1667457252100002E-2</c:v>
                </c:pt>
              </c:numCache>
            </c:numRef>
          </c:yVal>
          <c:smooth val="0"/>
          <c:extLst>
            <c:ext xmlns:c16="http://schemas.microsoft.com/office/drawing/2014/chart" uri="{C3380CC4-5D6E-409C-BE32-E72D297353CC}">
              <c16:uniqueId val="{00000000-0E06-4421-9617-F8DDE15E6536}"/>
            </c:ext>
          </c:extLst>
        </c:ser>
        <c:dLbls>
          <c:showLegendKey val="0"/>
          <c:showVal val="0"/>
          <c:showCatName val="0"/>
          <c:showSerName val="0"/>
          <c:showPercent val="0"/>
          <c:showBubbleSize val="0"/>
        </c:dLbls>
        <c:axId val="362886144"/>
        <c:axId val="1"/>
      </c:scatterChart>
      <c:valAx>
        <c:axId val="362886144"/>
        <c:scaling>
          <c:orientation val="minMax"/>
          <c:max val="1.2"/>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900" b="0" i="0" u="none" strike="noStrike" baseline="0">
                <a:solidFill>
                  <a:schemeClr val="tx1"/>
                </a:solidFill>
                <a:latin typeface="Times New Roman" panose="02020603050405020304" pitchFamily="18" charset="0"/>
                <a:ea typeface="新細明體"/>
                <a:cs typeface="Times New Roman" panose="02020603050405020304" pitchFamily="18" charset="0"/>
              </a:defRPr>
            </a:pPr>
            <a:endParaRPr lang="zh-TW"/>
          </a:p>
        </c:txPr>
        <c:crossAx val="1"/>
        <c:crosses val="autoZero"/>
        <c:crossBetween val="midCat"/>
        <c:majorUnit val="0.4"/>
      </c:valAx>
      <c:valAx>
        <c:axId val="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362886144"/>
        <c:crosses val="autoZero"/>
        <c:crossBetween val="midCat"/>
      </c:valAx>
      <c:spPr>
        <a:noFill/>
        <a:ln w="9525">
          <a:solidFill>
            <a:schemeClr val="tx1"/>
          </a:solidFill>
        </a:ln>
      </c:spPr>
    </c:plotArea>
    <c:plotVisOnly val="1"/>
    <c:dispBlanksAs val="gap"/>
    <c:showDLblsOverMax val="0"/>
  </c:chart>
  <c:spPr>
    <a:noFill/>
    <a:ln w="9525" cap="flat" cmpd="sng" algn="ctr">
      <a:noFill/>
      <a:round/>
    </a:ln>
    <a:effectLst/>
  </c:spPr>
  <c:txPr>
    <a:bodyPr/>
    <a:lstStyle/>
    <a:p>
      <a:pPr>
        <a:defRPr/>
      </a:pPr>
      <a:endParaRPr lang="zh-TW"/>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2700" cap="rnd">
              <a:solidFill>
                <a:schemeClr val="tx1"/>
              </a:solidFill>
              <a:round/>
            </a:ln>
            <a:effectLst/>
          </c:spPr>
          <c:marker>
            <c:symbol val="none"/>
          </c:marker>
          <c:dPt>
            <c:idx val="212"/>
            <c:marker>
              <c:symbol val="none"/>
            </c:marker>
            <c:bubble3D val="0"/>
            <c:spPr>
              <a:ln w="12700" cap="rnd">
                <a:solidFill>
                  <a:schemeClr val="tx1"/>
                </a:solidFill>
                <a:round/>
              </a:ln>
              <a:effectLst/>
            </c:spPr>
            <c:extLst>
              <c:ext xmlns:c16="http://schemas.microsoft.com/office/drawing/2014/chart" uri="{C3380CC4-5D6E-409C-BE32-E72D297353CC}">
                <c16:uniqueId val="{00000001-1271-482D-B927-C26F33F7AFCA}"/>
              </c:ext>
            </c:extLst>
          </c:dPt>
          <c:val>
            <c:numRef>
              <c:f>inference_prediction_abnormal!$M$1:$M$484</c:f>
              <c:numCache>
                <c:formatCode>General</c:formatCode>
                <c:ptCount val="484"/>
                <c:pt idx="0">
                  <c:v>1</c:v>
                </c:pt>
                <c:pt idx="1">
                  <c:v>10.9378882</c:v>
                </c:pt>
                <c:pt idx="2">
                  <c:v>10.801852400000001</c:v>
                </c:pt>
                <c:pt idx="3">
                  <c:v>11.935836399999999</c:v>
                </c:pt>
                <c:pt idx="4">
                  <c:v>12.815064600000001</c:v>
                </c:pt>
                <c:pt idx="5">
                  <c:v>11.2140056</c:v>
                </c:pt>
                <c:pt idx="6">
                  <c:v>10.856455299999999</c:v>
                </c:pt>
                <c:pt idx="7">
                  <c:v>15.086391900000001</c:v>
                </c:pt>
                <c:pt idx="8">
                  <c:v>9.6243312000000003</c:v>
                </c:pt>
                <c:pt idx="9">
                  <c:v>10.1570014</c:v>
                </c:pt>
                <c:pt idx="10">
                  <c:v>14.208509399999999</c:v>
                </c:pt>
                <c:pt idx="11">
                  <c:v>11.838854599999999</c:v>
                </c:pt>
                <c:pt idx="12">
                  <c:v>13.2162843</c:v>
                </c:pt>
                <c:pt idx="13">
                  <c:v>11.185465799999999</c:v>
                </c:pt>
                <c:pt idx="14">
                  <c:v>11.539373400000001</c:v>
                </c:pt>
                <c:pt idx="15">
                  <c:v>10.272624800000001</c:v>
                </c:pt>
                <c:pt idx="16">
                  <c:v>8.9032529</c:v>
                </c:pt>
                <c:pt idx="17">
                  <c:v>11.029716799999999</c:v>
                </c:pt>
                <c:pt idx="18">
                  <c:v>8.1740845000000011</c:v>
                </c:pt>
                <c:pt idx="19">
                  <c:v>12.824950800000002</c:v>
                </c:pt>
                <c:pt idx="20">
                  <c:v>12.0030786</c:v>
                </c:pt>
                <c:pt idx="21">
                  <c:v>11.5778965</c:v>
                </c:pt>
                <c:pt idx="22">
                  <c:v>7.4296610000000003</c:v>
                </c:pt>
                <c:pt idx="23">
                  <c:v>9.1629339000000005</c:v>
                </c:pt>
                <c:pt idx="24">
                  <c:v>8.9826087000000001</c:v>
                </c:pt>
                <c:pt idx="25">
                  <c:v>8.8030474000000005</c:v>
                </c:pt>
                <c:pt idx="26">
                  <c:v>9.3752461</c:v>
                </c:pt>
                <c:pt idx="27">
                  <c:v>12.091139200000001</c:v>
                </c:pt>
                <c:pt idx="28">
                  <c:v>11.3544304</c:v>
                </c:pt>
                <c:pt idx="29">
                  <c:v>10.624545700000001</c:v>
                </c:pt>
                <c:pt idx="30">
                  <c:v>12.534506800000001</c:v>
                </c:pt>
                <c:pt idx="31">
                  <c:v>13.866928700000001</c:v>
                </c:pt>
                <c:pt idx="32">
                  <c:v>15.2053721</c:v>
                </c:pt>
                <c:pt idx="33">
                  <c:v>12.3042865</c:v>
                </c:pt>
                <c:pt idx="34">
                  <c:v>13.7680224</c:v>
                </c:pt>
                <c:pt idx="35">
                  <c:v>9.3765432000000004</c:v>
                </c:pt>
                <c:pt idx="36">
                  <c:v>10.818434</c:v>
                </c:pt>
                <c:pt idx="37">
                  <c:v>11.0519187</c:v>
                </c:pt>
                <c:pt idx="38">
                  <c:v>8.5392597000000006</c:v>
                </c:pt>
                <c:pt idx="39">
                  <c:v>10.9243439</c:v>
                </c:pt>
                <c:pt idx="40">
                  <c:v>11.057503500000001</c:v>
                </c:pt>
                <c:pt idx="41">
                  <c:v>12.447184099999999</c:v>
                </c:pt>
                <c:pt idx="42">
                  <c:v>13.9352477</c:v>
                </c:pt>
                <c:pt idx="43">
                  <c:v>16.918184400000001</c:v>
                </c:pt>
                <c:pt idx="44">
                  <c:v>12.2590717</c:v>
                </c:pt>
                <c:pt idx="45">
                  <c:v>10.2175014</c:v>
                </c:pt>
                <c:pt idx="46">
                  <c:v>10.084263399999999</c:v>
                </c:pt>
                <c:pt idx="47">
                  <c:v>9.5887005999999992</c:v>
                </c:pt>
                <c:pt idx="48">
                  <c:v>7.5881856999999995</c:v>
                </c:pt>
                <c:pt idx="49">
                  <c:v>10.448635000000001</c:v>
                </c:pt>
                <c:pt idx="50">
                  <c:v>9.9263630999999997</c:v>
                </c:pt>
                <c:pt idx="51">
                  <c:v>8.2785713999999988</c:v>
                </c:pt>
                <c:pt idx="52">
                  <c:v>9.2034999000000006</c:v>
                </c:pt>
                <c:pt idx="53">
                  <c:v>7.0933522</c:v>
                </c:pt>
                <c:pt idx="54">
                  <c:v>10.7899183</c:v>
                </c:pt>
                <c:pt idx="55">
                  <c:v>11.1466102</c:v>
                </c:pt>
                <c:pt idx="56">
                  <c:v>10.329946399999999</c:v>
                </c:pt>
                <c:pt idx="57">
                  <c:v>9.8543251999999999</c:v>
                </c:pt>
                <c:pt idx="58">
                  <c:v>6.6830585999999998</c:v>
                </c:pt>
                <c:pt idx="59">
                  <c:v>8.7937998000000004</c:v>
                </c:pt>
                <c:pt idx="60">
                  <c:v>10.4536985</c:v>
                </c:pt>
                <c:pt idx="61">
                  <c:v>10.319178900000001</c:v>
                </c:pt>
                <c:pt idx="62">
                  <c:v>12.156390099999999</c:v>
                </c:pt>
                <c:pt idx="63">
                  <c:v>12.0553215</c:v>
                </c:pt>
                <c:pt idx="64">
                  <c:v>11.1122075</c:v>
                </c:pt>
                <c:pt idx="65">
                  <c:v>12.3815013</c:v>
                </c:pt>
                <c:pt idx="66">
                  <c:v>9.5059055000000008</c:v>
                </c:pt>
                <c:pt idx="67">
                  <c:v>10.0516854</c:v>
                </c:pt>
                <c:pt idx="68">
                  <c:v>13.287729200000001</c:v>
                </c:pt>
                <c:pt idx="69">
                  <c:v>9.3030904000000003</c:v>
                </c:pt>
                <c:pt idx="70">
                  <c:v>10.2709659</c:v>
                </c:pt>
                <c:pt idx="71">
                  <c:v>8.6655181999999993</c:v>
                </c:pt>
                <c:pt idx="72">
                  <c:v>11.6640827</c:v>
                </c:pt>
                <c:pt idx="73">
                  <c:v>8.7338573999999998</c:v>
                </c:pt>
                <c:pt idx="74">
                  <c:v>9.4016605000000002</c:v>
                </c:pt>
                <c:pt idx="75">
                  <c:v>8.5494193999999997</c:v>
                </c:pt>
                <c:pt idx="76">
                  <c:v>8.0921462999999996</c:v>
                </c:pt>
                <c:pt idx="77">
                  <c:v>7.9162699999999999</c:v>
                </c:pt>
                <c:pt idx="78">
                  <c:v>9.2522523000000003</c:v>
                </c:pt>
                <c:pt idx="79">
                  <c:v>6.3898305000000004</c:v>
                </c:pt>
                <c:pt idx="80">
                  <c:v>9.1113319999999991</c:v>
                </c:pt>
                <c:pt idx="81">
                  <c:v>8.7966005999999997</c:v>
                </c:pt>
                <c:pt idx="82">
                  <c:v>6.6755833999999998</c:v>
                </c:pt>
                <c:pt idx="83">
                  <c:v>8.0779294999999998</c:v>
                </c:pt>
                <c:pt idx="84">
                  <c:v>11.599266799999999</c:v>
                </c:pt>
                <c:pt idx="85">
                  <c:v>12.648252500000002</c:v>
                </c:pt>
                <c:pt idx="86">
                  <c:v>11.794416200000001</c:v>
                </c:pt>
                <c:pt idx="87">
                  <c:v>10.1212885</c:v>
                </c:pt>
                <c:pt idx="88">
                  <c:v>12.4886713</c:v>
                </c:pt>
                <c:pt idx="89">
                  <c:v>13.029775299999999</c:v>
                </c:pt>
                <c:pt idx="90">
                  <c:v>12.4474053</c:v>
                </c:pt>
                <c:pt idx="91">
                  <c:v>12.3601683</c:v>
                </c:pt>
                <c:pt idx="92">
                  <c:v>11.4349296</c:v>
                </c:pt>
                <c:pt idx="93">
                  <c:v>15.222443699999999</c:v>
                </c:pt>
                <c:pt idx="94">
                  <c:v>11.364975900000001</c:v>
                </c:pt>
                <c:pt idx="95">
                  <c:v>12.5140292</c:v>
                </c:pt>
                <c:pt idx="96">
                  <c:v>11.401687799999999</c:v>
                </c:pt>
                <c:pt idx="97">
                  <c:v>10.709361000000001</c:v>
                </c:pt>
                <c:pt idx="98">
                  <c:v>12.2991815</c:v>
                </c:pt>
                <c:pt idx="99">
                  <c:v>10.756015700000001</c:v>
                </c:pt>
                <c:pt idx="100">
                  <c:v>11.121203599999999</c:v>
                </c:pt>
                <c:pt idx="101">
                  <c:v>7.8276542000000005</c:v>
                </c:pt>
                <c:pt idx="102">
                  <c:v>9.2544278999999996</c:v>
                </c:pt>
                <c:pt idx="103">
                  <c:v>11.173136899999999</c:v>
                </c:pt>
                <c:pt idx="104">
                  <c:v>10.995445500000001</c:v>
                </c:pt>
                <c:pt idx="105">
                  <c:v>11.2640607</c:v>
                </c:pt>
                <c:pt idx="106">
                  <c:v>10.5015515</c:v>
                </c:pt>
                <c:pt idx="107">
                  <c:v>9.5865466000000001</c:v>
                </c:pt>
                <c:pt idx="108">
                  <c:v>12.1833568</c:v>
                </c:pt>
                <c:pt idx="109">
                  <c:v>8.3224074999999988</c:v>
                </c:pt>
                <c:pt idx="110">
                  <c:v>8.2995210000000004</c:v>
                </c:pt>
                <c:pt idx="111">
                  <c:v>10.893977899999999</c:v>
                </c:pt>
                <c:pt idx="112">
                  <c:v>7.6423088000000003</c:v>
                </c:pt>
                <c:pt idx="113">
                  <c:v>9.8454826999999998</c:v>
                </c:pt>
                <c:pt idx="114">
                  <c:v>10.070446299999999</c:v>
                </c:pt>
                <c:pt idx="115">
                  <c:v>7.7384265999999995</c:v>
                </c:pt>
                <c:pt idx="116">
                  <c:v>11.811325999999999</c:v>
                </c:pt>
                <c:pt idx="117">
                  <c:v>12.3821207</c:v>
                </c:pt>
                <c:pt idx="118">
                  <c:v>11.144777400000001</c:v>
                </c:pt>
                <c:pt idx="119">
                  <c:v>14.691678399999999</c:v>
                </c:pt>
                <c:pt idx="120">
                  <c:v>11.209295800000001</c:v>
                </c:pt>
                <c:pt idx="121">
                  <c:v>11.8454827</c:v>
                </c:pt>
                <c:pt idx="122">
                  <c:v>10.9055649</c:v>
                </c:pt>
                <c:pt idx="123">
                  <c:v>13.048114799999999</c:v>
                </c:pt>
                <c:pt idx="124">
                  <c:v>12.5704245</c:v>
                </c:pt>
                <c:pt idx="125">
                  <c:v>11.3201014</c:v>
                </c:pt>
                <c:pt idx="126">
                  <c:v>10.911161099999999</c:v>
                </c:pt>
                <c:pt idx="127">
                  <c:v>11.961181399999999</c:v>
                </c:pt>
                <c:pt idx="128">
                  <c:v>9.5109920999999993</c:v>
                </c:pt>
                <c:pt idx="129">
                  <c:v>7.1373378000000001</c:v>
                </c:pt>
                <c:pt idx="130">
                  <c:v>12.9166433</c:v>
                </c:pt>
                <c:pt idx="131">
                  <c:v>11.416058399999999</c:v>
                </c:pt>
                <c:pt idx="132">
                  <c:v>11.174132100000001</c:v>
                </c:pt>
                <c:pt idx="133">
                  <c:v>11.1385694</c:v>
                </c:pt>
                <c:pt idx="134">
                  <c:v>8.0534805000000009</c:v>
                </c:pt>
                <c:pt idx="135">
                  <c:v>10.369632300000001</c:v>
                </c:pt>
                <c:pt idx="136">
                  <c:v>9.7297601999999994</c:v>
                </c:pt>
                <c:pt idx="137">
                  <c:v>12.4326977</c:v>
                </c:pt>
                <c:pt idx="138">
                  <c:v>12.719728999999999</c:v>
                </c:pt>
                <c:pt idx="139">
                  <c:v>10.069623799999999</c:v>
                </c:pt>
                <c:pt idx="140">
                  <c:v>13.130804099999999</c:v>
                </c:pt>
                <c:pt idx="141">
                  <c:v>10.013023799999999</c:v>
                </c:pt>
                <c:pt idx="142">
                  <c:v>10.9609785</c:v>
                </c:pt>
                <c:pt idx="143">
                  <c:v>13.1126883</c:v>
                </c:pt>
                <c:pt idx="144">
                  <c:v>10.887218000000001</c:v>
                </c:pt>
                <c:pt idx="145">
                  <c:v>8.5672531000000003</c:v>
                </c:pt>
                <c:pt idx="146">
                  <c:v>11.080546700000001</c:v>
                </c:pt>
                <c:pt idx="147">
                  <c:v>11.216867499999999</c:v>
                </c:pt>
                <c:pt idx="148">
                  <c:v>10.430329</c:v>
                </c:pt>
                <c:pt idx="149">
                  <c:v>11.5902168</c:v>
                </c:pt>
                <c:pt idx="150">
                  <c:v>12.32259</c:v>
                </c:pt>
                <c:pt idx="151">
                  <c:v>12.297375300000001</c:v>
                </c:pt>
                <c:pt idx="152">
                  <c:v>8.6960926000000001</c:v>
                </c:pt>
                <c:pt idx="153">
                  <c:v>7.8954172000000007</c:v>
                </c:pt>
                <c:pt idx="154">
                  <c:v>7.2398033000000002</c:v>
                </c:pt>
                <c:pt idx="155">
                  <c:v>10.2599538</c:v>
                </c:pt>
                <c:pt idx="156">
                  <c:v>10.494100700000001</c:v>
                </c:pt>
                <c:pt idx="157">
                  <c:v>8.1281027000000012</c:v>
                </c:pt>
                <c:pt idx="158">
                  <c:v>7.6905371000000002</c:v>
                </c:pt>
                <c:pt idx="159">
                  <c:v>10.121964999999999</c:v>
                </c:pt>
                <c:pt idx="160">
                  <c:v>9.0959523999999998</c:v>
                </c:pt>
                <c:pt idx="161">
                  <c:v>9.1485681999999997</c:v>
                </c:pt>
                <c:pt idx="162">
                  <c:v>10.293093799999999</c:v>
                </c:pt>
                <c:pt idx="163">
                  <c:v>8.8509980000000006</c:v>
                </c:pt>
                <c:pt idx="164">
                  <c:v>8.4870786999999996</c:v>
                </c:pt>
                <c:pt idx="165">
                  <c:v>11.8712871</c:v>
                </c:pt>
                <c:pt idx="166">
                  <c:v>8.8146083999999991</c:v>
                </c:pt>
                <c:pt idx="167">
                  <c:v>12.483362000000001</c:v>
                </c:pt>
                <c:pt idx="168">
                  <c:v>11.2644412</c:v>
                </c:pt>
                <c:pt idx="169">
                  <c:v>11.904059</c:v>
                </c:pt>
                <c:pt idx="170">
                  <c:v>8.6730275999999993</c:v>
                </c:pt>
                <c:pt idx="171">
                  <c:v>11.3629842</c:v>
                </c:pt>
                <c:pt idx="172">
                  <c:v>10.5455591</c:v>
                </c:pt>
                <c:pt idx="173">
                  <c:v>9.2132988000000005</c:v>
                </c:pt>
                <c:pt idx="174">
                  <c:v>11.421920200000001</c:v>
                </c:pt>
                <c:pt idx="175">
                  <c:v>11.363453799999998</c:v>
                </c:pt>
                <c:pt idx="176">
                  <c:v>8.4630485000000011</c:v>
                </c:pt>
                <c:pt idx="177">
                  <c:v>7.5810184999999999</c:v>
                </c:pt>
                <c:pt idx="178">
                  <c:v>7.9412811000000003</c:v>
                </c:pt>
                <c:pt idx="179">
                  <c:v>9.9276485999999995</c:v>
                </c:pt>
                <c:pt idx="180">
                  <c:v>9.9364989000000001</c:v>
                </c:pt>
                <c:pt idx="181">
                  <c:v>9.0273933999999993</c:v>
                </c:pt>
                <c:pt idx="182">
                  <c:v>9.2117713000000006</c:v>
                </c:pt>
                <c:pt idx="183">
                  <c:v>11.685908299999999</c:v>
                </c:pt>
                <c:pt idx="184">
                  <c:v>11.5750212</c:v>
                </c:pt>
                <c:pt idx="185">
                  <c:v>10.362819400000001</c:v>
                </c:pt>
                <c:pt idx="186">
                  <c:v>11.153389800000001</c:v>
                </c:pt>
                <c:pt idx="187">
                  <c:v>12.138009</c:v>
                </c:pt>
                <c:pt idx="188">
                  <c:v>11.069754099999999</c:v>
                </c:pt>
                <c:pt idx="189">
                  <c:v>10.9079365</c:v>
                </c:pt>
                <c:pt idx="190">
                  <c:v>12.689929299999999</c:v>
                </c:pt>
                <c:pt idx="191">
                  <c:v>11.6386167</c:v>
                </c:pt>
                <c:pt idx="192">
                  <c:v>12.528551299999998</c:v>
                </c:pt>
                <c:pt idx="193">
                  <c:v>11.703860200000001</c:v>
                </c:pt>
                <c:pt idx="194">
                  <c:v>10.967587400000001</c:v>
                </c:pt>
                <c:pt idx="195">
                  <c:v>10.441126799999999</c:v>
                </c:pt>
                <c:pt idx="196">
                  <c:v>8.8547344999999993</c:v>
                </c:pt>
                <c:pt idx="197">
                  <c:v>10.1532394</c:v>
                </c:pt>
                <c:pt idx="198">
                  <c:v>10.2332959</c:v>
                </c:pt>
                <c:pt idx="199">
                  <c:v>10.222004499999999</c:v>
                </c:pt>
                <c:pt idx="200">
                  <c:v>9.1457923000000001</c:v>
                </c:pt>
                <c:pt idx="201">
                  <c:v>9.2908477999999999</c:v>
                </c:pt>
                <c:pt idx="202">
                  <c:v>11.276487299999999</c:v>
                </c:pt>
                <c:pt idx="203">
                  <c:v>10.307758100000001</c:v>
                </c:pt>
                <c:pt idx="204">
                  <c:v>9.5119550000000004</c:v>
                </c:pt>
                <c:pt idx="205">
                  <c:v>8.5166384999999991</c:v>
                </c:pt>
                <c:pt idx="206">
                  <c:v>9.0928126999999996</c:v>
                </c:pt>
                <c:pt idx="207">
                  <c:v>17.543048200000001</c:v>
                </c:pt>
                <c:pt idx="208">
                  <c:v>15.116091300000001</c:v>
                </c:pt>
                <c:pt idx="209">
                  <c:v>17.182729800000001</c:v>
                </c:pt>
                <c:pt idx="210">
                  <c:v>16.755561699999998</c:v>
                </c:pt>
                <c:pt idx="211">
                  <c:v>18.501668499999997</c:v>
                </c:pt>
                <c:pt idx="212">
                  <c:v>20.537541700000002</c:v>
                </c:pt>
                <c:pt idx="213">
                  <c:v>20.5608127</c:v>
                </c:pt>
                <c:pt idx="214">
                  <c:v>19.9749652</c:v>
                </c:pt>
                <c:pt idx="215">
                  <c:v>22.459722200000002</c:v>
                </c:pt>
                <c:pt idx="216">
                  <c:v>26.760089100000002</c:v>
                </c:pt>
                <c:pt idx="217">
                  <c:v>17.6069444</c:v>
                </c:pt>
                <c:pt idx="218">
                  <c:v>15.676388899999999</c:v>
                </c:pt>
                <c:pt idx="219">
                  <c:v>16.448611100000001</c:v>
                </c:pt>
                <c:pt idx="220">
                  <c:v>17.834166700000001</c:v>
                </c:pt>
                <c:pt idx="221">
                  <c:v>20.0559577</c:v>
                </c:pt>
                <c:pt idx="222">
                  <c:v>17.067985499999999</c:v>
                </c:pt>
                <c:pt idx="223">
                  <c:v>17.504166700000003</c:v>
                </c:pt>
                <c:pt idx="224">
                  <c:v>15.264403000000001</c:v>
                </c:pt>
                <c:pt idx="225">
                  <c:v>15.365411400000001</c:v>
                </c:pt>
                <c:pt idx="226">
                  <c:v>17.299832500000001</c:v>
                </c:pt>
                <c:pt idx="227">
                  <c:v>19.0105732</c:v>
                </c:pt>
                <c:pt idx="228">
                  <c:v>18.435135899999999</c:v>
                </c:pt>
                <c:pt idx="229">
                  <c:v>16.797658900000002</c:v>
                </c:pt>
                <c:pt idx="230">
                  <c:v>15.099777700000001</c:v>
                </c:pt>
                <c:pt idx="231">
                  <c:v>18.083914100000001</c:v>
                </c:pt>
                <c:pt idx="232">
                  <c:v>15.900667800000001</c:v>
                </c:pt>
                <c:pt idx="233">
                  <c:v>18.015859800000001</c:v>
                </c:pt>
                <c:pt idx="234">
                  <c:v>20.500278099999999</c:v>
                </c:pt>
                <c:pt idx="235">
                  <c:v>18.185432300000002</c:v>
                </c:pt>
                <c:pt idx="236">
                  <c:v>19.381045</c:v>
                </c:pt>
                <c:pt idx="237">
                  <c:v>17.6536857</c:v>
                </c:pt>
                <c:pt idx="238">
                  <c:v>24.0094523</c:v>
                </c:pt>
                <c:pt idx="239">
                  <c:v>20.5848847</c:v>
                </c:pt>
                <c:pt idx="240">
                  <c:v>22.247216000000002</c:v>
                </c:pt>
                <c:pt idx="241">
                  <c:v>20.284245600000002</c:v>
                </c:pt>
                <c:pt idx="242">
                  <c:v>19.651195099999999</c:v>
                </c:pt>
                <c:pt idx="243">
                  <c:v>19.2858336</c:v>
                </c:pt>
                <c:pt idx="244">
                  <c:v>21.4555091</c:v>
                </c:pt>
                <c:pt idx="245">
                  <c:v>19.475938800000002</c:v>
                </c:pt>
                <c:pt idx="246">
                  <c:v>19.1952778</c:v>
                </c:pt>
                <c:pt idx="247">
                  <c:v>16.7308333</c:v>
                </c:pt>
                <c:pt idx="248">
                  <c:v>19.438092600000001</c:v>
                </c:pt>
                <c:pt idx="249">
                  <c:v>19.649318099999999</c:v>
                </c:pt>
                <c:pt idx="250">
                  <c:v>22.1750419</c:v>
                </c:pt>
                <c:pt idx="251">
                  <c:v>22.3061054</c:v>
                </c:pt>
                <c:pt idx="252">
                  <c:v>19.884518800000002</c:v>
                </c:pt>
                <c:pt idx="253">
                  <c:v>20.168845599999997</c:v>
                </c:pt>
                <c:pt idx="254">
                  <c:v>19.831663899999999</c:v>
                </c:pt>
                <c:pt idx="255">
                  <c:v>18.451666700000001</c:v>
                </c:pt>
                <c:pt idx="256">
                  <c:v>23.821895000000001</c:v>
                </c:pt>
                <c:pt idx="257">
                  <c:v>21.937777799999999</c:v>
                </c:pt>
                <c:pt idx="258">
                  <c:v>22.196443499999997</c:v>
                </c:pt>
                <c:pt idx="259">
                  <c:v>22.758544000000001</c:v>
                </c:pt>
                <c:pt idx="260">
                  <c:v>19.654444400000003</c:v>
                </c:pt>
                <c:pt idx="261">
                  <c:v>22.271888100000002</c:v>
                </c:pt>
                <c:pt idx="262">
                  <c:v>24.4257867</c:v>
                </c:pt>
                <c:pt idx="263">
                  <c:v>23.170467200000001</c:v>
                </c:pt>
                <c:pt idx="264">
                  <c:v>22.374407599999998</c:v>
                </c:pt>
                <c:pt idx="265">
                  <c:v>22.174589900000001</c:v>
                </c:pt>
                <c:pt idx="266">
                  <c:v>21.3836111</c:v>
                </c:pt>
                <c:pt idx="267">
                  <c:v>22.846819199999999</c:v>
                </c:pt>
                <c:pt idx="268">
                  <c:v>19.004473000000001</c:v>
                </c:pt>
                <c:pt idx="269">
                  <c:v>19.2384658</c:v>
                </c:pt>
                <c:pt idx="270">
                  <c:v>17.0827068</c:v>
                </c:pt>
                <c:pt idx="271">
                  <c:v>20.156162899999998</c:v>
                </c:pt>
                <c:pt idx="272">
                  <c:v>20.357580800000001</c:v>
                </c:pt>
                <c:pt idx="273">
                  <c:v>20.5554314</c:v>
                </c:pt>
                <c:pt idx="274">
                  <c:v>21.507657999999999</c:v>
                </c:pt>
                <c:pt idx="275">
                  <c:v>20.1703373</c:v>
                </c:pt>
                <c:pt idx="276">
                  <c:v>19.259104799999999</c:v>
                </c:pt>
                <c:pt idx="277">
                  <c:v>14.363712100000001</c:v>
                </c:pt>
                <c:pt idx="278">
                  <c:v>17.532370100000001</c:v>
                </c:pt>
                <c:pt idx="279">
                  <c:v>21.048929699999999</c:v>
                </c:pt>
                <c:pt idx="280">
                  <c:v>21.586388899999999</c:v>
                </c:pt>
                <c:pt idx="281">
                  <c:v>20.566111100000001</c:v>
                </c:pt>
                <c:pt idx="282">
                  <c:v>22.8966286</c:v>
                </c:pt>
                <c:pt idx="283">
                  <c:v>27.750764100000001</c:v>
                </c:pt>
                <c:pt idx="284">
                  <c:v>22.555153199999999</c:v>
                </c:pt>
                <c:pt idx="285">
                  <c:v>27.1683801</c:v>
                </c:pt>
                <c:pt idx="286">
                  <c:v>24.845512599999999</c:v>
                </c:pt>
                <c:pt idx="287">
                  <c:v>23.3574208</c:v>
                </c:pt>
                <c:pt idx="288">
                  <c:v>23.054783100000002</c:v>
                </c:pt>
                <c:pt idx="289">
                  <c:v>24.443330499999998</c:v>
                </c:pt>
                <c:pt idx="290">
                  <c:v>21.9894386</c:v>
                </c:pt>
                <c:pt idx="291">
                  <c:v>19.968576199999998</c:v>
                </c:pt>
                <c:pt idx="292">
                  <c:v>27.293299999999999</c:v>
                </c:pt>
                <c:pt idx="293">
                  <c:v>19.624200299999998</c:v>
                </c:pt>
                <c:pt idx="294">
                  <c:v>18.754795699999999</c:v>
                </c:pt>
                <c:pt idx="295">
                  <c:v>20.493185</c:v>
                </c:pt>
                <c:pt idx="296">
                  <c:v>21.099051299999999</c:v>
                </c:pt>
                <c:pt idx="297">
                  <c:v>21.9693252</c:v>
                </c:pt>
                <c:pt idx="298">
                  <c:v>20.315365399999997</c:v>
                </c:pt>
                <c:pt idx="299">
                  <c:v>18.6844444</c:v>
                </c:pt>
                <c:pt idx="300">
                  <c:v>17.284444400000002</c:v>
                </c:pt>
                <c:pt idx="301">
                  <c:v>16.529166700000001</c:v>
                </c:pt>
                <c:pt idx="302">
                  <c:v>19.936111100000002</c:v>
                </c:pt>
                <c:pt idx="303">
                  <c:v>16.589444400000001</c:v>
                </c:pt>
                <c:pt idx="304">
                  <c:v>18.290555600000001</c:v>
                </c:pt>
                <c:pt idx="305">
                  <c:v>22.280911400000001</c:v>
                </c:pt>
                <c:pt idx="306">
                  <c:v>18.8758333</c:v>
                </c:pt>
                <c:pt idx="307">
                  <c:v>21.0655556</c:v>
                </c:pt>
                <c:pt idx="308">
                  <c:v>27.1952778</c:v>
                </c:pt>
                <c:pt idx="309">
                  <c:v>26.771944399999999</c:v>
                </c:pt>
                <c:pt idx="310">
                  <c:v>25.191944400000001</c:v>
                </c:pt>
                <c:pt idx="311">
                  <c:v>24.281823199999998</c:v>
                </c:pt>
                <c:pt idx="312">
                  <c:v>20.4828929</c:v>
                </c:pt>
                <c:pt idx="313">
                  <c:v>22.019182700000002</c:v>
                </c:pt>
                <c:pt idx="314">
                  <c:v>23.935483900000001</c:v>
                </c:pt>
                <c:pt idx="315">
                  <c:v>21.0881045</c:v>
                </c:pt>
                <c:pt idx="316">
                  <c:v>21.715754400000002</c:v>
                </c:pt>
                <c:pt idx="317">
                  <c:v>17.968002200000001</c:v>
                </c:pt>
                <c:pt idx="318">
                  <c:v>19.051388899999999</c:v>
                </c:pt>
                <c:pt idx="319">
                  <c:v>21.570991899999999</c:v>
                </c:pt>
                <c:pt idx="320">
                  <c:v>25.178154499999998</c:v>
                </c:pt>
                <c:pt idx="321">
                  <c:v>22.313055600000002</c:v>
                </c:pt>
                <c:pt idx="322">
                  <c:v>20.841944400000003</c:v>
                </c:pt>
                <c:pt idx="323">
                  <c:v>21.349263700000002</c:v>
                </c:pt>
                <c:pt idx="324">
                  <c:v>19.8015586</c:v>
                </c:pt>
                <c:pt idx="325">
                  <c:v>18.980272299999999</c:v>
                </c:pt>
                <c:pt idx="326">
                  <c:v>20.385213999999998</c:v>
                </c:pt>
                <c:pt idx="327">
                  <c:v>24.5887119</c:v>
                </c:pt>
                <c:pt idx="328">
                  <c:v>20.1851336</c:v>
                </c:pt>
                <c:pt idx="329">
                  <c:v>22.6178025</c:v>
                </c:pt>
                <c:pt idx="330">
                  <c:v>22.396604499999999</c:v>
                </c:pt>
                <c:pt idx="331">
                  <c:v>21.829064599999999</c:v>
                </c:pt>
                <c:pt idx="332">
                  <c:v>15.663886599999998</c:v>
                </c:pt>
                <c:pt idx="333">
                  <c:v>15.8052382</c:v>
                </c:pt>
                <c:pt idx="334">
                  <c:v>16.273806199999999</c:v>
                </c:pt>
                <c:pt idx="335">
                  <c:v>17.9602115</c:v>
                </c:pt>
                <c:pt idx="336">
                  <c:v>18.3433417</c:v>
                </c:pt>
                <c:pt idx="337">
                  <c:v>18.940750999999999</c:v>
                </c:pt>
                <c:pt idx="338">
                  <c:v>20.5307371</c:v>
                </c:pt>
                <c:pt idx="339">
                  <c:v>20.194823299999999</c:v>
                </c:pt>
                <c:pt idx="340">
                  <c:v>27.470522800000001</c:v>
                </c:pt>
                <c:pt idx="341">
                  <c:v>26.658699299999999</c:v>
                </c:pt>
                <c:pt idx="342">
                  <c:v>23.538371399999999</c:v>
                </c:pt>
                <c:pt idx="343">
                  <c:v>24.7826208</c:v>
                </c:pt>
                <c:pt idx="344">
                  <c:v>26.5433333</c:v>
                </c:pt>
                <c:pt idx="345">
                  <c:v>25.364748399999996</c:v>
                </c:pt>
                <c:pt idx="346">
                  <c:v>24.802448500000001</c:v>
                </c:pt>
                <c:pt idx="347">
                  <c:v>19.4046758</c:v>
                </c:pt>
                <c:pt idx="348">
                  <c:v>21.644883200000002</c:v>
                </c:pt>
                <c:pt idx="349">
                  <c:v>21.149415699999999</c:v>
                </c:pt>
                <c:pt idx="350">
                  <c:v>20.5953838</c:v>
                </c:pt>
                <c:pt idx="351">
                  <c:v>18.1499025</c:v>
                </c:pt>
                <c:pt idx="352">
                  <c:v>23.377678800000002</c:v>
                </c:pt>
                <c:pt idx="353">
                  <c:v>20.776293800000001</c:v>
                </c:pt>
                <c:pt idx="354">
                  <c:v>23.9390821</c:v>
                </c:pt>
                <c:pt idx="355">
                  <c:v>16.949708299999998</c:v>
                </c:pt>
                <c:pt idx="356">
                  <c:v>18.887499999999999</c:v>
                </c:pt>
                <c:pt idx="357">
                  <c:v>14.139321499999999</c:v>
                </c:pt>
                <c:pt idx="358">
                  <c:v>16.477051500000002</c:v>
                </c:pt>
                <c:pt idx="359">
                  <c:v>18.0978593</c:v>
                </c:pt>
                <c:pt idx="360">
                  <c:v>15.519177300000001</c:v>
                </c:pt>
                <c:pt idx="361">
                  <c:v>16.8885182</c:v>
                </c:pt>
                <c:pt idx="362">
                  <c:v>20.657309600000001</c:v>
                </c:pt>
                <c:pt idx="363">
                  <c:v>19.6784325</c:v>
                </c:pt>
                <c:pt idx="364">
                  <c:v>27.489568800000004</c:v>
                </c:pt>
                <c:pt idx="365">
                  <c:v>25.903540600000003</c:v>
                </c:pt>
                <c:pt idx="366">
                  <c:v>24.821795899999998</c:v>
                </c:pt>
                <c:pt idx="367">
                  <c:v>24.793055599999999</c:v>
                </c:pt>
                <c:pt idx="368">
                  <c:v>25.4254313</c:v>
                </c:pt>
                <c:pt idx="369">
                  <c:v>22.967499999999998</c:v>
                </c:pt>
                <c:pt idx="370">
                  <c:v>23.8163889</c:v>
                </c:pt>
                <c:pt idx="371">
                  <c:v>19.9680289</c:v>
                </c:pt>
                <c:pt idx="372">
                  <c:v>21.1798942</c:v>
                </c:pt>
                <c:pt idx="373">
                  <c:v>21.370019000000003</c:v>
                </c:pt>
                <c:pt idx="374">
                  <c:v>17.350652999999998</c:v>
                </c:pt>
                <c:pt idx="375">
                  <c:v>17.4154616</c:v>
                </c:pt>
                <c:pt idx="376">
                  <c:v>20.495553099999999</c:v>
                </c:pt>
                <c:pt idx="377">
                  <c:v>21.630555600000001</c:v>
                </c:pt>
                <c:pt idx="378">
                  <c:v>22.634620699999999</c:v>
                </c:pt>
                <c:pt idx="379">
                  <c:v>21.798553099999999</c:v>
                </c:pt>
                <c:pt idx="380">
                  <c:v>20.678521799999999</c:v>
                </c:pt>
                <c:pt idx="381">
                  <c:v>11.4622878</c:v>
                </c:pt>
                <c:pt idx="382">
                  <c:v>16.086968600000002</c:v>
                </c:pt>
                <c:pt idx="383">
                  <c:v>21.813823900000003</c:v>
                </c:pt>
                <c:pt idx="384">
                  <c:v>19.577864300000002</c:v>
                </c:pt>
                <c:pt idx="385">
                  <c:v>19.2977481</c:v>
                </c:pt>
                <c:pt idx="386">
                  <c:v>19.660361600000002</c:v>
                </c:pt>
                <c:pt idx="387">
                  <c:v>18.435326799999999</c:v>
                </c:pt>
                <c:pt idx="388">
                  <c:v>23.295460900000002</c:v>
                </c:pt>
                <c:pt idx="389">
                  <c:v>27.429291500000001</c:v>
                </c:pt>
                <c:pt idx="390">
                  <c:v>24.545000000000002</c:v>
                </c:pt>
                <c:pt idx="391">
                  <c:v>22.267723100000001</c:v>
                </c:pt>
                <c:pt idx="392">
                  <c:v>23.219288499999998</c:v>
                </c:pt>
                <c:pt idx="393">
                  <c:v>20.7506956</c:v>
                </c:pt>
                <c:pt idx="394">
                  <c:v>21.8727071</c:v>
                </c:pt>
                <c:pt idx="395">
                  <c:v>22.278597300000001</c:v>
                </c:pt>
                <c:pt idx="396">
                  <c:v>23.395161300000002</c:v>
                </c:pt>
                <c:pt idx="397">
                  <c:v>19.023113299999999</c:v>
                </c:pt>
                <c:pt idx="398">
                  <c:v>20.447039199999999</c:v>
                </c:pt>
                <c:pt idx="399">
                  <c:v>23.404450600000001</c:v>
                </c:pt>
                <c:pt idx="400">
                  <c:v>20.856825100000002</c:v>
                </c:pt>
                <c:pt idx="401">
                  <c:v>24.995826400000002</c:v>
                </c:pt>
                <c:pt idx="402">
                  <c:v>26.514039499999996</c:v>
                </c:pt>
                <c:pt idx="403">
                  <c:v>24.649708100000002</c:v>
                </c:pt>
                <c:pt idx="404">
                  <c:v>18.581479399999999</c:v>
                </c:pt>
                <c:pt idx="405">
                  <c:v>14.5212796</c:v>
                </c:pt>
                <c:pt idx="406">
                  <c:v>14.768611100000001</c:v>
                </c:pt>
                <c:pt idx="407">
                  <c:v>15.987774399999999</c:v>
                </c:pt>
                <c:pt idx="408">
                  <c:v>18.039477300000001</c:v>
                </c:pt>
                <c:pt idx="409">
                  <c:v>17.3299026</c:v>
                </c:pt>
                <c:pt idx="410">
                  <c:v>19.801501299999998</c:v>
                </c:pt>
                <c:pt idx="411">
                  <c:v>19.534444400000002</c:v>
                </c:pt>
                <c:pt idx="412">
                  <c:v>21.008062299999999</c:v>
                </c:pt>
                <c:pt idx="413">
                  <c:v>21.4151363</c:v>
                </c:pt>
                <c:pt idx="414">
                  <c:v>28.790380900000002</c:v>
                </c:pt>
                <c:pt idx="415">
                  <c:v>23.381388900000001</c:v>
                </c:pt>
                <c:pt idx="416">
                  <c:v>21.4269444</c:v>
                </c:pt>
                <c:pt idx="417">
                  <c:v>20.725833299999998</c:v>
                </c:pt>
                <c:pt idx="418">
                  <c:v>21.344558899999999</c:v>
                </c:pt>
                <c:pt idx="419">
                  <c:v>21.26266</c:v>
                </c:pt>
                <c:pt idx="420">
                  <c:v>22.473273899999999</c:v>
                </c:pt>
                <c:pt idx="421">
                  <c:v>18.460105600000002</c:v>
                </c:pt>
                <c:pt idx="422">
                  <c:v>18.161388899999999</c:v>
                </c:pt>
                <c:pt idx="423">
                  <c:v>20.2176209</c:v>
                </c:pt>
                <c:pt idx="424">
                  <c:v>19.9849958</c:v>
                </c:pt>
                <c:pt idx="425">
                  <c:v>19.875729799999998</c:v>
                </c:pt>
                <c:pt idx="426">
                  <c:v>20.068908</c:v>
                </c:pt>
                <c:pt idx="427">
                  <c:v>20.103639900000001</c:v>
                </c:pt>
                <c:pt idx="428">
                  <c:v>21.803616099999999</c:v>
                </c:pt>
                <c:pt idx="429">
                  <c:v>13.9435641</c:v>
                </c:pt>
                <c:pt idx="430">
                  <c:v>16.301194799999998</c:v>
                </c:pt>
                <c:pt idx="431">
                  <c:v>17.497358900000002</c:v>
                </c:pt>
                <c:pt idx="432">
                  <c:v>15.701446899999999</c:v>
                </c:pt>
                <c:pt idx="433">
                  <c:v>21.3595443</c:v>
                </c:pt>
                <c:pt idx="434">
                  <c:v>19.1533333</c:v>
                </c:pt>
                <c:pt idx="435">
                  <c:v>18.547830900000001</c:v>
                </c:pt>
                <c:pt idx="436">
                  <c:v>24.385662699999997</c:v>
                </c:pt>
                <c:pt idx="437">
                  <c:v>25.884561900000001</c:v>
                </c:pt>
                <c:pt idx="438">
                  <c:v>23.190436500000001</c:v>
                </c:pt>
                <c:pt idx="439">
                  <c:v>23.930200200000002</c:v>
                </c:pt>
                <c:pt idx="440">
                  <c:v>21.831944400000001</c:v>
                </c:pt>
                <c:pt idx="441">
                  <c:v>20.9546466</c:v>
                </c:pt>
                <c:pt idx="442">
                  <c:v>22.1172222</c:v>
                </c:pt>
                <c:pt idx="443">
                  <c:v>20.5529309</c:v>
                </c:pt>
                <c:pt idx="444">
                  <c:v>14.429894200000001</c:v>
                </c:pt>
                <c:pt idx="445">
                  <c:v>13.967472900000001</c:v>
                </c:pt>
                <c:pt idx="446">
                  <c:v>15.726111100000001</c:v>
                </c:pt>
                <c:pt idx="447">
                  <c:v>17.361335199999999</c:v>
                </c:pt>
                <c:pt idx="448">
                  <c:v>17.8644444</c:v>
                </c:pt>
                <c:pt idx="449">
                  <c:v>20.499860999999999</c:v>
                </c:pt>
                <c:pt idx="450">
                  <c:v>18.300555600000003</c:v>
                </c:pt>
                <c:pt idx="451">
                  <c:v>26.4972222</c:v>
                </c:pt>
                <c:pt idx="452">
                  <c:v>25.001676900000003</c:v>
                </c:pt>
                <c:pt idx="453">
                  <c:v>26.758333299999997</c:v>
                </c:pt>
                <c:pt idx="454">
                  <c:v>24.835281000000002</c:v>
                </c:pt>
                <c:pt idx="455">
                  <c:v>23.620802399999999</c:v>
                </c:pt>
                <c:pt idx="456">
                  <c:v>21.403723299999999</c:v>
                </c:pt>
                <c:pt idx="457">
                  <c:v>20.9991667</c:v>
                </c:pt>
                <c:pt idx="458">
                  <c:v>21.8654808</c:v>
                </c:pt>
                <c:pt idx="459">
                  <c:v>19.517643800000002</c:v>
                </c:pt>
                <c:pt idx="460">
                  <c:v>18.255626599999999</c:v>
                </c:pt>
                <c:pt idx="461">
                  <c:v>16.9169214</c:v>
                </c:pt>
                <c:pt idx="462">
                  <c:v>18.750416900000001</c:v>
                </c:pt>
                <c:pt idx="463">
                  <c:v>17.326388900000001</c:v>
                </c:pt>
                <c:pt idx="464">
                  <c:v>16.9025</c:v>
                </c:pt>
                <c:pt idx="465">
                  <c:v>17.2587549</c:v>
                </c:pt>
                <c:pt idx="466">
                  <c:v>20.420128200000001</c:v>
                </c:pt>
                <c:pt idx="467">
                  <c:v>25.323333300000002</c:v>
                </c:pt>
                <c:pt idx="468">
                  <c:v>24.840789099999999</c:v>
                </c:pt>
                <c:pt idx="469">
                  <c:v>23.611666700000001</c:v>
                </c:pt>
                <c:pt idx="470">
                  <c:v>30.079298799999997</c:v>
                </c:pt>
                <c:pt idx="471">
                  <c:v>21.432582700000001</c:v>
                </c:pt>
                <c:pt idx="472">
                  <c:v>24.9241034</c:v>
                </c:pt>
                <c:pt idx="473">
                  <c:v>20.939688700000001</c:v>
                </c:pt>
                <c:pt idx="474">
                  <c:v>24.080945800000002</c:v>
                </c:pt>
                <c:pt idx="475">
                  <c:v>19.6904696</c:v>
                </c:pt>
                <c:pt idx="476">
                  <c:v>15.763201800000001</c:v>
                </c:pt>
                <c:pt idx="477">
                  <c:v>17.503195299999998</c:v>
                </c:pt>
                <c:pt idx="478">
                  <c:v>18.705031999999999</c:v>
                </c:pt>
                <c:pt idx="479">
                  <c:v>23.583773300000001</c:v>
                </c:pt>
                <c:pt idx="480">
                  <c:v>20.018384399999999</c:v>
                </c:pt>
                <c:pt idx="481">
                  <c:v>22.3860478</c:v>
                </c:pt>
                <c:pt idx="482">
                  <c:v>21.038621800000001</c:v>
                </c:pt>
                <c:pt idx="483">
                  <c:v>16.362322900000002</c:v>
                </c:pt>
              </c:numCache>
            </c:numRef>
          </c:val>
          <c:smooth val="0"/>
          <c:extLst>
            <c:ext xmlns:c16="http://schemas.microsoft.com/office/drawing/2014/chart" uri="{C3380CC4-5D6E-409C-BE32-E72D297353CC}">
              <c16:uniqueId val="{00000002-1271-482D-B927-C26F33F7AFCA}"/>
            </c:ext>
          </c:extLst>
        </c:ser>
        <c:ser>
          <c:idx val="1"/>
          <c:order val="1"/>
          <c:spPr>
            <a:ln w="12700" cap="rnd">
              <a:solidFill>
                <a:srgbClr val="FF0000"/>
              </a:solidFill>
              <a:prstDash val="lgDash"/>
              <a:round/>
            </a:ln>
            <a:effectLst/>
          </c:spPr>
          <c:marker>
            <c:symbol val="none"/>
          </c:marker>
          <c:val>
            <c:numRef>
              <c:f>inference_prediction_abnormal!$N$1:$N$484</c:f>
              <c:numCache>
                <c:formatCode>General</c:formatCode>
                <c:ptCount val="484"/>
                <c:pt idx="0">
                  <c:v>2</c:v>
                </c:pt>
                <c:pt idx="1">
                  <c:v>7.6309440000000004</c:v>
                </c:pt>
                <c:pt idx="2">
                  <c:v>7.1362040000000002</c:v>
                </c:pt>
                <c:pt idx="3">
                  <c:v>7.7513769999999997</c:v>
                </c:pt>
                <c:pt idx="4">
                  <c:v>8.6644959999999998</c:v>
                </c:pt>
                <c:pt idx="5">
                  <c:v>10.087218999999999</c:v>
                </c:pt>
                <c:pt idx="6">
                  <c:v>10.358834</c:v>
                </c:pt>
                <c:pt idx="7">
                  <c:v>9.2205860000000008</c:v>
                </c:pt>
                <c:pt idx="8">
                  <c:v>7.5382169999999995</c:v>
                </c:pt>
                <c:pt idx="9">
                  <c:v>7.9657726000000002</c:v>
                </c:pt>
                <c:pt idx="10">
                  <c:v>7.2118570000000011</c:v>
                </c:pt>
                <c:pt idx="11">
                  <c:v>6.7018369999999994</c:v>
                </c:pt>
                <c:pt idx="12">
                  <c:v>6.4033599999999993</c:v>
                </c:pt>
                <c:pt idx="13">
                  <c:v>6.1333060000000001</c:v>
                </c:pt>
                <c:pt idx="14">
                  <c:v>5.2142119999999998</c:v>
                </c:pt>
                <c:pt idx="15">
                  <c:v>5.2155018000000002</c:v>
                </c:pt>
                <c:pt idx="16">
                  <c:v>4.7623560000000005</c:v>
                </c:pt>
                <c:pt idx="17">
                  <c:v>5.019501</c:v>
                </c:pt>
                <c:pt idx="18">
                  <c:v>4.4239894</c:v>
                </c:pt>
                <c:pt idx="19">
                  <c:v>5.4093613999999999</c:v>
                </c:pt>
                <c:pt idx="20">
                  <c:v>7.3270699999999991</c:v>
                </c:pt>
                <c:pt idx="21">
                  <c:v>6.9723459999999999</c:v>
                </c:pt>
                <c:pt idx="22">
                  <c:v>7.7823790000000006</c:v>
                </c:pt>
                <c:pt idx="23">
                  <c:v>6.7320580000000003</c:v>
                </c:pt>
                <c:pt idx="24">
                  <c:v>6.8228929999999997</c:v>
                </c:pt>
                <c:pt idx="25">
                  <c:v>5.9234193999999993</c:v>
                </c:pt>
                <c:pt idx="26">
                  <c:v>5.8871120000000001</c:v>
                </c:pt>
                <c:pt idx="27">
                  <c:v>7.2692019999999999</c:v>
                </c:pt>
                <c:pt idx="28">
                  <c:v>7.2946049999999998</c:v>
                </c:pt>
                <c:pt idx="29">
                  <c:v>7.6156089999999992</c:v>
                </c:pt>
                <c:pt idx="30">
                  <c:v>7.8872226000000003</c:v>
                </c:pt>
                <c:pt idx="31">
                  <c:v>8.0012410000000003</c:v>
                </c:pt>
                <c:pt idx="32">
                  <c:v>7.7823920000000006</c:v>
                </c:pt>
                <c:pt idx="33">
                  <c:v>7.9028989999999997</c:v>
                </c:pt>
                <c:pt idx="34">
                  <c:v>6.5401873999999998</c:v>
                </c:pt>
                <c:pt idx="35">
                  <c:v>5.6353530000000003</c:v>
                </c:pt>
                <c:pt idx="36">
                  <c:v>6.3932690000000001</c:v>
                </c:pt>
                <c:pt idx="37">
                  <c:v>6.6098740000000005</c:v>
                </c:pt>
                <c:pt idx="38">
                  <c:v>6.9373000000000005</c:v>
                </c:pt>
                <c:pt idx="39">
                  <c:v>6.1999402999999997</c:v>
                </c:pt>
                <c:pt idx="40">
                  <c:v>6.495603</c:v>
                </c:pt>
                <c:pt idx="41">
                  <c:v>6.8514093999999996</c:v>
                </c:pt>
                <c:pt idx="42">
                  <c:v>7.3002189999999993</c:v>
                </c:pt>
                <c:pt idx="43">
                  <c:v>7.1728879999999995</c:v>
                </c:pt>
                <c:pt idx="44">
                  <c:v>7.5367249999999997</c:v>
                </c:pt>
                <c:pt idx="45">
                  <c:v>7.8059724999999993</c:v>
                </c:pt>
                <c:pt idx="46">
                  <c:v>7.4178904000000001</c:v>
                </c:pt>
                <c:pt idx="47">
                  <c:v>5.9179805000000005</c:v>
                </c:pt>
                <c:pt idx="48">
                  <c:v>6.8519960000000006</c:v>
                </c:pt>
                <c:pt idx="49">
                  <c:v>6.5563984000000008</c:v>
                </c:pt>
                <c:pt idx="50">
                  <c:v>7.5498789999999998</c:v>
                </c:pt>
                <c:pt idx="51">
                  <c:v>6.9862850000000005</c:v>
                </c:pt>
                <c:pt idx="52">
                  <c:v>6.4169109999999998</c:v>
                </c:pt>
                <c:pt idx="53">
                  <c:v>5.5784849999999997</c:v>
                </c:pt>
                <c:pt idx="54">
                  <c:v>6.2952419999999991</c:v>
                </c:pt>
                <c:pt idx="55">
                  <c:v>6.3859509999999995</c:v>
                </c:pt>
                <c:pt idx="56">
                  <c:v>6.7248665000000001</c:v>
                </c:pt>
                <c:pt idx="57">
                  <c:v>6.8108379999999995</c:v>
                </c:pt>
                <c:pt idx="58">
                  <c:v>6.4810749999999997</c:v>
                </c:pt>
                <c:pt idx="59">
                  <c:v>6.7243754999999998</c:v>
                </c:pt>
                <c:pt idx="60">
                  <c:v>6.8422189999999992</c:v>
                </c:pt>
                <c:pt idx="61">
                  <c:v>7.2401359999999997</c:v>
                </c:pt>
                <c:pt idx="62">
                  <c:v>7.6286640000000006</c:v>
                </c:pt>
                <c:pt idx="63">
                  <c:v>7.6916165999999997</c:v>
                </c:pt>
                <c:pt idx="64">
                  <c:v>8.0389360000000014</c:v>
                </c:pt>
                <c:pt idx="65">
                  <c:v>8.1124229999999997</c:v>
                </c:pt>
                <c:pt idx="66">
                  <c:v>8.1305580000000006</c:v>
                </c:pt>
                <c:pt idx="67">
                  <c:v>8.1796480000000003</c:v>
                </c:pt>
                <c:pt idx="68">
                  <c:v>7.4072949999999995</c:v>
                </c:pt>
                <c:pt idx="69">
                  <c:v>7.6678044999999999</c:v>
                </c:pt>
                <c:pt idx="70">
                  <c:v>7.9705859999999999</c:v>
                </c:pt>
                <c:pt idx="71">
                  <c:v>7.3247789999999995</c:v>
                </c:pt>
                <c:pt idx="72">
                  <c:v>6.7938215999999993</c:v>
                </c:pt>
                <c:pt idx="73">
                  <c:v>7.3580829999999997</c:v>
                </c:pt>
                <c:pt idx="74">
                  <c:v>7.5520806</c:v>
                </c:pt>
                <c:pt idx="75">
                  <c:v>6.3586033999999998</c:v>
                </c:pt>
                <c:pt idx="76">
                  <c:v>5.4413646</c:v>
                </c:pt>
                <c:pt idx="77">
                  <c:v>4.8341839999999996</c:v>
                </c:pt>
                <c:pt idx="78">
                  <c:v>6.3346020000000003</c:v>
                </c:pt>
                <c:pt idx="79">
                  <c:v>7.0158533999999992</c:v>
                </c:pt>
                <c:pt idx="80">
                  <c:v>6.8749439999999993</c:v>
                </c:pt>
                <c:pt idx="81">
                  <c:v>7.0769235000000004</c:v>
                </c:pt>
                <c:pt idx="82">
                  <c:v>7.1742570000000008</c:v>
                </c:pt>
                <c:pt idx="83">
                  <c:v>6.9345265999999999</c:v>
                </c:pt>
                <c:pt idx="84">
                  <c:v>7.8155710000000003</c:v>
                </c:pt>
                <c:pt idx="85">
                  <c:v>7.8987819999999997</c:v>
                </c:pt>
                <c:pt idx="86">
                  <c:v>8.7102293999999993</c:v>
                </c:pt>
                <c:pt idx="87">
                  <c:v>8.7427235999999997</c:v>
                </c:pt>
                <c:pt idx="88">
                  <c:v>8.5405180000000005</c:v>
                </c:pt>
                <c:pt idx="89">
                  <c:v>8.8812669999999994</c:v>
                </c:pt>
                <c:pt idx="90">
                  <c:v>8.2071089999999991</c:v>
                </c:pt>
                <c:pt idx="91">
                  <c:v>8.326343399999999</c:v>
                </c:pt>
                <c:pt idx="92">
                  <c:v>9.5453045999999997</c:v>
                </c:pt>
                <c:pt idx="93">
                  <c:v>7.2778549999999997</c:v>
                </c:pt>
                <c:pt idx="94">
                  <c:v>7.1825230000000007</c:v>
                </c:pt>
                <c:pt idx="95">
                  <c:v>7.9903625000000007</c:v>
                </c:pt>
                <c:pt idx="96">
                  <c:v>6.9879340000000001</c:v>
                </c:pt>
                <c:pt idx="97">
                  <c:v>7.929894</c:v>
                </c:pt>
                <c:pt idx="98">
                  <c:v>7.2460720000000007</c:v>
                </c:pt>
                <c:pt idx="99">
                  <c:v>7.3715929999999998</c:v>
                </c:pt>
                <c:pt idx="100">
                  <c:v>6.1016984000000001</c:v>
                </c:pt>
                <c:pt idx="101">
                  <c:v>5.4672777999999997</c:v>
                </c:pt>
                <c:pt idx="102">
                  <c:v>7.7002470000000001</c:v>
                </c:pt>
                <c:pt idx="103">
                  <c:v>7.4827539999999999</c:v>
                </c:pt>
                <c:pt idx="104">
                  <c:v>7.1081704999999999</c:v>
                </c:pt>
                <c:pt idx="105">
                  <c:v>7.1030885000000001</c:v>
                </c:pt>
                <c:pt idx="106">
                  <c:v>6.8976044999999999</c:v>
                </c:pt>
                <c:pt idx="107">
                  <c:v>7.3942620000000003</c:v>
                </c:pt>
                <c:pt idx="108">
                  <c:v>7.7555810000000003</c:v>
                </c:pt>
                <c:pt idx="109">
                  <c:v>7.7459680000000004</c:v>
                </c:pt>
                <c:pt idx="110">
                  <c:v>8.6091100000000012</c:v>
                </c:pt>
                <c:pt idx="111">
                  <c:v>8.1871524000000004</c:v>
                </c:pt>
                <c:pt idx="112">
                  <c:v>9.1669105000000002</c:v>
                </c:pt>
                <c:pt idx="113">
                  <c:v>7.3123544000000003</c:v>
                </c:pt>
                <c:pt idx="114">
                  <c:v>7.3195410000000001</c:v>
                </c:pt>
                <c:pt idx="115">
                  <c:v>7.6772794000000006</c:v>
                </c:pt>
                <c:pt idx="116">
                  <c:v>9.6043310000000002</c:v>
                </c:pt>
                <c:pt idx="117">
                  <c:v>8.7538309999999999</c:v>
                </c:pt>
                <c:pt idx="118">
                  <c:v>8.3343050000000005</c:v>
                </c:pt>
                <c:pt idx="119">
                  <c:v>7.9794005000000006</c:v>
                </c:pt>
                <c:pt idx="120">
                  <c:v>9.5019705999999999</c:v>
                </c:pt>
                <c:pt idx="121">
                  <c:v>8.2145510000000002</c:v>
                </c:pt>
                <c:pt idx="122">
                  <c:v>7.2915203999999996</c:v>
                </c:pt>
                <c:pt idx="123">
                  <c:v>7.0835090000000003</c:v>
                </c:pt>
                <c:pt idx="124">
                  <c:v>6.8105070000000003</c:v>
                </c:pt>
                <c:pt idx="125">
                  <c:v>7.7043280000000003</c:v>
                </c:pt>
                <c:pt idx="126">
                  <c:v>8.3213314</c:v>
                </c:pt>
                <c:pt idx="127">
                  <c:v>7.4972406000000005</c:v>
                </c:pt>
                <c:pt idx="128">
                  <c:v>5.9371933000000006</c:v>
                </c:pt>
                <c:pt idx="129">
                  <c:v>4.7127469999999994</c:v>
                </c:pt>
                <c:pt idx="130">
                  <c:v>6.9340869999999999</c:v>
                </c:pt>
                <c:pt idx="131">
                  <c:v>11.392291999999999</c:v>
                </c:pt>
                <c:pt idx="132">
                  <c:v>6.4918879999999994</c:v>
                </c:pt>
                <c:pt idx="133">
                  <c:v>7.3929995000000002</c:v>
                </c:pt>
                <c:pt idx="134">
                  <c:v>7.4060150000000009</c:v>
                </c:pt>
                <c:pt idx="135">
                  <c:v>6.7980730000000005</c:v>
                </c:pt>
                <c:pt idx="136">
                  <c:v>8.4811949999999996</c:v>
                </c:pt>
                <c:pt idx="137">
                  <c:v>6.8925970000000003</c:v>
                </c:pt>
                <c:pt idx="138">
                  <c:v>7.1278040000000003</c:v>
                </c:pt>
                <c:pt idx="139">
                  <c:v>6.3603759999999996</c:v>
                </c:pt>
                <c:pt idx="140">
                  <c:v>7.3435709999999998</c:v>
                </c:pt>
                <c:pt idx="141">
                  <c:v>7.6481530000000006</c:v>
                </c:pt>
                <c:pt idx="142">
                  <c:v>8.6888749999999995</c:v>
                </c:pt>
                <c:pt idx="143">
                  <c:v>7.3963999999999999</c:v>
                </c:pt>
                <c:pt idx="144">
                  <c:v>9.0209279999999996</c:v>
                </c:pt>
                <c:pt idx="145">
                  <c:v>6.6902809999999997</c:v>
                </c:pt>
                <c:pt idx="146">
                  <c:v>7.5387310000000003</c:v>
                </c:pt>
                <c:pt idx="147">
                  <c:v>7.5155360000000009</c:v>
                </c:pt>
                <c:pt idx="148">
                  <c:v>8.1430994000000005</c:v>
                </c:pt>
                <c:pt idx="149">
                  <c:v>8.0035860000000003</c:v>
                </c:pt>
                <c:pt idx="150">
                  <c:v>7.6721594</c:v>
                </c:pt>
                <c:pt idx="151">
                  <c:v>8.323205999999999</c:v>
                </c:pt>
                <c:pt idx="152">
                  <c:v>6.7776310000000004</c:v>
                </c:pt>
                <c:pt idx="153">
                  <c:v>5.4804719999999998</c:v>
                </c:pt>
                <c:pt idx="154">
                  <c:v>6.5904215000000006</c:v>
                </c:pt>
                <c:pt idx="155">
                  <c:v>7.3584154000000002</c:v>
                </c:pt>
                <c:pt idx="156">
                  <c:v>7.0933689999999991</c:v>
                </c:pt>
                <c:pt idx="157">
                  <c:v>6.5511929999999996</c:v>
                </c:pt>
                <c:pt idx="158">
                  <c:v>6.6581639999999993</c:v>
                </c:pt>
                <c:pt idx="159">
                  <c:v>6.6117999999999997</c:v>
                </c:pt>
                <c:pt idx="160">
                  <c:v>6.7612909999999999</c:v>
                </c:pt>
                <c:pt idx="161">
                  <c:v>6.5456000000000003</c:v>
                </c:pt>
                <c:pt idx="162">
                  <c:v>6.3928960000000004</c:v>
                </c:pt>
                <c:pt idx="163">
                  <c:v>7.1836196000000001</c:v>
                </c:pt>
                <c:pt idx="164">
                  <c:v>7.2963870000000002</c:v>
                </c:pt>
                <c:pt idx="165">
                  <c:v>8.5712960000000002</c:v>
                </c:pt>
                <c:pt idx="166">
                  <c:v>6.4287399999999995</c:v>
                </c:pt>
                <c:pt idx="167">
                  <c:v>6.9494100000000003</c:v>
                </c:pt>
                <c:pt idx="168">
                  <c:v>8.376873999999999</c:v>
                </c:pt>
                <c:pt idx="169">
                  <c:v>5.8908909999999999</c:v>
                </c:pt>
                <c:pt idx="170">
                  <c:v>5.6822999999999997</c:v>
                </c:pt>
                <c:pt idx="171">
                  <c:v>6.4243999999999994</c:v>
                </c:pt>
                <c:pt idx="172">
                  <c:v>8.3755880000000005</c:v>
                </c:pt>
                <c:pt idx="173">
                  <c:v>7.381215000000001</c:v>
                </c:pt>
                <c:pt idx="174">
                  <c:v>4.5458116000000004</c:v>
                </c:pt>
                <c:pt idx="175">
                  <c:v>5.6176215000000003</c:v>
                </c:pt>
                <c:pt idx="176">
                  <c:v>5.181457</c:v>
                </c:pt>
                <c:pt idx="177">
                  <c:v>4.4270173000000002</c:v>
                </c:pt>
                <c:pt idx="178">
                  <c:v>6.6648304000000005</c:v>
                </c:pt>
                <c:pt idx="179">
                  <c:v>7.5599379999999989</c:v>
                </c:pt>
                <c:pt idx="180">
                  <c:v>6.6767155999999996</c:v>
                </c:pt>
                <c:pt idx="181">
                  <c:v>6.6210605000000005</c:v>
                </c:pt>
                <c:pt idx="182">
                  <c:v>7.6383859999999997</c:v>
                </c:pt>
                <c:pt idx="183">
                  <c:v>8.3321919999999992</c:v>
                </c:pt>
                <c:pt idx="184">
                  <c:v>8.8499136000000007</c:v>
                </c:pt>
                <c:pt idx="185">
                  <c:v>8.5572064000000001</c:v>
                </c:pt>
                <c:pt idx="186">
                  <c:v>9.1227429999999998</c:v>
                </c:pt>
                <c:pt idx="187">
                  <c:v>9.3270560000000007</c:v>
                </c:pt>
                <c:pt idx="188">
                  <c:v>9.4755985000000003</c:v>
                </c:pt>
                <c:pt idx="189">
                  <c:v>9.4899155000000004</c:v>
                </c:pt>
                <c:pt idx="190">
                  <c:v>9.1199440000000003</c:v>
                </c:pt>
                <c:pt idx="191">
                  <c:v>9.1063989999999997</c:v>
                </c:pt>
                <c:pt idx="192">
                  <c:v>8.5032069999999997</c:v>
                </c:pt>
                <c:pt idx="193">
                  <c:v>6.8075760000000001</c:v>
                </c:pt>
                <c:pt idx="194">
                  <c:v>6.8453214999999998</c:v>
                </c:pt>
                <c:pt idx="195">
                  <c:v>5.4976589999999996</c:v>
                </c:pt>
                <c:pt idx="196">
                  <c:v>6.5356579999999997</c:v>
                </c:pt>
                <c:pt idx="197">
                  <c:v>6.0920975999999998</c:v>
                </c:pt>
                <c:pt idx="198">
                  <c:v>7.0013779999999999</c:v>
                </c:pt>
                <c:pt idx="199">
                  <c:v>7.2088234</c:v>
                </c:pt>
                <c:pt idx="200">
                  <c:v>4.1536942000000003</c:v>
                </c:pt>
                <c:pt idx="201">
                  <c:v>8.2015829999999994</c:v>
                </c:pt>
                <c:pt idx="202">
                  <c:v>8.5415759999999992</c:v>
                </c:pt>
                <c:pt idx="203">
                  <c:v>8.1806703999999986</c:v>
                </c:pt>
                <c:pt idx="204">
                  <c:v>5.2553101999999994</c:v>
                </c:pt>
                <c:pt idx="205">
                  <c:v>7.319661</c:v>
                </c:pt>
                <c:pt idx="206">
                  <c:v>8.2439830000000001</c:v>
                </c:pt>
                <c:pt idx="207">
                  <c:v>13.442968</c:v>
                </c:pt>
                <c:pt idx="208">
                  <c:v>13.360602</c:v>
                </c:pt>
                <c:pt idx="209">
                  <c:v>13.65094</c:v>
                </c:pt>
                <c:pt idx="210">
                  <c:v>14.200852999999999</c:v>
                </c:pt>
                <c:pt idx="211">
                  <c:v>13.611500000000001</c:v>
                </c:pt>
                <c:pt idx="212">
                  <c:v>14.764052999999999</c:v>
                </c:pt>
                <c:pt idx="213">
                  <c:v>14.206989999999999</c:v>
                </c:pt>
                <c:pt idx="214">
                  <c:v>17.580439999999999</c:v>
                </c:pt>
                <c:pt idx="215">
                  <c:v>13.163595000000001</c:v>
                </c:pt>
                <c:pt idx="216">
                  <c:v>14.518484000000001</c:v>
                </c:pt>
                <c:pt idx="217">
                  <c:v>14.006432999999999</c:v>
                </c:pt>
                <c:pt idx="218">
                  <c:v>13.190229</c:v>
                </c:pt>
                <c:pt idx="219">
                  <c:v>13.768179999999999</c:v>
                </c:pt>
                <c:pt idx="220">
                  <c:v>14.699403999999999</c:v>
                </c:pt>
                <c:pt idx="221">
                  <c:v>14.095420000000001</c:v>
                </c:pt>
                <c:pt idx="222">
                  <c:v>17.270613000000001</c:v>
                </c:pt>
                <c:pt idx="223">
                  <c:v>16.523146999999998</c:v>
                </c:pt>
                <c:pt idx="224">
                  <c:v>15.27722</c:v>
                </c:pt>
                <c:pt idx="225">
                  <c:v>15.822203000000002</c:v>
                </c:pt>
                <c:pt idx="226">
                  <c:v>15.821493</c:v>
                </c:pt>
                <c:pt idx="227">
                  <c:v>15.697187000000001</c:v>
                </c:pt>
                <c:pt idx="228">
                  <c:v>15.350208000000002</c:v>
                </c:pt>
                <c:pt idx="229">
                  <c:v>16.505755000000001</c:v>
                </c:pt>
                <c:pt idx="230">
                  <c:v>17.394971999999999</c:v>
                </c:pt>
                <c:pt idx="231">
                  <c:v>14.974837999999998</c:v>
                </c:pt>
                <c:pt idx="232">
                  <c:v>15.368805999999999</c:v>
                </c:pt>
                <c:pt idx="233">
                  <c:v>16.673639999999999</c:v>
                </c:pt>
                <c:pt idx="234">
                  <c:v>17.402284999999999</c:v>
                </c:pt>
                <c:pt idx="235">
                  <c:v>19.088515999999998</c:v>
                </c:pt>
                <c:pt idx="236">
                  <c:v>18.975262000000001</c:v>
                </c:pt>
                <c:pt idx="237">
                  <c:v>19.356211999999999</c:v>
                </c:pt>
                <c:pt idx="238">
                  <c:v>21.188946000000001</c:v>
                </c:pt>
                <c:pt idx="239">
                  <c:v>18.983122999999999</c:v>
                </c:pt>
                <c:pt idx="240">
                  <c:v>18.375516000000001</c:v>
                </c:pt>
                <c:pt idx="241">
                  <c:v>19.464862</c:v>
                </c:pt>
                <c:pt idx="242">
                  <c:v>18.486781000000001</c:v>
                </c:pt>
                <c:pt idx="243">
                  <c:v>18.692830000000001</c:v>
                </c:pt>
                <c:pt idx="244">
                  <c:v>18.8917</c:v>
                </c:pt>
                <c:pt idx="245">
                  <c:v>18.259269</c:v>
                </c:pt>
                <c:pt idx="246">
                  <c:v>15.257323</c:v>
                </c:pt>
                <c:pt idx="247">
                  <c:v>14.563451999999998</c:v>
                </c:pt>
                <c:pt idx="248">
                  <c:v>15.165155</c:v>
                </c:pt>
                <c:pt idx="249">
                  <c:v>16.765478000000002</c:v>
                </c:pt>
                <c:pt idx="250">
                  <c:v>16.920859</c:v>
                </c:pt>
                <c:pt idx="251">
                  <c:v>17.16497</c:v>
                </c:pt>
                <c:pt idx="252">
                  <c:v>16.92088</c:v>
                </c:pt>
                <c:pt idx="253">
                  <c:v>15.503669</c:v>
                </c:pt>
                <c:pt idx="254">
                  <c:v>17.190894</c:v>
                </c:pt>
                <c:pt idx="255">
                  <c:v>16.906783999999998</c:v>
                </c:pt>
                <c:pt idx="256">
                  <c:v>17.565075999999998</c:v>
                </c:pt>
                <c:pt idx="257">
                  <c:v>17.590813000000001</c:v>
                </c:pt>
                <c:pt idx="258">
                  <c:v>18.306222999999999</c:v>
                </c:pt>
                <c:pt idx="259">
                  <c:v>18.342203000000001</c:v>
                </c:pt>
                <c:pt idx="260">
                  <c:v>17.952582</c:v>
                </c:pt>
                <c:pt idx="261">
                  <c:v>22.796174999999998</c:v>
                </c:pt>
                <c:pt idx="262">
                  <c:v>19.145665000000001</c:v>
                </c:pt>
                <c:pt idx="263">
                  <c:v>19.923566000000001</c:v>
                </c:pt>
                <c:pt idx="264">
                  <c:v>20.100282</c:v>
                </c:pt>
                <c:pt idx="265">
                  <c:v>19.556053000000002</c:v>
                </c:pt>
                <c:pt idx="266">
                  <c:v>20.945737000000001</c:v>
                </c:pt>
                <c:pt idx="267">
                  <c:v>18.607454000000001</c:v>
                </c:pt>
                <c:pt idx="268">
                  <c:v>18.988219999999998</c:v>
                </c:pt>
                <c:pt idx="269">
                  <c:v>16.280979000000002</c:v>
                </c:pt>
                <c:pt idx="270">
                  <c:v>14.495236999999999</c:v>
                </c:pt>
                <c:pt idx="271">
                  <c:v>16.438130000000001</c:v>
                </c:pt>
                <c:pt idx="272">
                  <c:v>16.993507999999999</c:v>
                </c:pt>
                <c:pt idx="273">
                  <c:v>17.189616999999998</c:v>
                </c:pt>
                <c:pt idx="274">
                  <c:v>17.993382999999998</c:v>
                </c:pt>
                <c:pt idx="275">
                  <c:v>16.709060999999998</c:v>
                </c:pt>
                <c:pt idx="276">
                  <c:v>17.793534999999999</c:v>
                </c:pt>
                <c:pt idx="277">
                  <c:v>15.329166999999998</c:v>
                </c:pt>
                <c:pt idx="278">
                  <c:v>15.585046</c:v>
                </c:pt>
                <c:pt idx="279">
                  <c:v>20.271279</c:v>
                </c:pt>
                <c:pt idx="280">
                  <c:v>20.990455000000001</c:v>
                </c:pt>
                <c:pt idx="281">
                  <c:v>19.310984000000001</c:v>
                </c:pt>
                <c:pt idx="282">
                  <c:v>20.663201999999998</c:v>
                </c:pt>
                <c:pt idx="283">
                  <c:v>23.843174999999999</c:v>
                </c:pt>
                <c:pt idx="284">
                  <c:v>25.442853999999997</c:v>
                </c:pt>
                <c:pt idx="285">
                  <c:v>22.957384999999999</c:v>
                </c:pt>
                <c:pt idx="286">
                  <c:v>20.441133999999998</c:v>
                </c:pt>
                <c:pt idx="287">
                  <c:v>19.779783000000002</c:v>
                </c:pt>
                <c:pt idx="288">
                  <c:v>20.99868</c:v>
                </c:pt>
                <c:pt idx="289">
                  <c:v>22.997396999999999</c:v>
                </c:pt>
                <c:pt idx="290">
                  <c:v>20.99868</c:v>
                </c:pt>
                <c:pt idx="291">
                  <c:v>20.272261</c:v>
                </c:pt>
                <c:pt idx="292">
                  <c:v>19.452839999999998</c:v>
                </c:pt>
                <c:pt idx="293">
                  <c:v>16.993517000000001</c:v>
                </c:pt>
                <c:pt idx="294">
                  <c:v>16.957515000000001</c:v>
                </c:pt>
                <c:pt idx="295">
                  <c:v>17.747194</c:v>
                </c:pt>
                <c:pt idx="296">
                  <c:v>18.238451999999999</c:v>
                </c:pt>
                <c:pt idx="297">
                  <c:v>19.897877999999999</c:v>
                </c:pt>
                <c:pt idx="298">
                  <c:v>18.673580999999999</c:v>
                </c:pt>
                <c:pt idx="299">
                  <c:v>15.654744000000001</c:v>
                </c:pt>
                <c:pt idx="300">
                  <c:v>13.229588</c:v>
                </c:pt>
                <c:pt idx="301">
                  <c:v>15.885093999999999</c:v>
                </c:pt>
                <c:pt idx="302">
                  <c:v>15.067729999999999</c:v>
                </c:pt>
                <c:pt idx="303">
                  <c:v>16.820437999999999</c:v>
                </c:pt>
                <c:pt idx="304">
                  <c:v>17.222573999999998</c:v>
                </c:pt>
                <c:pt idx="305">
                  <c:v>19.355747000000001</c:v>
                </c:pt>
                <c:pt idx="306">
                  <c:v>20.250332</c:v>
                </c:pt>
                <c:pt idx="307">
                  <c:v>22.976666999999999</c:v>
                </c:pt>
                <c:pt idx="308">
                  <c:v>24.399813000000002</c:v>
                </c:pt>
                <c:pt idx="309">
                  <c:v>21.695761000000001</c:v>
                </c:pt>
                <c:pt idx="310">
                  <c:v>22.003114</c:v>
                </c:pt>
                <c:pt idx="311">
                  <c:v>21.940424</c:v>
                </c:pt>
                <c:pt idx="312">
                  <c:v>21.429278</c:v>
                </c:pt>
                <c:pt idx="313">
                  <c:v>21.349647999999998</c:v>
                </c:pt>
                <c:pt idx="314">
                  <c:v>21.798098</c:v>
                </c:pt>
                <c:pt idx="315">
                  <c:v>21.607029999999998</c:v>
                </c:pt>
                <c:pt idx="316">
                  <c:v>18.754807</c:v>
                </c:pt>
                <c:pt idx="317">
                  <c:v>17.012169999999998</c:v>
                </c:pt>
                <c:pt idx="318">
                  <c:v>17.342299000000001</c:v>
                </c:pt>
                <c:pt idx="319">
                  <c:v>19.812524</c:v>
                </c:pt>
                <c:pt idx="320">
                  <c:v>15.867793999999998</c:v>
                </c:pt>
                <c:pt idx="321">
                  <c:v>17.607644000000001</c:v>
                </c:pt>
                <c:pt idx="322">
                  <c:v>16.548360000000002</c:v>
                </c:pt>
                <c:pt idx="323">
                  <c:v>14.236456</c:v>
                </c:pt>
                <c:pt idx="324">
                  <c:v>14.306773</c:v>
                </c:pt>
                <c:pt idx="325">
                  <c:v>16.359224999999999</c:v>
                </c:pt>
                <c:pt idx="326">
                  <c:v>16.493622999999999</c:v>
                </c:pt>
                <c:pt idx="327">
                  <c:v>16.653228000000002</c:v>
                </c:pt>
                <c:pt idx="328">
                  <c:v>16.748214000000001</c:v>
                </c:pt>
                <c:pt idx="329">
                  <c:v>17.099673000000003</c:v>
                </c:pt>
                <c:pt idx="330">
                  <c:v>16.430965</c:v>
                </c:pt>
                <c:pt idx="331">
                  <c:v>15.852772000000002</c:v>
                </c:pt>
                <c:pt idx="332">
                  <c:v>15.39392</c:v>
                </c:pt>
                <c:pt idx="333">
                  <c:v>16.398472999999999</c:v>
                </c:pt>
                <c:pt idx="334">
                  <c:v>18.011600000000001</c:v>
                </c:pt>
                <c:pt idx="335">
                  <c:v>16.388743999999999</c:v>
                </c:pt>
                <c:pt idx="336">
                  <c:v>19.650960000000001</c:v>
                </c:pt>
                <c:pt idx="337">
                  <c:v>21.528829999999999</c:v>
                </c:pt>
                <c:pt idx="338">
                  <c:v>22.284012999999998</c:v>
                </c:pt>
                <c:pt idx="339">
                  <c:v>22.958843000000002</c:v>
                </c:pt>
                <c:pt idx="340">
                  <c:v>24.254055000000001</c:v>
                </c:pt>
                <c:pt idx="341">
                  <c:v>21.537162000000002</c:v>
                </c:pt>
                <c:pt idx="342">
                  <c:v>21.553764000000001</c:v>
                </c:pt>
                <c:pt idx="343">
                  <c:v>20.729443</c:v>
                </c:pt>
                <c:pt idx="344">
                  <c:v>21.750890000000002</c:v>
                </c:pt>
                <c:pt idx="345">
                  <c:v>21.387255</c:v>
                </c:pt>
                <c:pt idx="346">
                  <c:v>20.138102999999997</c:v>
                </c:pt>
                <c:pt idx="347">
                  <c:v>21.745211999999999</c:v>
                </c:pt>
                <c:pt idx="348">
                  <c:v>20.388524</c:v>
                </c:pt>
                <c:pt idx="349">
                  <c:v>17.842191</c:v>
                </c:pt>
                <c:pt idx="350">
                  <c:v>17.293966000000001</c:v>
                </c:pt>
                <c:pt idx="351">
                  <c:v>17.537134999999999</c:v>
                </c:pt>
                <c:pt idx="352">
                  <c:v>17.509513999999999</c:v>
                </c:pt>
                <c:pt idx="353">
                  <c:v>18.770769000000001</c:v>
                </c:pt>
                <c:pt idx="354">
                  <c:v>16.616884000000002</c:v>
                </c:pt>
                <c:pt idx="355">
                  <c:v>15.575464</c:v>
                </c:pt>
                <c:pt idx="356">
                  <c:v>14.9641</c:v>
                </c:pt>
                <c:pt idx="357">
                  <c:v>15.906556</c:v>
                </c:pt>
                <c:pt idx="358">
                  <c:v>16.636749999999999</c:v>
                </c:pt>
                <c:pt idx="359">
                  <c:v>17.551056000000003</c:v>
                </c:pt>
                <c:pt idx="360">
                  <c:v>21.428353000000001</c:v>
                </c:pt>
                <c:pt idx="361">
                  <c:v>20.373540999999999</c:v>
                </c:pt>
                <c:pt idx="362">
                  <c:v>21.561363</c:v>
                </c:pt>
                <c:pt idx="363">
                  <c:v>21.76154</c:v>
                </c:pt>
                <c:pt idx="364">
                  <c:v>24.780747000000002</c:v>
                </c:pt>
                <c:pt idx="365">
                  <c:v>23.021944999999999</c:v>
                </c:pt>
                <c:pt idx="366">
                  <c:v>21.821280999999999</c:v>
                </c:pt>
                <c:pt idx="367">
                  <c:v>21.073385000000002</c:v>
                </c:pt>
                <c:pt idx="368">
                  <c:v>22.508419</c:v>
                </c:pt>
                <c:pt idx="369">
                  <c:v>21.964458</c:v>
                </c:pt>
                <c:pt idx="370">
                  <c:v>22.241625000000003</c:v>
                </c:pt>
                <c:pt idx="371">
                  <c:v>22.144523</c:v>
                </c:pt>
                <c:pt idx="372">
                  <c:v>20.749901000000001</c:v>
                </c:pt>
                <c:pt idx="373">
                  <c:v>18.196532000000001</c:v>
                </c:pt>
                <c:pt idx="374">
                  <c:v>16.200517000000001</c:v>
                </c:pt>
                <c:pt idx="375">
                  <c:v>18.592124999999999</c:v>
                </c:pt>
                <c:pt idx="376">
                  <c:v>18.199144</c:v>
                </c:pt>
                <c:pt idx="377">
                  <c:v>17.881440000000001</c:v>
                </c:pt>
                <c:pt idx="378">
                  <c:v>18.372648999999999</c:v>
                </c:pt>
                <c:pt idx="379">
                  <c:v>15.740593000000001</c:v>
                </c:pt>
                <c:pt idx="380">
                  <c:v>16.71557</c:v>
                </c:pt>
                <c:pt idx="381">
                  <c:v>12.95045</c:v>
                </c:pt>
                <c:pt idx="382">
                  <c:v>14.505462</c:v>
                </c:pt>
                <c:pt idx="383">
                  <c:v>15.372053999999999</c:v>
                </c:pt>
                <c:pt idx="384">
                  <c:v>17.52008</c:v>
                </c:pt>
                <c:pt idx="385">
                  <c:v>18.05377</c:v>
                </c:pt>
                <c:pt idx="386">
                  <c:v>21.685185000000001</c:v>
                </c:pt>
                <c:pt idx="387">
                  <c:v>20.889514999999999</c:v>
                </c:pt>
                <c:pt idx="388">
                  <c:v>21.145451000000001</c:v>
                </c:pt>
                <c:pt idx="389">
                  <c:v>22.260033</c:v>
                </c:pt>
                <c:pt idx="390">
                  <c:v>21.676975000000002</c:v>
                </c:pt>
                <c:pt idx="391">
                  <c:v>19.558723000000001</c:v>
                </c:pt>
                <c:pt idx="392">
                  <c:v>19.697576999999999</c:v>
                </c:pt>
                <c:pt idx="393">
                  <c:v>19.06392</c:v>
                </c:pt>
                <c:pt idx="394">
                  <c:v>18.351751999999998</c:v>
                </c:pt>
                <c:pt idx="395">
                  <c:v>18.195406999999999</c:v>
                </c:pt>
                <c:pt idx="396">
                  <c:v>18.023056</c:v>
                </c:pt>
                <c:pt idx="397">
                  <c:v>15.37323</c:v>
                </c:pt>
                <c:pt idx="398">
                  <c:v>13.742494999999998</c:v>
                </c:pt>
                <c:pt idx="399">
                  <c:v>17.337039000000001</c:v>
                </c:pt>
                <c:pt idx="400">
                  <c:v>19.280165</c:v>
                </c:pt>
                <c:pt idx="401">
                  <c:v>18.819775999999997</c:v>
                </c:pt>
                <c:pt idx="402">
                  <c:v>16.853990999999997</c:v>
                </c:pt>
                <c:pt idx="403">
                  <c:v>15.54091</c:v>
                </c:pt>
                <c:pt idx="404">
                  <c:v>14.968508</c:v>
                </c:pt>
                <c:pt idx="405">
                  <c:v>11.018138</c:v>
                </c:pt>
                <c:pt idx="406">
                  <c:v>14.078431999999999</c:v>
                </c:pt>
                <c:pt idx="407">
                  <c:v>15.041475000000002</c:v>
                </c:pt>
                <c:pt idx="408">
                  <c:v>17.522317000000001</c:v>
                </c:pt>
                <c:pt idx="409">
                  <c:v>17.231059999999999</c:v>
                </c:pt>
                <c:pt idx="410">
                  <c:v>19.911525000000001</c:v>
                </c:pt>
                <c:pt idx="411">
                  <c:v>20.694858</c:v>
                </c:pt>
                <c:pt idx="412">
                  <c:v>22.791477</c:v>
                </c:pt>
                <c:pt idx="413">
                  <c:v>22.305723</c:v>
                </c:pt>
                <c:pt idx="414">
                  <c:v>22.140886999999999</c:v>
                </c:pt>
                <c:pt idx="415">
                  <c:v>19.637941999999999</c:v>
                </c:pt>
                <c:pt idx="416">
                  <c:v>19.958197999999999</c:v>
                </c:pt>
                <c:pt idx="417">
                  <c:v>20.069386000000002</c:v>
                </c:pt>
                <c:pt idx="418">
                  <c:v>21.459835999999999</c:v>
                </c:pt>
                <c:pt idx="419">
                  <c:v>18.911346999999999</c:v>
                </c:pt>
                <c:pt idx="420">
                  <c:v>17.615181</c:v>
                </c:pt>
                <c:pt idx="421">
                  <c:v>15.873255</c:v>
                </c:pt>
                <c:pt idx="422">
                  <c:v>14.703974000000001</c:v>
                </c:pt>
                <c:pt idx="423">
                  <c:v>15.02305</c:v>
                </c:pt>
                <c:pt idx="424">
                  <c:v>18.039991999999998</c:v>
                </c:pt>
                <c:pt idx="425">
                  <c:v>17.974882000000001</c:v>
                </c:pt>
                <c:pt idx="426">
                  <c:v>18.849360000000001</c:v>
                </c:pt>
                <c:pt idx="427">
                  <c:v>16.368905000000002</c:v>
                </c:pt>
                <c:pt idx="428">
                  <c:v>15.562400000000002</c:v>
                </c:pt>
                <c:pt idx="429">
                  <c:v>13.885869000000001</c:v>
                </c:pt>
                <c:pt idx="430">
                  <c:v>12.285143</c:v>
                </c:pt>
                <c:pt idx="431">
                  <c:v>14.095092000000001</c:v>
                </c:pt>
                <c:pt idx="432">
                  <c:v>16.223179999999999</c:v>
                </c:pt>
                <c:pt idx="433">
                  <c:v>15.713552999999999</c:v>
                </c:pt>
                <c:pt idx="434">
                  <c:v>19.948094999999999</c:v>
                </c:pt>
                <c:pt idx="435">
                  <c:v>19.27544</c:v>
                </c:pt>
                <c:pt idx="436">
                  <c:v>22.189070000000001</c:v>
                </c:pt>
                <c:pt idx="437">
                  <c:v>20.393357000000002</c:v>
                </c:pt>
                <c:pt idx="438">
                  <c:v>21.277997000000003</c:v>
                </c:pt>
                <c:pt idx="439">
                  <c:v>18.127894000000001</c:v>
                </c:pt>
                <c:pt idx="440">
                  <c:v>19.67651</c:v>
                </c:pt>
                <c:pt idx="441">
                  <c:v>19.199352999999999</c:v>
                </c:pt>
                <c:pt idx="442">
                  <c:v>20.460345999999998</c:v>
                </c:pt>
                <c:pt idx="443">
                  <c:v>21.023061999999999</c:v>
                </c:pt>
                <c:pt idx="444">
                  <c:v>14.415073</c:v>
                </c:pt>
                <c:pt idx="445">
                  <c:v>13.20318</c:v>
                </c:pt>
                <c:pt idx="446">
                  <c:v>13.686190000000002</c:v>
                </c:pt>
                <c:pt idx="447">
                  <c:v>14.414968</c:v>
                </c:pt>
                <c:pt idx="448">
                  <c:v>15.323772</c:v>
                </c:pt>
                <c:pt idx="449">
                  <c:v>15.878786</c:v>
                </c:pt>
                <c:pt idx="450">
                  <c:v>18.552731999999999</c:v>
                </c:pt>
                <c:pt idx="451">
                  <c:v>18.83644</c:v>
                </c:pt>
                <c:pt idx="452">
                  <c:v>21.804568</c:v>
                </c:pt>
                <c:pt idx="453">
                  <c:v>20.976701000000002</c:v>
                </c:pt>
                <c:pt idx="454">
                  <c:v>20.834151000000002</c:v>
                </c:pt>
                <c:pt idx="455">
                  <c:v>20.475178999999997</c:v>
                </c:pt>
                <c:pt idx="456">
                  <c:v>17.198585000000001</c:v>
                </c:pt>
                <c:pt idx="457">
                  <c:v>14.689337</c:v>
                </c:pt>
                <c:pt idx="458">
                  <c:v>14.782308</c:v>
                </c:pt>
                <c:pt idx="459">
                  <c:v>13.015798</c:v>
                </c:pt>
                <c:pt idx="460">
                  <c:v>12.848656999999999</c:v>
                </c:pt>
                <c:pt idx="461">
                  <c:v>13.041084</c:v>
                </c:pt>
                <c:pt idx="462">
                  <c:v>14.75534</c:v>
                </c:pt>
                <c:pt idx="463">
                  <c:v>16.270735999999999</c:v>
                </c:pt>
                <c:pt idx="464">
                  <c:v>16.963359999999998</c:v>
                </c:pt>
                <c:pt idx="465">
                  <c:v>20.683636</c:v>
                </c:pt>
                <c:pt idx="466">
                  <c:v>20.605188999999999</c:v>
                </c:pt>
                <c:pt idx="467">
                  <c:v>23.953825000000002</c:v>
                </c:pt>
                <c:pt idx="468">
                  <c:v>24.111778000000001</c:v>
                </c:pt>
                <c:pt idx="469">
                  <c:v>23.833597000000001</c:v>
                </c:pt>
                <c:pt idx="470">
                  <c:v>24.210840000000001</c:v>
                </c:pt>
                <c:pt idx="471">
                  <c:v>21.558301</c:v>
                </c:pt>
                <c:pt idx="472">
                  <c:v>20.558085999999999</c:v>
                </c:pt>
                <c:pt idx="473">
                  <c:v>23.556312999999999</c:v>
                </c:pt>
                <c:pt idx="474">
                  <c:v>20.941472000000001</c:v>
                </c:pt>
                <c:pt idx="475">
                  <c:v>22.470783999999998</c:v>
                </c:pt>
                <c:pt idx="476">
                  <c:v>19.763127000000001</c:v>
                </c:pt>
                <c:pt idx="477">
                  <c:v>17.833646000000002</c:v>
                </c:pt>
                <c:pt idx="478">
                  <c:v>19.875634999999999</c:v>
                </c:pt>
                <c:pt idx="479">
                  <c:v>20.554504999999999</c:v>
                </c:pt>
                <c:pt idx="480">
                  <c:v>20.161999999999999</c:v>
                </c:pt>
                <c:pt idx="481">
                  <c:v>19.774678000000002</c:v>
                </c:pt>
                <c:pt idx="482">
                  <c:v>16.467817</c:v>
                </c:pt>
                <c:pt idx="483">
                  <c:v>15.872526000000001</c:v>
                </c:pt>
              </c:numCache>
            </c:numRef>
          </c:val>
          <c:smooth val="0"/>
          <c:extLst>
            <c:ext xmlns:c16="http://schemas.microsoft.com/office/drawing/2014/chart" uri="{C3380CC4-5D6E-409C-BE32-E72D297353CC}">
              <c16:uniqueId val="{00000003-1271-482D-B927-C26F33F7AFCA}"/>
            </c:ext>
          </c:extLst>
        </c:ser>
        <c:dLbls>
          <c:showLegendKey val="0"/>
          <c:showVal val="0"/>
          <c:showCatName val="0"/>
          <c:showSerName val="0"/>
          <c:showPercent val="0"/>
          <c:showBubbleSize val="0"/>
        </c:dLbls>
        <c:smooth val="0"/>
        <c:axId val="943855039"/>
        <c:axId val="943873759"/>
      </c:lineChart>
      <c:catAx>
        <c:axId val="943855039"/>
        <c:scaling>
          <c:orientation val="minMax"/>
        </c:scaling>
        <c:delete val="0"/>
        <c:axPos val="b"/>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43873759"/>
        <c:crosses val="autoZero"/>
        <c:auto val="1"/>
        <c:lblAlgn val="ctr"/>
        <c:lblOffset val="100"/>
        <c:noMultiLvlLbl val="0"/>
      </c:catAx>
      <c:valAx>
        <c:axId val="943873759"/>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43855039"/>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5400" cap="rnd">
              <a:noFill/>
              <a:round/>
            </a:ln>
            <a:effectLst/>
          </c:spPr>
          <c:marker>
            <c:symbol val="circle"/>
            <c:size val="5"/>
            <c:spPr>
              <a:solidFill>
                <a:schemeClr val="accent1"/>
              </a:solidFill>
              <a:ln w="9525">
                <a:noFill/>
              </a:ln>
              <a:effectLst/>
            </c:spPr>
          </c:marker>
          <c:cat>
            <c:numRef>
              <c:f>'0513'!$A$31:$A$54</c:f>
              <c:numCache>
                <c:formatCode>h:mm</c:formatCode>
                <c:ptCount val="24"/>
                <c:pt idx="0">
                  <c:v>0</c:v>
                </c:pt>
                <c:pt idx="1">
                  <c:v>4.1666666666666699E-2</c:v>
                </c:pt>
                <c:pt idx="2">
                  <c:v>8.3333333333333398E-2</c:v>
                </c:pt>
                <c:pt idx="3">
                  <c:v>0.125</c:v>
                </c:pt>
                <c:pt idx="4">
                  <c:v>0.16666666666666699</c:v>
                </c:pt>
                <c:pt idx="5">
                  <c:v>0.20833333333333301</c:v>
                </c:pt>
                <c:pt idx="6">
                  <c:v>0.25</c:v>
                </c:pt>
                <c:pt idx="7">
                  <c:v>0.29166666666666702</c:v>
                </c:pt>
                <c:pt idx="8">
                  <c:v>0.33333333333333398</c:v>
                </c:pt>
                <c:pt idx="9">
                  <c:v>0.375</c:v>
                </c:pt>
                <c:pt idx="10">
                  <c:v>0.41666666666666702</c:v>
                </c:pt>
                <c:pt idx="11">
                  <c:v>0.45833333333333398</c:v>
                </c:pt>
                <c:pt idx="12">
                  <c:v>0.5</c:v>
                </c:pt>
                <c:pt idx="13">
                  <c:v>0.54166666666666696</c:v>
                </c:pt>
                <c:pt idx="14">
                  <c:v>0.58333333333333404</c:v>
                </c:pt>
                <c:pt idx="15">
                  <c:v>0.625</c:v>
                </c:pt>
                <c:pt idx="16">
                  <c:v>0.66666666666666696</c:v>
                </c:pt>
                <c:pt idx="17">
                  <c:v>0.70833333333333404</c:v>
                </c:pt>
                <c:pt idx="18">
                  <c:v>0.750000000000001</c:v>
                </c:pt>
                <c:pt idx="19">
                  <c:v>0.79166666666666696</c:v>
                </c:pt>
                <c:pt idx="20">
                  <c:v>0.83333333333333404</c:v>
                </c:pt>
                <c:pt idx="21">
                  <c:v>0.875000000000001</c:v>
                </c:pt>
                <c:pt idx="22">
                  <c:v>0.91666666666666696</c:v>
                </c:pt>
                <c:pt idx="23">
                  <c:v>0.95833333333333404</c:v>
                </c:pt>
              </c:numCache>
            </c:numRef>
          </c:cat>
          <c:val>
            <c:numRef>
              <c:f>'0513'!$G$31:$G$54</c:f>
              <c:numCache>
                <c:formatCode>General</c:formatCode>
                <c:ptCount val="24"/>
                <c:pt idx="0">
                  <c:v>1.1470514752538041</c:v>
                </c:pt>
                <c:pt idx="1">
                  <c:v>1.0490350325152065</c:v>
                </c:pt>
                <c:pt idx="2">
                  <c:v>0.91229608805828522</c:v>
                </c:pt>
                <c:pt idx="3">
                  <c:v>1.5878966358909083</c:v>
                </c:pt>
                <c:pt idx="4">
                  <c:v>1.2301729834020478</c:v>
                </c:pt>
                <c:pt idx="5">
                  <c:v>2.7352043949588749</c:v>
                </c:pt>
                <c:pt idx="6">
                  <c:v>2.2678609454855203</c:v>
                </c:pt>
                <c:pt idx="7">
                  <c:v>2.796430634320521</c:v>
                </c:pt>
                <c:pt idx="8">
                  <c:v>8.0492967539783127</c:v>
                </c:pt>
                <c:pt idx="9">
                  <c:v>15.671671539190873</c:v>
                </c:pt>
                <c:pt idx="10">
                  <c:v>26.025148559255417</c:v>
                </c:pt>
                <c:pt idx="11">
                  <c:v>34.436003853984793</c:v>
                </c:pt>
                <c:pt idx="12">
                  <c:v>33.797477277704793</c:v>
                </c:pt>
                <c:pt idx="13">
                  <c:v>36.38316967996667</c:v>
                </c:pt>
                <c:pt idx="14">
                  <c:v>45.247704035468537</c:v>
                </c:pt>
                <c:pt idx="15">
                  <c:v>33.272396695354587</c:v>
                </c:pt>
                <c:pt idx="16">
                  <c:v>30.307349228805837</c:v>
                </c:pt>
                <c:pt idx="17">
                  <c:v>34.90789992559521</c:v>
                </c:pt>
                <c:pt idx="18">
                  <c:v>35.187413280475624</c:v>
                </c:pt>
                <c:pt idx="19">
                  <c:v>2.1544881305637915</c:v>
                </c:pt>
                <c:pt idx="20">
                  <c:v>0.84166948706377709</c:v>
                </c:pt>
                <c:pt idx="21">
                  <c:v>0.96498917748917901</c:v>
                </c:pt>
                <c:pt idx="22">
                  <c:v>1.3971457353928771</c:v>
                </c:pt>
                <c:pt idx="23">
                  <c:v>1.1532079521066292</c:v>
                </c:pt>
              </c:numCache>
            </c:numRef>
          </c:val>
          <c:smooth val="0"/>
          <c:extLst>
            <c:ext xmlns:c16="http://schemas.microsoft.com/office/drawing/2014/chart" uri="{C3380CC4-5D6E-409C-BE32-E72D297353CC}">
              <c16:uniqueId val="{00000000-C1C9-4D88-8E4F-3E1E73DFB3F8}"/>
            </c:ext>
          </c:extLst>
        </c:ser>
        <c:dLbls>
          <c:showLegendKey val="0"/>
          <c:showVal val="0"/>
          <c:showCatName val="0"/>
          <c:showSerName val="0"/>
          <c:showPercent val="0"/>
          <c:showBubbleSize val="0"/>
        </c:dLbls>
        <c:marker val="1"/>
        <c:smooth val="0"/>
        <c:axId val="1534986543"/>
        <c:axId val="1534996527"/>
      </c:lineChart>
      <c:catAx>
        <c:axId val="1534986543"/>
        <c:scaling>
          <c:orientation val="minMax"/>
        </c:scaling>
        <c:delete val="0"/>
        <c:axPos val="b"/>
        <c:numFmt formatCode="h:mm"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34996527"/>
        <c:crosses val="autoZero"/>
        <c:auto val="1"/>
        <c:lblAlgn val="ctr"/>
        <c:lblOffset val="100"/>
        <c:noMultiLvlLbl val="0"/>
      </c:catAx>
      <c:valAx>
        <c:axId val="1534996527"/>
        <c:scaling>
          <c:orientation val="minMax"/>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3498654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FF0066"/>
              </a:solidFill>
              <a:round/>
            </a:ln>
            <a:effectLst/>
          </c:spPr>
          <c:marker>
            <c:symbol val="square"/>
            <c:size val="5"/>
            <c:spPr>
              <a:solidFill>
                <a:srgbClr val="FF0066"/>
              </a:solidFill>
              <a:ln w="9525">
                <a:solidFill>
                  <a:srgbClr val="FF0066"/>
                </a:solidFill>
              </a:ln>
              <a:effectLst/>
            </c:spPr>
          </c:marker>
          <c:val>
            <c:numRef>
              <c:f>統計!$A$17:$A$22</c:f>
              <c:numCache>
                <c:formatCode>General</c:formatCode>
                <c:ptCount val="6"/>
                <c:pt idx="0">
                  <c:v>47.802400223276607</c:v>
                </c:pt>
                <c:pt idx="1">
                  <c:v>51.693161367726482</c:v>
                </c:pt>
                <c:pt idx="2">
                  <c:v>46.236009732360131</c:v>
                </c:pt>
                <c:pt idx="3">
                  <c:v>40.080049261083737</c:v>
                </c:pt>
                <c:pt idx="4">
                  <c:v>51.141445968637733</c:v>
                </c:pt>
                <c:pt idx="5">
                  <c:v>52.930934528395646</c:v>
                </c:pt>
              </c:numCache>
            </c:numRef>
          </c:val>
          <c:smooth val="0"/>
          <c:extLst>
            <c:ext xmlns:c16="http://schemas.microsoft.com/office/drawing/2014/chart" uri="{C3380CC4-5D6E-409C-BE32-E72D297353CC}">
              <c16:uniqueId val="{00000000-DFC1-4CA6-9D92-1D7FE7DEE1AD}"/>
            </c:ext>
          </c:extLst>
        </c:ser>
        <c:ser>
          <c:idx val="1"/>
          <c:order val="1"/>
          <c:spPr>
            <a:ln w="28575" cap="rnd">
              <a:solidFill>
                <a:schemeClr val="accent1"/>
              </a:solidFill>
              <a:round/>
            </a:ln>
            <a:effectLst/>
          </c:spPr>
          <c:marker>
            <c:symbol val="triangle"/>
            <c:size val="5"/>
            <c:spPr>
              <a:solidFill>
                <a:schemeClr val="accent1"/>
              </a:solidFill>
              <a:ln w="9525">
                <a:solidFill>
                  <a:schemeClr val="accent1"/>
                </a:solidFill>
              </a:ln>
              <a:effectLst/>
            </c:spPr>
          </c:marker>
          <c:val>
            <c:numRef>
              <c:f>統計!$B$17:$B$22</c:f>
              <c:numCache>
                <c:formatCode>General</c:formatCode>
                <c:ptCount val="6"/>
                <c:pt idx="0">
                  <c:v>39.512100139082101</c:v>
                </c:pt>
                <c:pt idx="1">
                  <c:v>42.965404115717298</c:v>
                </c:pt>
                <c:pt idx="2">
                  <c:v>54.969697837984576</c:v>
                </c:pt>
                <c:pt idx="3">
                  <c:v>53.587730061349703</c:v>
                </c:pt>
                <c:pt idx="4">
                  <c:v>52.270540999842865</c:v>
                </c:pt>
                <c:pt idx="5">
                  <c:v>64.326381167744188</c:v>
                </c:pt>
              </c:numCache>
            </c:numRef>
          </c:val>
          <c:smooth val="0"/>
          <c:extLst>
            <c:ext xmlns:c16="http://schemas.microsoft.com/office/drawing/2014/chart" uri="{C3380CC4-5D6E-409C-BE32-E72D297353CC}">
              <c16:uniqueId val="{00000001-DFC1-4CA6-9D92-1D7FE7DEE1AD}"/>
            </c:ext>
          </c:extLst>
        </c:ser>
        <c:dLbls>
          <c:showLegendKey val="0"/>
          <c:showVal val="0"/>
          <c:showCatName val="0"/>
          <c:showSerName val="0"/>
          <c:showPercent val="0"/>
          <c:showBubbleSize val="0"/>
        </c:dLbls>
        <c:marker val="1"/>
        <c:smooth val="0"/>
        <c:axId val="1626496015"/>
        <c:axId val="1626498927"/>
      </c:lineChart>
      <c:catAx>
        <c:axId val="1626496015"/>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1626498927"/>
        <c:crosses val="autoZero"/>
        <c:auto val="1"/>
        <c:lblAlgn val="ctr"/>
        <c:lblOffset val="100"/>
        <c:noMultiLvlLbl val="0"/>
      </c:catAx>
      <c:valAx>
        <c:axId val="1626498927"/>
        <c:scaling>
          <c:orientation val="minMax"/>
        </c:scaling>
        <c:delete val="0"/>
        <c:axPos val="l"/>
        <c:numFmt formatCode="#,##0.0_);[Red]\(#,##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626496015"/>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FF0066"/>
              </a:solidFill>
              <a:round/>
            </a:ln>
            <a:effectLst/>
          </c:spPr>
          <c:marker>
            <c:symbol val="square"/>
            <c:size val="5"/>
            <c:spPr>
              <a:solidFill>
                <a:srgbClr val="FF0066"/>
              </a:solidFill>
              <a:ln w="9525">
                <a:solidFill>
                  <a:srgbClr val="FF0066"/>
                </a:solidFill>
              </a:ln>
              <a:effectLst/>
            </c:spPr>
          </c:marker>
          <c:errBars>
            <c:errDir val="y"/>
            <c:errBarType val="both"/>
            <c:errValType val="cust"/>
            <c:noEndCap val="0"/>
            <c:plus>
              <c:numRef>
                <c:f>統計!$L$17:$L$22</c:f>
                <c:numCache>
                  <c:formatCode>General</c:formatCode>
                  <c:ptCount val="6"/>
                  <c:pt idx="0">
                    <c:v>0.51360439414418069</c:v>
                  </c:pt>
                  <c:pt idx="1">
                    <c:v>0.37201443095947917</c:v>
                  </c:pt>
                  <c:pt idx="2">
                    <c:v>0.49468224782762221</c:v>
                  </c:pt>
                  <c:pt idx="3">
                    <c:v>0.21095023109729003</c:v>
                  </c:pt>
                  <c:pt idx="4">
                    <c:v>0.46097722286464471</c:v>
                  </c:pt>
                  <c:pt idx="5">
                    <c:v>0.50928226068913107</c:v>
                  </c:pt>
                </c:numCache>
              </c:numRef>
            </c:plus>
            <c:minus>
              <c:numRef>
                <c:f>統計!$L$17:$L$22</c:f>
                <c:numCache>
                  <c:formatCode>General</c:formatCode>
                  <c:ptCount val="6"/>
                  <c:pt idx="0">
                    <c:v>0.51360439414418069</c:v>
                  </c:pt>
                  <c:pt idx="1">
                    <c:v>0.37201443095947917</c:v>
                  </c:pt>
                  <c:pt idx="2">
                    <c:v>0.49468224782762221</c:v>
                  </c:pt>
                  <c:pt idx="3">
                    <c:v>0.21095023109729003</c:v>
                  </c:pt>
                  <c:pt idx="4">
                    <c:v>0.46097722286464471</c:v>
                  </c:pt>
                  <c:pt idx="5">
                    <c:v>0.50928226068913107</c:v>
                  </c:pt>
                </c:numCache>
              </c:numRef>
            </c:minus>
            <c:spPr>
              <a:noFill/>
              <a:ln w="22225" cap="flat" cmpd="sng" algn="ctr">
                <a:solidFill>
                  <a:srgbClr val="FF0066"/>
                </a:solidFill>
                <a:round/>
              </a:ln>
              <a:effectLst/>
            </c:spPr>
          </c:errBars>
          <c:val>
            <c:numRef>
              <c:f>統計!$H$17:$H$22</c:f>
              <c:numCache>
                <c:formatCode>####.0000</c:formatCode>
                <c:ptCount val="6"/>
                <c:pt idx="0">
                  <c:v>40.28</c:v>
                </c:pt>
                <c:pt idx="1">
                  <c:v>40.454999999999998</c:v>
                </c:pt>
                <c:pt idx="2">
                  <c:v>40.604999999999997</c:v>
                </c:pt>
                <c:pt idx="3">
                  <c:v>40.064999999999998</c:v>
                </c:pt>
                <c:pt idx="4">
                  <c:v>40.075000000000003</c:v>
                </c:pt>
                <c:pt idx="5">
                  <c:v>40.04</c:v>
                </c:pt>
              </c:numCache>
            </c:numRef>
          </c:val>
          <c:smooth val="0"/>
          <c:extLst>
            <c:ext xmlns:c16="http://schemas.microsoft.com/office/drawing/2014/chart" uri="{C3380CC4-5D6E-409C-BE32-E72D297353CC}">
              <c16:uniqueId val="{00000000-1EE6-474E-8235-64B60118235E}"/>
            </c:ext>
          </c:extLst>
        </c:ser>
        <c:ser>
          <c:idx val="1"/>
          <c:order val="1"/>
          <c:spPr>
            <a:ln w="28575" cap="rnd">
              <a:solidFill>
                <a:schemeClr val="accent1"/>
              </a:solidFill>
              <a:round/>
            </a:ln>
            <a:effectLst/>
          </c:spPr>
          <c:marker>
            <c:symbol val="triangle"/>
            <c:size val="5"/>
            <c:spPr>
              <a:solidFill>
                <a:schemeClr val="accent1"/>
              </a:solidFill>
              <a:ln w="9525">
                <a:solidFill>
                  <a:schemeClr val="accent1"/>
                </a:solidFill>
              </a:ln>
              <a:effectLst/>
            </c:spPr>
          </c:marker>
          <c:errBars>
            <c:errDir val="y"/>
            <c:errBarType val="both"/>
            <c:errValType val="cust"/>
            <c:noEndCap val="0"/>
            <c:plus>
              <c:numRef>
                <c:f>統計!$M$17:$M$22</c:f>
                <c:numCache>
                  <c:formatCode>General</c:formatCode>
                  <c:ptCount val="6"/>
                  <c:pt idx="0">
                    <c:v>0.45929007002225941</c:v>
                  </c:pt>
                  <c:pt idx="1">
                    <c:v>0.43540664598559048</c:v>
                  </c:pt>
                  <c:pt idx="2">
                    <c:v>0.4673272267288795</c:v>
                  </c:pt>
                  <c:pt idx="3">
                    <c:v>0.38426279384926426</c:v>
                  </c:pt>
                  <c:pt idx="4">
                    <c:v>0.39506828190633259</c:v>
                  </c:pt>
                  <c:pt idx="5">
                    <c:v>0.46810003958430052</c:v>
                  </c:pt>
                </c:numCache>
              </c:numRef>
            </c:plus>
            <c:minus>
              <c:numRef>
                <c:f>統計!$M$17:$M$22</c:f>
                <c:numCache>
                  <c:formatCode>General</c:formatCode>
                  <c:ptCount val="6"/>
                  <c:pt idx="0">
                    <c:v>0.45929007002225941</c:v>
                  </c:pt>
                  <c:pt idx="1">
                    <c:v>0.43540664598559048</c:v>
                  </c:pt>
                  <c:pt idx="2">
                    <c:v>0.4673272267288795</c:v>
                  </c:pt>
                  <c:pt idx="3">
                    <c:v>0.38426279384926426</c:v>
                  </c:pt>
                  <c:pt idx="4">
                    <c:v>0.39506828190633259</c:v>
                  </c:pt>
                  <c:pt idx="5">
                    <c:v>0.46810003958430052</c:v>
                  </c:pt>
                </c:numCache>
              </c:numRef>
            </c:minus>
            <c:spPr>
              <a:noFill/>
              <a:ln w="22225" cap="flat" cmpd="sng" algn="ctr">
                <a:solidFill>
                  <a:schemeClr val="accent5"/>
                </a:solidFill>
                <a:round/>
              </a:ln>
              <a:effectLst/>
            </c:spPr>
          </c:errBars>
          <c:val>
            <c:numRef>
              <c:f>統計!$I$17:$I$22</c:f>
              <c:numCache>
                <c:formatCode>####.0000</c:formatCode>
                <c:ptCount val="6"/>
                <c:pt idx="0">
                  <c:v>40.159999999999997</c:v>
                </c:pt>
                <c:pt idx="1">
                  <c:v>40.229999999999997</c:v>
                </c:pt>
                <c:pt idx="2">
                  <c:v>40.195</c:v>
                </c:pt>
                <c:pt idx="3">
                  <c:v>39.814999999999998</c:v>
                </c:pt>
                <c:pt idx="4">
                  <c:v>40.034999999999997</c:v>
                </c:pt>
                <c:pt idx="5">
                  <c:v>39.979999999999997</c:v>
                </c:pt>
              </c:numCache>
            </c:numRef>
          </c:val>
          <c:smooth val="0"/>
          <c:extLst>
            <c:ext xmlns:c16="http://schemas.microsoft.com/office/drawing/2014/chart" uri="{C3380CC4-5D6E-409C-BE32-E72D297353CC}">
              <c16:uniqueId val="{00000001-1EE6-474E-8235-64B60118235E}"/>
            </c:ext>
          </c:extLst>
        </c:ser>
        <c:dLbls>
          <c:showLegendKey val="0"/>
          <c:showVal val="0"/>
          <c:showCatName val="0"/>
          <c:showSerName val="0"/>
          <c:showPercent val="0"/>
          <c:showBubbleSize val="0"/>
        </c:dLbls>
        <c:marker val="1"/>
        <c:smooth val="0"/>
        <c:axId val="1869435871"/>
        <c:axId val="1869437535"/>
      </c:lineChart>
      <c:catAx>
        <c:axId val="1869435871"/>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1869437535"/>
        <c:crosses val="autoZero"/>
        <c:auto val="1"/>
        <c:lblAlgn val="ctr"/>
        <c:lblOffset val="100"/>
        <c:noMultiLvlLbl val="0"/>
      </c:catAx>
      <c:valAx>
        <c:axId val="1869437535"/>
        <c:scaling>
          <c:orientation val="minMax"/>
          <c:max val="41.2"/>
          <c:min val="39.4"/>
        </c:scaling>
        <c:delete val="0"/>
        <c:axPos val="l"/>
        <c:numFmt formatCode="#,##0.0_);[Red]\(#,##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869435871"/>
        <c:crosses val="autoZero"/>
        <c:crossBetween val="between"/>
        <c:majorUnit val="0.2"/>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'[疫苗 第二次 分析 金門.xlsx]金門頭部最高溫'!$R$4</c:f>
              <c:strCache>
                <c:ptCount val="1"/>
                <c:pt idx="0">
                  <c:v>Vaccination Treated</c:v>
                </c:pt>
              </c:strCache>
            </c:strRef>
          </c:tx>
          <c:spPr>
            <a:ln w="28575" cap="rnd">
              <a:solidFill>
                <a:srgbClr val="FF086B"/>
              </a:solidFill>
              <a:round/>
            </a:ln>
            <a:effectLst/>
          </c:spPr>
          <c:marker>
            <c:symbol val="square"/>
            <c:size val="5"/>
            <c:spPr>
              <a:solidFill>
                <a:srgbClr val="FF086B"/>
              </a:solidFill>
              <a:ln w="9525">
                <a:solidFill>
                  <a:srgbClr val="FF086B"/>
                </a:solidFill>
              </a:ln>
              <a:effectLst/>
            </c:spPr>
          </c:marker>
          <c:errBars>
            <c:errDir val="y"/>
            <c:errBarType val="both"/>
            <c:errValType val="cust"/>
            <c:noEndCap val="0"/>
            <c:plus>
              <c:numRef>
                <c:f>'[疫苗 第二次 分析 金門.xlsx]金門頭部最高溫'!$S$6:$X$6</c:f>
                <c:numCache>
                  <c:formatCode>General</c:formatCode>
                  <c:ptCount val="6"/>
                  <c:pt idx="0">
                    <c:v>0.31807167532377817</c:v>
                  </c:pt>
                  <c:pt idx="1">
                    <c:v>0.60981015164773311</c:v>
                  </c:pt>
                  <c:pt idx="2">
                    <c:v>0.63916063379206522</c:v>
                  </c:pt>
                  <c:pt idx="3">
                    <c:v>0.50783337507700788</c:v>
                  </c:pt>
                  <c:pt idx="4">
                    <c:v>0.36548453779663703</c:v>
                  </c:pt>
                  <c:pt idx="5">
                    <c:v>0.51796878927852985</c:v>
                  </c:pt>
                </c:numCache>
              </c:numRef>
            </c:plus>
            <c:minus>
              <c:numRef>
                <c:f>'[疫苗 第二次 分析 金門.xlsx]金門頭部最高溫'!$S$6:$X$6</c:f>
                <c:numCache>
                  <c:formatCode>General</c:formatCode>
                  <c:ptCount val="6"/>
                  <c:pt idx="0">
                    <c:v>0.31807167532377817</c:v>
                  </c:pt>
                  <c:pt idx="1">
                    <c:v>0.60981015164773311</c:v>
                  </c:pt>
                  <c:pt idx="2">
                    <c:v>0.63916063379206522</c:v>
                  </c:pt>
                  <c:pt idx="3">
                    <c:v>0.50783337507700788</c:v>
                  </c:pt>
                  <c:pt idx="4">
                    <c:v>0.36548453779663703</c:v>
                  </c:pt>
                  <c:pt idx="5">
                    <c:v>0.51796878927852985</c:v>
                  </c:pt>
                </c:numCache>
              </c:numRef>
            </c:minus>
            <c:spPr>
              <a:noFill/>
              <a:ln w="22225" cap="flat" cmpd="sng" algn="ctr">
                <a:solidFill>
                  <a:srgbClr val="FF086B"/>
                </a:solidFill>
                <a:round/>
              </a:ln>
              <a:effectLst/>
            </c:spPr>
          </c:errBars>
          <c:cat>
            <c:strRef>
              <c:f>'[疫苗 第二次 分析 金門.xlsx]金門頭部最高溫'!$S$3:$X$3</c:f>
              <c:strCache>
                <c:ptCount val="6"/>
                <c:pt idx="0">
                  <c:v>baseline </c:v>
                </c:pt>
                <c:pt idx="1">
                  <c:v>3hr</c:v>
                </c:pt>
                <c:pt idx="2">
                  <c:v>6hr</c:v>
                </c:pt>
                <c:pt idx="3">
                  <c:v>9hr</c:v>
                </c:pt>
                <c:pt idx="4">
                  <c:v>12hr</c:v>
                </c:pt>
                <c:pt idx="5">
                  <c:v>18hr</c:v>
                </c:pt>
              </c:strCache>
            </c:strRef>
          </c:cat>
          <c:val>
            <c:numRef>
              <c:f>'[疫苗 第二次 分析 金門.xlsx]金門頭部最高溫'!$S$4:$X$4</c:f>
              <c:numCache>
                <c:formatCode>General</c:formatCode>
                <c:ptCount val="6"/>
                <c:pt idx="0">
                  <c:v>40.631578947368411</c:v>
                </c:pt>
                <c:pt idx="1">
                  <c:v>41.935000000000002</c:v>
                </c:pt>
                <c:pt idx="2">
                  <c:v>40.870000000000005</c:v>
                </c:pt>
                <c:pt idx="3">
                  <c:v>40.699999999999996</c:v>
                </c:pt>
                <c:pt idx="4">
                  <c:v>40.89</c:v>
                </c:pt>
                <c:pt idx="5">
                  <c:v>40.242105263157896</c:v>
                </c:pt>
              </c:numCache>
            </c:numRef>
          </c:val>
          <c:smooth val="0"/>
          <c:extLst>
            <c:ext xmlns:c16="http://schemas.microsoft.com/office/drawing/2014/chart" uri="{C3380CC4-5D6E-409C-BE32-E72D297353CC}">
              <c16:uniqueId val="{00000000-ACC6-4B9A-B180-A89700286C27}"/>
            </c:ext>
          </c:extLst>
        </c:ser>
        <c:ser>
          <c:idx val="1"/>
          <c:order val="1"/>
          <c:tx>
            <c:strRef>
              <c:f>'[疫苗 第二次 分析 金門.xlsx]金門頭部最高溫'!$R$5</c:f>
              <c:strCache>
                <c:ptCount val="1"/>
                <c:pt idx="0">
                  <c:v>Without Vaccination</c:v>
                </c:pt>
              </c:strCache>
            </c:strRef>
          </c:tx>
          <c:spPr>
            <a:ln w="28575" cap="rnd">
              <a:solidFill>
                <a:schemeClr val="accent1"/>
              </a:solidFill>
              <a:round/>
            </a:ln>
            <a:effectLst/>
          </c:spPr>
          <c:marker>
            <c:symbol val="triangle"/>
            <c:size val="5"/>
            <c:spPr>
              <a:solidFill>
                <a:schemeClr val="accent1"/>
              </a:solidFill>
              <a:ln w="9525">
                <a:solidFill>
                  <a:schemeClr val="accent1"/>
                </a:solidFill>
              </a:ln>
              <a:effectLst/>
            </c:spPr>
          </c:marker>
          <c:errBars>
            <c:errDir val="y"/>
            <c:errBarType val="both"/>
            <c:errValType val="cust"/>
            <c:noEndCap val="0"/>
            <c:plus>
              <c:numRef>
                <c:f>'[疫苗 第二次 分析 金門.xlsx]金門頭部最高溫'!$S$7:$X$7</c:f>
                <c:numCache>
                  <c:formatCode>General</c:formatCode>
                  <c:ptCount val="6"/>
                  <c:pt idx="0">
                    <c:v>0.52521229347414777</c:v>
                  </c:pt>
                  <c:pt idx="1">
                    <c:v>0.75454761629943412</c:v>
                  </c:pt>
                  <c:pt idx="2">
                    <c:v>0.58137767414994435</c:v>
                  </c:pt>
                  <c:pt idx="3">
                    <c:v>0.65846711942846536</c:v>
                  </c:pt>
                  <c:pt idx="4">
                    <c:v>0.61865728970510248</c:v>
                  </c:pt>
                  <c:pt idx="5">
                    <c:v>0.79361289592056516</c:v>
                  </c:pt>
                </c:numCache>
              </c:numRef>
            </c:plus>
            <c:minus>
              <c:numRef>
                <c:f>'[疫苗 第二次 分析 金門.xlsx]金門頭部最高溫'!$S$7:$X$7</c:f>
                <c:numCache>
                  <c:formatCode>General</c:formatCode>
                  <c:ptCount val="6"/>
                  <c:pt idx="0">
                    <c:v>0.52521229347414777</c:v>
                  </c:pt>
                  <c:pt idx="1">
                    <c:v>0.75454761629943412</c:v>
                  </c:pt>
                  <c:pt idx="2">
                    <c:v>0.58137767414994435</c:v>
                  </c:pt>
                  <c:pt idx="3">
                    <c:v>0.65846711942846536</c:v>
                  </c:pt>
                  <c:pt idx="4">
                    <c:v>0.61865728970510248</c:v>
                  </c:pt>
                  <c:pt idx="5">
                    <c:v>0.79361289592056516</c:v>
                  </c:pt>
                </c:numCache>
              </c:numRef>
            </c:minus>
            <c:spPr>
              <a:noFill/>
              <a:ln w="22225" cap="flat" cmpd="sng" algn="ctr">
                <a:solidFill>
                  <a:schemeClr val="accent1"/>
                </a:solidFill>
                <a:round/>
              </a:ln>
              <a:effectLst/>
            </c:spPr>
          </c:errBars>
          <c:cat>
            <c:strRef>
              <c:f>'[疫苗 第二次 分析 金門.xlsx]金門頭部最高溫'!$S$3:$X$3</c:f>
              <c:strCache>
                <c:ptCount val="6"/>
                <c:pt idx="0">
                  <c:v>baseline </c:v>
                </c:pt>
                <c:pt idx="1">
                  <c:v>3hr</c:v>
                </c:pt>
                <c:pt idx="2">
                  <c:v>6hr</c:v>
                </c:pt>
                <c:pt idx="3">
                  <c:v>9hr</c:v>
                </c:pt>
                <c:pt idx="4">
                  <c:v>12hr</c:v>
                </c:pt>
                <c:pt idx="5">
                  <c:v>18hr</c:v>
                </c:pt>
              </c:strCache>
            </c:strRef>
          </c:cat>
          <c:val>
            <c:numRef>
              <c:f>'[疫苗 第二次 分析 金門.xlsx]金門頭部最高溫'!$S$5:$X$5</c:f>
              <c:numCache>
                <c:formatCode>General</c:formatCode>
                <c:ptCount val="6"/>
                <c:pt idx="0">
                  <c:v>40.415789473684207</c:v>
                </c:pt>
                <c:pt idx="1">
                  <c:v>41.024999999999999</c:v>
                </c:pt>
                <c:pt idx="2">
                  <c:v>40.869999999999997</c:v>
                </c:pt>
                <c:pt idx="3">
                  <c:v>40.510000000000005</c:v>
                </c:pt>
                <c:pt idx="4">
                  <c:v>40.68</c:v>
                </c:pt>
                <c:pt idx="5">
                  <c:v>40.266666666666673</c:v>
                </c:pt>
              </c:numCache>
            </c:numRef>
          </c:val>
          <c:smooth val="0"/>
          <c:extLst>
            <c:ext xmlns:c16="http://schemas.microsoft.com/office/drawing/2014/chart" uri="{C3380CC4-5D6E-409C-BE32-E72D297353CC}">
              <c16:uniqueId val="{00000001-ACC6-4B9A-B180-A89700286C27}"/>
            </c:ext>
          </c:extLst>
        </c:ser>
        <c:dLbls>
          <c:showLegendKey val="0"/>
          <c:showVal val="0"/>
          <c:showCatName val="0"/>
          <c:showSerName val="0"/>
          <c:showPercent val="0"/>
          <c:showBubbleSize val="0"/>
        </c:dLbls>
        <c:marker val="1"/>
        <c:smooth val="0"/>
        <c:axId val="487405263"/>
        <c:axId val="487392367"/>
      </c:lineChart>
      <c:catAx>
        <c:axId val="48740526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7392367"/>
        <c:crosses val="autoZero"/>
        <c:auto val="1"/>
        <c:lblAlgn val="ctr"/>
        <c:lblOffset val="100"/>
        <c:noMultiLvlLbl val="0"/>
      </c:catAx>
      <c:valAx>
        <c:axId val="487392367"/>
        <c:scaling>
          <c:orientation val="minMax"/>
          <c:min val="39"/>
        </c:scaling>
        <c:delete val="0"/>
        <c:axPos val="l"/>
        <c:numFmt formatCode="#,##0.0_);[Red]\(#,##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48740526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'0201_0100'!$A$1</c:f>
              <c:strCache>
                <c:ptCount val="1"/>
                <c:pt idx="0">
                  <c:v>文獻方法_125</c:v>
                </c:pt>
              </c:strCache>
            </c:strRef>
          </c:tx>
          <c:spPr>
            <a:ln w="12700" cap="rnd">
              <a:solidFill>
                <a:srgbClr val="FF0000"/>
              </a:solidFill>
              <a:round/>
            </a:ln>
            <a:effectLst/>
          </c:spPr>
          <c:marker>
            <c:symbol val="square"/>
            <c:size val="5"/>
            <c:spPr>
              <a:solidFill>
                <a:srgbClr val="FF0000"/>
              </a:solidFill>
              <a:ln>
                <a:noFill/>
              </a:ln>
            </c:spPr>
          </c:marker>
          <c:val>
            <c:numRef>
              <c:f>'0201_0100'!$A$2:$A$47</c:f>
              <c:numCache>
                <c:formatCode>General</c:formatCode>
                <c:ptCount val="46"/>
                <c:pt idx="0">
                  <c:v>6.1899272955259689E-2</c:v>
                </c:pt>
                <c:pt idx="1">
                  <c:v>6.7416167886196268E-2</c:v>
                </c:pt>
                <c:pt idx="2">
                  <c:v>7.5368876877484975E-2</c:v>
                </c:pt>
                <c:pt idx="3">
                  <c:v>8.2938397853524068E-2</c:v>
                </c:pt>
                <c:pt idx="4">
                  <c:v>0.1396299743373067</c:v>
                </c:pt>
                <c:pt idx="5">
                  <c:v>0.14738057501567411</c:v>
                </c:pt>
                <c:pt idx="6">
                  <c:v>0.14238394348755612</c:v>
                </c:pt>
                <c:pt idx="7">
                  <c:v>0.14551409111619085</c:v>
                </c:pt>
                <c:pt idx="8">
                  <c:v>0.17530111802112983</c:v>
                </c:pt>
                <c:pt idx="9">
                  <c:v>0.1679111190725604</c:v>
                </c:pt>
                <c:pt idx="10">
                  <c:v>0.23075473241093022</c:v>
                </c:pt>
                <c:pt idx="11">
                  <c:v>0.21595448474062764</c:v>
                </c:pt>
                <c:pt idx="12">
                  <c:v>0.24084262421483454</c:v>
                </c:pt>
                <c:pt idx="13">
                  <c:v>0.23715482898677143</c:v>
                </c:pt>
                <c:pt idx="14">
                  <c:v>0.23861904335398551</c:v>
                </c:pt>
                <c:pt idx="15">
                  <c:v>0.14433298415455251</c:v>
                </c:pt>
                <c:pt idx="16">
                  <c:v>0.14991646968570016</c:v>
                </c:pt>
                <c:pt idx="17">
                  <c:v>0.20793129096198107</c:v>
                </c:pt>
                <c:pt idx="18">
                  <c:v>0.33955364826922851</c:v>
                </c:pt>
                <c:pt idx="19">
                  <c:v>0.38434147348253267</c:v>
                </c:pt>
                <c:pt idx="20">
                  <c:v>0.32463891149680868</c:v>
                </c:pt>
                <c:pt idx="21">
                  <c:v>0.21196917361454556</c:v>
                </c:pt>
                <c:pt idx="22">
                  <c:v>0.3434992386864128</c:v>
                </c:pt>
                <c:pt idx="23">
                  <c:v>0.33611975404313982</c:v>
                </c:pt>
                <c:pt idx="24">
                  <c:v>0.37387935029381636</c:v>
                </c:pt>
                <c:pt idx="25">
                  <c:v>0.67543819340869882</c:v>
                </c:pt>
                <c:pt idx="26">
                  <c:v>0.5048221719439393</c:v>
                </c:pt>
                <c:pt idx="27">
                  <c:v>0.32507389220111138</c:v>
                </c:pt>
                <c:pt idx="28">
                  <c:v>0.37114563091673058</c:v>
                </c:pt>
                <c:pt idx="29">
                  <c:v>0.39616149972935399</c:v>
                </c:pt>
                <c:pt idx="30">
                  <c:v>0.55825665029810001</c:v>
                </c:pt>
                <c:pt idx="31">
                  <c:v>0.53879973363759914</c:v>
                </c:pt>
                <c:pt idx="32">
                  <c:v>0.58173042100057248</c:v>
                </c:pt>
                <c:pt idx="33">
                  <c:v>0.36449747461963533</c:v>
                </c:pt>
                <c:pt idx="34">
                  <c:v>0.50924947331118842</c:v>
                </c:pt>
                <c:pt idx="35">
                  <c:v>0.54607602232148078</c:v>
                </c:pt>
                <c:pt idx="36">
                  <c:v>0.57933744299883561</c:v>
                </c:pt>
                <c:pt idx="37">
                  <c:v>0.59137593314459502</c:v>
                </c:pt>
                <c:pt idx="38">
                  <c:v>0.70030257834130993</c:v>
                </c:pt>
                <c:pt idx="39">
                  <c:v>0.87755585237915368</c:v>
                </c:pt>
                <c:pt idx="40">
                  <c:v>0.47896476928888249</c:v>
                </c:pt>
                <c:pt idx="41">
                  <c:v>0.42239819621251362</c:v>
                </c:pt>
                <c:pt idx="42">
                  <c:v>0.54891332707667273</c:v>
                </c:pt>
                <c:pt idx="43">
                  <c:v>0.60426374550708162</c:v>
                </c:pt>
                <c:pt idx="44">
                  <c:v>0.4230936980369403</c:v>
                </c:pt>
                <c:pt idx="45">
                  <c:v>0.83920589735701534</c:v>
                </c:pt>
              </c:numCache>
            </c:numRef>
          </c:val>
          <c:smooth val="0"/>
          <c:extLst>
            <c:ext xmlns:c16="http://schemas.microsoft.com/office/drawing/2014/chart" uri="{C3380CC4-5D6E-409C-BE32-E72D297353CC}">
              <c16:uniqueId val="{00000000-78D6-4314-9C7A-7947C118AC82}"/>
            </c:ext>
          </c:extLst>
        </c:ser>
        <c:ser>
          <c:idx val="2"/>
          <c:order val="2"/>
          <c:tx>
            <c:strRef>
              <c:f>'0201_0100'!$C$1</c:f>
              <c:strCache>
                <c:ptCount val="1"/>
                <c:pt idx="0">
                  <c:v>optical_binary_Activity</c:v>
                </c:pt>
              </c:strCache>
            </c:strRef>
          </c:tx>
          <c:spPr>
            <a:ln w="12700" cap="rnd">
              <a:solidFill>
                <a:schemeClr val="tx1"/>
              </a:solidFill>
              <a:round/>
            </a:ln>
            <a:effectLst/>
          </c:spPr>
          <c:marker>
            <c:symbol val="circle"/>
            <c:size val="5"/>
            <c:spPr>
              <a:noFill/>
              <a:ln>
                <a:solidFill>
                  <a:schemeClr val="tx1"/>
                </a:solidFill>
              </a:ln>
            </c:spPr>
          </c:marker>
          <c:val>
            <c:numRef>
              <c:f>'0201_0100'!$C$2:$C$47</c:f>
              <c:numCache>
                <c:formatCode>General</c:formatCode>
                <c:ptCount val="46"/>
                <c:pt idx="0">
                  <c:v>0.22188891305300507</c:v>
                </c:pt>
                <c:pt idx="1">
                  <c:v>0.23719658708907837</c:v>
                </c:pt>
                <c:pt idx="2">
                  <c:v>0.27455693274267717</c:v>
                </c:pt>
                <c:pt idx="3">
                  <c:v>0.31890208925560815</c:v>
                </c:pt>
                <c:pt idx="4">
                  <c:v>0.42672522687532372</c:v>
                </c:pt>
                <c:pt idx="5">
                  <c:v>0.36147660833687389</c:v>
                </c:pt>
                <c:pt idx="6">
                  <c:v>0.50096552982972231</c:v>
                </c:pt>
                <c:pt idx="7">
                  <c:v>0.48709462292353273</c:v>
                </c:pt>
                <c:pt idx="8">
                  <c:v>0.44849973000706878</c:v>
                </c:pt>
                <c:pt idx="9">
                  <c:v>0.4751718028053139</c:v>
                </c:pt>
                <c:pt idx="10">
                  <c:v>0.79861098633141159</c:v>
                </c:pt>
                <c:pt idx="11">
                  <c:v>0.80162735047465206</c:v>
                </c:pt>
                <c:pt idx="12">
                  <c:v>0.79804787299320656</c:v>
                </c:pt>
                <c:pt idx="13">
                  <c:v>0.72014680152198407</c:v>
                </c:pt>
                <c:pt idx="14">
                  <c:v>0.87716494181609261</c:v>
                </c:pt>
                <c:pt idx="15">
                  <c:v>0.46979918001573057</c:v>
                </c:pt>
                <c:pt idx="16">
                  <c:v>0.39375837049400353</c:v>
                </c:pt>
                <c:pt idx="17">
                  <c:v>0.68207838637107621</c:v>
                </c:pt>
                <c:pt idx="18">
                  <c:v>1.096203972711832</c:v>
                </c:pt>
                <c:pt idx="19">
                  <c:v>1.1611852479337095</c:v>
                </c:pt>
                <c:pt idx="20">
                  <c:v>1.104419114790683</c:v>
                </c:pt>
                <c:pt idx="21">
                  <c:v>0.59323605826831927</c:v>
                </c:pt>
                <c:pt idx="22">
                  <c:v>0.85200196606260459</c:v>
                </c:pt>
                <c:pt idx="23">
                  <c:v>1.4118726150912839</c:v>
                </c:pt>
                <c:pt idx="24">
                  <c:v>1.3229555865338114</c:v>
                </c:pt>
                <c:pt idx="25">
                  <c:v>2.2446299363378768</c:v>
                </c:pt>
                <c:pt idx="26">
                  <c:v>2.2212722446461202</c:v>
                </c:pt>
                <c:pt idx="27">
                  <c:v>1.0520915285535526</c:v>
                </c:pt>
                <c:pt idx="28">
                  <c:v>1.0678516607140933</c:v>
                </c:pt>
                <c:pt idx="29">
                  <c:v>1.1296608738879255</c:v>
                </c:pt>
                <c:pt idx="30">
                  <c:v>2.5482333676358446</c:v>
                </c:pt>
                <c:pt idx="31">
                  <c:v>1.7187626916252234</c:v>
                </c:pt>
                <c:pt idx="32">
                  <c:v>3.0664917388521036</c:v>
                </c:pt>
                <c:pt idx="33">
                  <c:v>0.78990353681144143</c:v>
                </c:pt>
                <c:pt idx="34">
                  <c:v>2.0702874725475389</c:v>
                </c:pt>
                <c:pt idx="35">
                  <c:v>2.4916765370828964</c:v>
                </c:pt>
                <c:pt idx="36">
                  <c:v>2.1041183514736099</c:v>
                </c:pt>
                <c:pt idx="37">
                  <c:v>2.3027562923508524</c:v>
                </c:pt>
                <c:pt idx="38">
                  <c:v>3.1279434381886726</c:v>
                </c:pt>
                <c:pt idx="39">
                  <c:v>4.3895525140839764</c:v>
                </c:pt>
                <c:pt idx="40">
                  <c:v>1.5884441405968157</c:v>
                </c:pt>
                <c:pt idx="41">
                  <c:v>1.1536978925259729</c:v>
                </c:pt>
                <c:pt idx="42">
                  <c:v>2.0506955211689082</c:v>
                </c:pt>
                <c:pt idx="43">
                  <c:v>2.07276432276401</c:v>
                </c:pt>
                <c:pt idx="44">
                  <c:v>1.2776325619836257</c:v>
                </c:pt>
                <c:pt idx="45">
                  <c:v>2.8575153660663193</c:v>
                </c:pt>
              </c:numCache>
            </c:numRef>
          </c:val>
          <c:smooth val="0"/>
          <c:extLst>
            <c:ext xmlns:c16="http://schemas.microsoft.com/office/drawing/2014/chart" uri="{C3380CC4-5D6E-409C-BE32-E72D297353CC}">
              <c16:uniqueId val="{00000001-78D6-4314-9C7A-7947C118AC82}"/>
            </c:ext>
          </c:extLst>
        </c:ser>
        <c:dLbls>
          <c:showLegendKey val="0"/>
          <c:showVal val="0"/>
          <c:showCatName val="0"/>
          <c:showSerName val="0"/>
          <c:showPercent val="0"/>
          <c:showBubbleSize val="0"/>
        </c:dLbls>
        <c:marker val="1"/>
        <c:smooth val="0"/>
        <c:axId val="1561667103"/>
        <c:axId val="1"/>
      </c:lineChart>
      <c:lineChart>
        <c:grouping val="standard"/>
        <c:varyColors val="0"/>
        <c:ser>
          <c:idx val="1"/>
          <c:order val="1"/>
          <c:tx>
            <c:strRef>
              <c:f>'0201_0100'!$B$1</c:f>
              <c:strCache>
                <c:ptCount val="1"/>
                <c:pt idx="0">
                  <c:v>change_Activity</c:v>
                </c:pt>
              </c:strCache>
            </c:strRef>
          </c:tx>
          <c:spPr>
            <a:ln w="12700" cap="rnd">
              <a:solidFill>
                <a:srgbClr val="00B050"/>
              </a:solidFill>
              <a:round/>
            </a:ln>
            <a:effectLst/>
          </c:spPr>
          <c:marker>
            <c:symbol val="triangle"/>
            <c:size val="5"/>
            <c:spPr>
              <a:solidFill>
                <a:srgbClr val="00B050"/>
              </a:solidFill>
              <a:ln>
                <a:solidFill>
                  <a:srgbClr val="00B050"/>
                </a:solidFill>
              </a:ln>
            </c:spPr>
          </c:marker>
          <c:val>
            <c:numRef>
              <c:f>'0201_0100'!$B$2:$B$47</c:f>
              <c:numCache>
                <c:formatCode>General</c:formatCode>
                <c:ptCount val="46"/>
                <c:pt idx="0">
                  <c:v>3.7937571239615013</c:v>
                </c:pt>
                <c:pt idx="1">
                  <c:v>4.9495276422416694</c:v>
                </c:pt>
                <c:pt idx="2">
                  <c:v>5.2959988458209093</c:v>
                </c:pt>
                <c:pt idx="3">
                  <c:v>6.1824836539372692</c:v>
                </c:pt>
                <c:pt idx="4">
                  <c:v>8.6750550280889644</c:v>
                </c:pt>
                <c:pt idx="5">
                  <c:v>9.3805229528254852</c:v>
                </c:pt>
                <c:pt idx="6">
                  <c:v>9.4225600465649766</c:v>
                </c:pt>
                <c:pt idx="7">
                  <c:v>9.9414764365652477</c:v>
                </c:pt>
                <c:pt idx="8">
                  <c:v>10.458719293885309</c:v>
                </c:pt>
                <c:pt idx="9">
                  <c:v>10.509549832269233</c:v>
                </c:pt>
                <c:pt idx="10">
                  <c:v>10.760454031215987</c:v>
                </c:pt>
                <c:pt idx="11">
                  <c:v>10.77982618967263</c:v>
                </c:pt>
                <c:pt idx="12">
                  <c:v>11.511481417854894</c:v>
                </c:pt>
                <c:pt idx="13">
                  <c:v>11.799723885942056</c:v>
                </c:pt>
                <c:pt idx="14">
                  <c:v>11.849139149349293</c:v>
                </c:pt>
                <c:pt idx="15">
                  <c:v>12.212119294248366</c:v>
                </c:pt>
                <c:pt idx="16">
                  <c:v>12.40023142364992</c:v>
                </c:pt>
                <c:pt idx="17">
                  <c:v>12.724875645409517</c:v>
                </c:pt>
                <c:pt idx="18">
                  <c:v>12.898568681215083</c:v>
                </c:pt>
                <c:pt idx="19">
                  <c:v>13.381144586997262</c:v>
                </c:pt>
                <c:pt idx="20">
                  <c:v>14.45019811959704</c:v>
                </c:pt>
                <c:pt idx="21">
                  <c:v>15.557493626727492</c:v>
                </c:pt>
                <c:pt idx="22">
                  <c:v>15.755028394720513</c:v>
                </c:pt>
                <c:pt idx="23">
                  <c:v>15.803844543903145</c:v>
                </c:pt>
                <c:pt idx="24">
                  <c:v>18.09033401159974</c:v>
                </c:pt>
                <c:pt idx="25">
                  <c:v>19.986723226350154</c:v>
                </c:pt>
                <c:pt idx="26">
                  <c:v>20.562446156932626</c:v>
                </c:pt>
                <c:pt idx="27">
                  <c:v>20.639304916801866</c:v>
                </c:pt>
                <c:pt idx="28">
                  <c:v>20.978352654696366</c:v>
                </c:pt>
                <c:pt idx="29">
                  <c:v>22.083365045538727</c:v>
                </c:pt>
                <c:pt idx="30">
                  <c:v>22.550391762368317</c:v>
                </c:pt>
                <c:pt idx="31">
                  <c:v>22.55690569912716</c:v>
                </c:pt>
                <c:pt idx="32">
                  <c:v>25.544738062123319</c:v>
                </c:pt>
                <c:pt idx="33">
                  <c:v>25.874376142789284</c:v>
                </c:pt>
                <c:pt idx="34">
                  <c:v>26.330065019932519</c:v>
                </c:pt>
                <c:pt idx="35">
                  <c:v>27.354022650389766</c:v>
                </c:pt>
                <c:pt idx="36">
                  <c:v>28.742099214709825</c:v>
                </c:pt>
                <c:pt idx="37">
                  <c:v>29.71397911155027</c:v>
                </c:pt>
                <c:pt idx="38">
                  <c:v>31.667833666015238</c:v>
                </c:pt>
                <c:pt idx="39">
                  <c:v>33.107577784469264</c:v>
                </c:pt>
                <c:pt idx="40">
                  <c:v>33.27578413399965</c:v>
                </c:pt>
                <c:pt idx="41">
                  <c:v>33.343573618615636</c:v>
                </c:pt>
                <c:pt idx="42">
                  <c:v>36.893890335284866</c:v>
                </c:pt>
                <c:pt idx="43">
                  <c:v>42.906419335247676</c:v>
                </c:pt>
                <c:pt idx="44">
                  <c:v>44.858273175904408</c:v>
                </c:pt>
                <c:pt idx="45">
                  <c:v>47.47180546618349</c:v>
                </c:pt>
              </c:numCache>
            </c:numRef>
          </c:val>
          <c:smooth val="0"/>
          <c:extLst>
            <c:ext xmlns:c16="http://schemas.microsoft.com/office/drawing/2014/chart" uri="{C3380CC4-5D6E-409C-BE32-E72D297353CC}">
              <c16:uniqueId val="{00000002-78D6-4314-9C7A-7947C118AC82}"/>
            </c:ext>
          </c:extLst>
        </c:ser>
        <c:dLbls>
          <c:showLegendKey val="0"/>
          <c:showVal val="0"/>
          <c:showCatName val="0"/>
          <c:showSerName val="0"/>
          <c:showPercent val="0"/>
          <c:showBubbleSize val="0"/>
        </c:dLbls>
        <c:marker val="1"/>
        <c:smooth val="0"/>
        <c:axId val="3"/>
        <c:axId val="4"/>
      </c:lineChart>
      <c:catAx>
        <c:axId val="15616671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
        <c:crosses val="autoZero"/>
        <c:auto val="1"/>
        <c:lblAlgn val="ctr"/>
        <c:lblOffset val="100"/>
        <c:noMultiLvlLbl val="0"/>
      </c:catAx>
      <c:valAx>
        <c:axId val="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1561667103"/>
        <c:crosses val="autoZero"/>
        <c:crossBetween val="between"/>
      </c:valAx>
      <c:catAx>
        <c:axId val="3"/>
        <c:scaling>
          <c:orientation val="minMax"/>
        </c:scaling>
        <c:delete val="1"/>
        <c:axPos val="b"/>
        <c:majorTickMark val="out"/>
        <c:minorTickMark val="none"/>
        <c:tickLblPos val="nextTo"/>
        <c:crossAx val="4"/>
        <c:crosses val="autoZero"/>
        <c:auto val="1"/>
        <c:lblAlgn val="ctr"/>
        <c:lblOffset val="100"/>
        <c:noMultiLvlLbl val="0"/>
      </c:catAx>
      <c:valAx>
        <c:axId val="4"/>
        <c:scaling>
          <c:orientation val="minMax"/>
          <c:max val="1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3"/>
        <c:crosses val="max"/>
        <c:crossBetween val="between"/>
      </c:valAx>
      <c:spPr>
        <a:noFill/>
        <a:ln w="12700">
          <a:solidFill>
            <a:schemeClr val="tx1"/>
          </a:solidFill>
        </a:ln>
      </c:spPr>
    </c:plotArea>
    <c:plotVisOnly val="1"/>
    <c:dispBlanksAs val="gap"/>
    <c:showDLblsOverMax val="0"/>
  </c:chart>
  <c:spPr>
    <a:noFill/>
    <a:ln w="9525" cap="flat" cmpd="sng" algn="ctr">
      <a:noFill/>
      <a:round/>
    </a:ln>
    <a:effectLst/>
  </c:spPr>
  <c:txPr>
    <a:bodyPr/>
    <a:lstStyle/>
    <a:p>
      <a:pPr>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32CDD-DE0E-44FC-87E4-4D42823AF947}" type="datetimeFigureOut">
              <a:rPr lang="zh-TW" altLang="en-US" smtClean="0"/>
              <a:t>2020/7/24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07627-98B5-499E-92D6-99C345710F3E}" type="slidenum">
              <a:rPr lang="zh-TW" altLang="en-US" smtClean="0"/>
              <a:t>‹#›</a:t>
            </a:fld>
            <a:endParaRPr lang="zh-TW" altLang="en-US"/>
          </a:p>
        </p:txBody>
      </p:sp>
    </p:spTree>
    <p:extLst>
      <p:ext uri="{BB962C8B-B14F-4D97-AF65-F5344CB8AC3E}">
        <p14:creationId xmlns:p14="http://schemas.microsoft.com/office/powerpoint/2010/main" val="27323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在這兩週中雞隻的健康狀況較不佳，進而導致雞隻的鬥爭行為出現頻率並無在此兩週觀察出顯著較高的狀況。</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E4707627-98B5-499E-92D6-99C345710F3E}" type="slidenum">
              <a:rPr lang="zh-TW" altLang="en-US" smtClean="0"/>
              <a:t>26</a:t>
            </a:fld>
            <a:endParaRPr lang="zh-TW" altLang="en-US"/>
          </a:p>
        </p:txBody>
      </p:sp>
    </p:spTree>
    <p:extLst>
      <p:ext uri="{BB962C8B-B14F-4D97-AF65-F5344CB8AC3E}">
        <p14:creationId xmlns:p14="http://schemas.microsoft.com/office/powerpoint/2010/main" val="111508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27557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8311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800725" cy="5811838"/>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2693630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353773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a:prstGeom prst="rect">
            <a:avLst/>
          </a:prstGeom>
        </p:spPr>
        <p:txBody>
          <a:bodyPr anchor="b"/>
          <a:lstStyle>
            <a:lvl1pPr>
              <a:defRPr sz="45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67840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862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29150" y="1825625"/>
            <a:ext cx="38862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102262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4" name="內容版面配置區 3"/>
          <p:cNvSpPr>
            <a:spLocks noGrp="1"/>
          </p:cNvSpPr>
          <p:nvPr>
            <p:ph sz="half" idx="2"/>
          </p:nvPr>
        </p:nvSpPr>
        <p:spPr>
          <a:xfrm>
            <a:off x="629842" y="2505075"/>
            <a:ext cx="3868340" cy="368458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391" cy="368458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473175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25302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4262342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a:prstGeom prst="rect">
            <a:avLst/>
          </a:prstGeom>
        </p:spPr>
        <p:txBody>
          <a:bodyPr anchor="b"/>
          <a:lstStyle>
            <a:lvl1pPr>
              <a:defRPr sz="24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250215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a:prstGeom prst="rect">
            <a:avLst/>
          </a:prstGeom>
        </p:spPr>
        <p:txBody>
          <a:bodyPr anchor="b"/>
          <a:lstStyle>
            <a:lvl1pPr>
              <a:defRPr sz="24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C21CF3AF-B5E4-4E0C-A85A-41045AAA2F46}" type="datetimeFigureOut">
              <a:rPr lang="zh-TW" altLang="en-US" smtClean="0"/>
              <a:t>2020/7/24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C7A5E13-B2C4-41C4-91B8-12C6B3B9A26E}" type="slidenum">
              <a:rPr lang="zh-TW" altLang="en-US" smtClean="0"/>
              <a:t>‹#›</a:t>
            </a:fld>
            <a:endParaRPr lang="zh-TW" altLang="en-US"/>
          </a:p>
        </p:txBody>
      </p:sp>
    </p:spTree>
    <p:extLst>
      <p:ext uri="{BB962C8B-B14F-4D97-AF65-F5344CB8AC3E}">
        <p14:creationId xmlns:p14="http://schemas.microsoft.com/office/powerpoint/2010/main" val="2088257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21CF3AF-B5E4-4E0C-A85A-41045AAA2F46}" type="datetimeFigureOut">
              <a:rPr lang="zh-TW" altLang="en-US" smtClean="0"/>
              <a:t>2020/7/24</a:t>
            </a:fld>
            <a:endParaRPr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7A5E13-B2C4-41C4-91B8-12C6B3B9A26E}" type="slidenum">
              <a:rPr lang="zh-TW" altLang="en-US" smtClean="0"/>
              <a:t>‹#›</a:t>
            </a:fld>
            <a:endParaRPr lang="zh-TW" altLang="en-US"/>
          </a:p>
        </p:txBody>
      </p:sp>
      <p:sp>
        <p:nvSpPr>
          <p:cNvPr id="7" name="矩形 6"/>
          <p:cNvSpPr/>
          <p:nvPr userDrawn="1"/>
        </p:nvSpPr>
        <p:spPr>
          <a:xfrm>
            <a:off x="139337" y="148046"/>
            <a:ext cx="8847909" cy="6573430"/>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p:cNvGrpSpPr/>
          <p:nvPr userDrawn="1"/>
        </p:nvGrpSpPr>
        <p:grpSpPr>
          <a:xfrm>
            <a:off x="139337" y="148046"/>
            <a:ext cx="4720046" cy="278674"/>
            <a:chOff x="139337" y="957943"/>
            <a:chExt cx="4720046" cy="278674"/>
          </a:xfrm>
          <a:solidFill>
            <a:schemeClr val="accent5">
              <a:lumMod val="50000"/>
            </a:schemeClr>
          </a:solidFill>
        </p:grpSpPr>
        <p:sp>
          <p:nvSpPr>
            <p:cNvPr id="8" name="矩形 7"/>
            <p:cNvSpPr/>
            <p:nvPr userDrawn="1"/>
          </p:nvSpPr>
          <p:spPr>
            <a:xfrm>
              <a:off x="139337" y="957943"/>
              <a:ext cx="4441372" cy="278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sp>
          <p:nvSpPr>
            <p:cNvPr id="10" name="直角三角形 9"/>
            <p:cNvSpPr/>
            <p:nvPr userDrawn="1"/>
          </p:nvSpPr>
          <p:spPr>
            <a:xfrm rot="5400000">
              <a:off x="4580709" y="957943"/>
              <a:ext cx="278674" cy="27867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grpSp>
      <p:grpSp>
        <p:nvGrpSpPr>
          <p:cNvPr id="19" name="群組 18"/>
          <p:cNvGrpSpPr/>
          <p:nvPr userDrawn="1"/>
        </p:nvGrpSpPr>
        <p:grpSpPr>
          <a:xfrm rot="10800000">
            <a:off x="4267200" y="6442802"/>
            <a:ext cx="4720046" cy="278674"/>
            <a:chOff x="139337" y="957943"/>
            <a:chExt cx="4720046" cy="278674"/>
          </a:xfrm>
          <a:solidFill>
            <a:schemeClr val="accent5">
              <a:lumMod val="50000"/>
            </a:schemeClr>
          </a:solidFill>
        </p:grpSpPr>
        <p:sp>
          <p:nvSpPr>
            <p:cNvPr id="20" name="矩形 19"/>
            <p:cNvSpPr/>
            <p:nvPr userDrawn="1"/>
          </p:nvSpPr>
          <p:spPr>
            <a:xfrm>
              <a:off x="139337" y="957943"/>
              <a:ext cx="4441372" cy="278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sp>
          <p:nvSpPr>
            <p:cNvPr id="21" name="直角三角形 20"/>
            <p:cNvSpPr/>
            <p:nvPr userDrawn="1"/>
          </p:nvSpPr>
          <p:spPr>
            <a:xfrm rot="5400000">
              <a:off x="4580709" y="957943"/>
              <a:ext cx="278674" cy="27867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grpSp>
      <p:pic>
        <p:nvPicPr>
          <p:cNvPr id="12" name="圖片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879457" y="284381"/>
            <a:ext cx="1979712" cy="430261"/>
          </a:xfrm>
          <a:prstGeom prst="rect">
            <a:avLst/>
          </a:prstGeom>
        </p:spPr>
      </p:pic>
    </p:spTree>
    <p:extLst>
      <p:ext uri="{BB962C8B-B14F-4D97-AF65-F5344CB8AC3E}">
        <p14:creationId xmlns:p14="http://schemas.microsoft.com/office/powerpoint/2010/main" val="3135472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8.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e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63.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7.wmf"/></Relationships>
</file>

<file path=ppt/slides/_rels/slide1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5.wdp"/><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5.gif"/></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1.png"/><Relationship Id="rId7" Type="http://schemas.openxmlformats.org/officeDocument/2006/relationships/image" Target="../media/image9.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chart" Target="../charts/chart10.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chart" Target="../charts/chart20.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2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27.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2.xml"/><Relationship Id="rId4" Type="http://schemas.openxmlformats.org/officeDocument/2006/relationships/chart" Target="../charts/char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8.xml"/><Relationship Id="rId2" Type="http://schemas.openxmlformats.org/officeDocument/2006/relationships/chart" Target="../charts/chart33.xml"/><Relationship Id="rId1" Type="http://schemas.openxmlformats.org/officeDocument/2006/relationships/slideLayout" Target="../slideLayouts/slideLayout2.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3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7.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2.wdp"/><Relationship Id="rId5" Type="http://schemas.openxmlformats.org/officeDocument/2006/relationships/image" Target="../media/image20.png"/><Relationship Id="rId15" Type="http://schemas.openxmlformats.org/officeDocument/2006/relationships/image" Target="../media/image28.gif"/><Relationship Id="rId10" Type="http://schemas.openxmlformats.org/officeDocument/2006/relationships/image" Target="../media/image24.png"/><Relationship Id="rId19" Type="http://schemas.openxmlformats.org/officeDocument/2006/relationships/image" Target="../media/image32.png"/><Relationship Id="rId4" Type="http://schemas.openxmlformats.org/officeDocument/2006/relationships/image" Target="../media/image19.jpeg"/><Relationship Id="rId9" Type="http://schemas.microsoft.com/office/2007/relationships/hdphoto" Target="../media/hdphoto1.wdp"/><Relationship Id="rId14" Type="http://schemas.openxmlformats.org/officeDocument/2006/relationships/image" Target="../media/image27.gif"/></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10" Type="http://schemas.openxmlformats.org/officeDocument/2006/relationships/image" Target="../media/image5.png"/><Relationship Id="rId4" Type="http://schemas.openxmlformats.org/officeDocument/2006/relationships/image" Target="../media/image36.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0.png"/><Relationship Id="rId7" Type="http://schemas.openxmlformats.org/officeDocument/2006/relationships/image" Target="../media/image45.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5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520357" y="1473799"/>
            <a:ext cx="8103286" cy="1586521"/>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25000"/>
              </a:lnSpc>
            </a:pPr>
            <a:r>
              <a:rPr lang="zh-TW" altLang="en-US" sz="3200" b="1" u="sng" dirty="0">
                <a:effectLst>
                  <a:outerShdw blurRad="38100" dist="38100" dir="2700000" algn="tl">
                    <a:srgbClr val="000000">
                      <a:alpha val="43137"/>
                    </a:srgbClr>
                  </a:outerShdw>
                </a:effectLst>
                <a:latin typeface="標楷體" pitchFamily="65" charset="-120"/>
                <a:ea typeface="標楷體" pitchFamily="65" charset="-120"/>
              </a:rPr>
              <a:t>紅外線熱影像監測系統與家禽活動力演算法應用於實驗與產業禽舍</a:t>
            </a:r>
            <a:endParaRPr lang="en-US" altLang="zh-TW" sz="3200" b="1" u="sng" dirty="0">
              <a:effectLst>
                <a:outerShdw blurRad="38100" dist="38100" dir="2700000" algn="tl">
                  <a:srgbClr val="000000">
                    <a:alpha val="43137"/>
                  </a:srgbClr>
                </a:outerShdw>
              </a:effectLst>
              <a:latin typeface="標楷體" pitchFamily="65" charset="-120"/>
              <a:ea typeface="標楷體" pitchFamily="65" charset="-120"/>
            </a:endParaRPr>
          </a:p>
        </p:txBody>
      </p:sp>
      <p:sp>
        <p:nvSpPr>
          <p:cNvPr id="8" name="副標題 2"/>
          <p:cNvSpPr txBox="1">
            <a:spLocks/>
          </p:cNvSpPr>
          <p:nvPr/>
        </p:nvSpPr>
        <p:spPr>
          <a:xfrm>
            <a:off x="321775" y="2710151"/>
            <a:ext cx="8500450" cy="136467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lnSpc>
                <a:spcPct val="125000"/>
              </a:lnSpc>
              <a:defRPr/>
            </a:pPr>
            <a:endParaRPr lang="en-US" altLang="zh-TW" sz="20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標楷體" pitchFamily="65" charset="-120"/>
              <a:cs typeface="Times New Roman" panose="02020603050405020304" pitchFamily="18" charset="0"/>
            </a:endParaRPr>
          </a:p>
          <a:p>
            <a:pPr lvl="0">
              <a:lnSpc>
                <a:spcPct val="125000"/>
              </a:lnSpc>
              <a:defRPr/>
            </a:pPr>
            <a:r>
              <a:rPr lang="en-US" altLang="zh-TW" sz="2000" b="1" dirty="0">
                <a:solidFill>
                  <a:sysClr val="windowText" lastClr="000000"/>
                </a:solidFill>
                <a:effectLst>
                  <a:outerShdw blurRad="38100" dist="38100" dir="2700000" algn="tl">
                    <a:srgbClr val="000000">
                      <a:alpha val="43137"/>
                    </a:srgbClr>
                  </a:outerShdw>
                </a:effectLst>
                <a:latin typeface="Times New Roman" panose="02020603050405020304" pitchFamily="18" charset="0"/>
                <a:ea typeface="標楷體" pitchFamily="65" charset="-120"/>
                <a:cs typeface="Times New Roman" panose="02020603050405020304" pitchFamily="18" charset="0"/>
              </a:rPr>
              <a:t>Infrared thermal image monitoring system and poultry activity calculation algorithm applied in experimental and commercial poultry house</a:t>
            </a:r>
            <a:endParaRPr kumimoji="0" lang="zh-TW" altLang="en-US" sz="20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endParaRPr>
          </a:p>
        </p:txBody>
      </p:sp>
      <p:sp>
        <p:nvSpPr>
          <p:cNvPr id="9" name="副標題 2"/>
          <p:cNvSpPr txBox="1">
            <a:spLocks/>
          </p:cNvSpPr>
          <p:nvPr/>
        </p:nvSpPr>
        <p:spPr>
          <a:xfrm>
            <a:off x="913532" y="4517915"/>
            <a:ext cx="6836641" cy="918103"/>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25000"/>
              </a:lnSpc>
            </a:pPr>
            <a:r>
              <a:rPr lang="zh-TW" altLang="en-US" b="1" dirty="0">
                <a:latin typeface="標楷體" pitchFamily="65" charset="-120"/>
                <a:ea typeface="標楷體" pitchFamily="65" charset="-120"/>
                <a:cs typeface="Times New Roman" pitchFamily="18" charset="0"/>
              </a:rPr>
              <a:t>國立中興大學生物產業機電工程學系</a:t>
            </a:r>
            <a:endParaRPr lang="en-US" altLang="zh-TW" b="1" dirty="0">
              <a:latin typeface="標楷體" pitchFamily="65" charset="-120"/>
              <a:ea typeface="標楷體" pitchFamily="65" charset="-120"/>
              <a:cs typeface="Times New Roman" pitchFamily="18" charset="0"/>
            </a:endParaRPr>
          </a:p>
          <a:p>
            <a:pPr>
              <a:lnSpc>
                <a:spcPct val="125000"/>
              </a:lnSpc>
            </a:pPr>
            <a:r>
              <a:rPr lang="zh-TW" altLang="en-US" b="1" dirty="0" smtClean="0">
                <a:latin typeface="標楷體" panose="03000509000000000000" pitchFamily="65" charset="-120"/>
                <a:ea typeface="標楷體" panose="03000509000000000000" pitchFamily="65" charset="-120"/>
              </a:rPr>
              <a:t>指導教授：蔡燿全 博</a:t>
            </a:r>
            <a:r>
              <a:rPr lang="zh-TW" altLang="en-US" b="1" dirty="0">
                <a:latin typeface="標楷體" panose="03000509000000000000" pitchFamily="65" charset="-120"/>
                <a:ea typeface="標楷體" panose="03000509000000000000" pitchFamily="65" charset="-120"/>
              </a:rPr>
              <a:t>士</a:t>
            </a:r>
            <a:endParaRPr lang="en-US" altLang="zh-TW" b="1" dirty="0" smtClean="0">
              <a:latin typeface="標楷體" panose="03000509000000000000" pitchFamily="65" charset="-120"/>
              <a:ea typeface="標楷體" panose="03000509000000000000" pitchFamily="65" charset="-120"/>
            </a:endParaRPr>
          </a:p>
          <a:p>
            <a:pPr>
              <a:lnSpc>
                <a:spcPct val="125000"/>
              </a:lnSpc>
            </a:pPr>
            <a:r>
              <a:rPr lang="zh-TW" altLang="en-US" b="1" dirty="0" smtClean="0">
                <a:latin typeface="標楷體" pitchFamily="65" charset="-120"/>
                <a:ea typeface="標楷體" pitchFamily="65" charset="-120"/>
                <a:cs typeface="Times New Roman" pitchFamily="18" charset="0"/>
              </a:rPr>
              <a:t>研究</a:t>
            </a:r>
            <a:r>
              <a:rPr lang="zh-TW" altLang="en-US" b="1" dirty="0">
                <a:latin typeface="標楷體" pitchFamily="65" charset="-120"/>
                <a:ea typeface="標楷體" pitchFamily="65" charset="-120"/>
                <a:cs typeface="Times New Roman" pitchFamily="18" charset="0"/>
              </a:rPr>
              <a:t>生</a:t>
            </a:r>
            <a:r>
              <a:rPr lang="zh-TW" altLang="en-US" b="1" dirty="0" smtClean="0">
                <a:latin typeface="標楷體" pitchFamily="65" charset="-120"/>
                <a:ea typeface="標楷體" pitchFamily="65" charset="-120"/>
                <a:cs typeface="Times New Roman" pitchFamily="18" charset="0"/>
              </a:rPr>
              <a:t>：</a:t>
            </a:r>
            <a:r>
              <a:rPr lang="zh-TW" altLang="en-US" b="1" dirty="0">
                <a:latin typeface="標楷體" pitchFamily="65" charset="-120"/>
                <a:ea typeface="標楷體" pitchFamily="65" charset="-120"/>
                <a:cs typeface="Times New Roman" pitchFamily="18" charset="0"/>
              </a:rPr>
              <a:t>江俊宇</a:t>
            </a:r>
            <a:endParaRPr lang="en-US" altLang="zh-TW" b="1" dirty="0">
              <a:latin typeface="標楷體" pitchFamily="65" charset="-120"/>
              <a:ea typeface="標楷體" pitchFamily="65" charset="-120"/>
              <a:cs typeface="Times New Roman" pitchFamily="18" charset="0"/>
            </a:endParaRPr>
          </a:p>
          <a:p>
            <a:pPr algn="ctr">
              <a:lnSpc>
                <a:spcPct val="125000"/>
              </a:lnSpc>
            </a:pPr>
            <a:endParaRPr lang="en-US" altLang="zh-TW" sz="1600" b="1" dirty="0">
              <a:latin typeface="標楷體" panose="03000509000000000000" pitchFamily="65" charset="-120"/>
              <a:ea typeface="標楷體" panose="03000509000000000000" pitchFamily="65" charset="-120"/>
            </a:endParaRPr>
          </a:p>
        </p:txBody>
      </p:sp>
      <p:pic>
        <p:nvPicPr>
          <p:cNvPr id="12" name="Picture 2" descr="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83" t="2303" r="1065" b="21700"/>
          <a:stretch/>
        </p:blipFill>
        <p:spPr bwMode="auto">
          <a:xfrm>
            <a:off x="8085153" y="5556194"/>
            <a:ext cx="906637" cy="89368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rotWithShape="1">
          <a:blip r:embed="rId3"/>
          <a:srcRect l="41795" t="6429" r="1432" b="8386"/>
          <a:stretch/>
        </p:blipFill>
        <p:spPr>
          <a:xfrm>
            <a:off x="5661741" y="5556194"/>
            <a:ext cx="2432648" cy="893685"/>
          </a:xfrm>
          <a:prstGeom prst="rect">
            <a:avLst/>
          </a:prstGeom>
        </p:spPr>
      </p:pic>
      <p:sp>
        <p:nvSpPr>
          <p:cNvPr id="15" name="文字方塊 14"/>
          <p:cNvSpPr txBox="1"/>
          <p:nvPr/>
        </p:nvSpPr>
        <p:spPr>
          <a:xfrm>
            <a:off x="8645420" y="6393151"/>
            <a:ext cx="301686"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962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圖片 5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38106" b="1000"/>
          <a:stretch/>
        </p:blipFill>
        <p:spPr>
          <a:xfrm>
            <a:off x="868226" y="1840730"/>
            <a:ext cx="2090347" cy="1897759"/>
          </a:xfrm>
          <a:prstGeom prst="rect">
            <a:avLst/>
          </a:prstGeom>
          <a:ln w="19050">
            <a:solidFill>
              <a:schemeClr val="tx1"/>
            </a:solidFill>
          </a:ln>
        </p:spPr>
      </p:pic>
      <p:grpSp>
        <p:nvGrpSpPr>
          <p:cNvPr id="47" name="群組 46"/>
          <p:cNvGrpSpPr/>
          <p:nvPr/>
        </p:nvGrpSpPr>
        <p:grpSpPr>
          <a:xfrm>
            <a:off x="383361" y="1513840"/>
            <a:ext cx="8377278" cy="4913229"/>
            <a:chOff x="996797" y="1814029"/>
            <a:chExt cx="7191239" cy="4217623"/>
          </a:xfrm>
        </p:grpSpPr>
        <p:pic>
          <p:nvPicPr>
            <p:cNvPr id="4" name="圖片 3"/>
            <p:cNvPicPr>
              <a:picLocks noChangeAspect="1"/>
            </p:cNvPicPr>
            <p:nvPr/>
          </p:nvPicPr>
          <p:blipFill>
            <a:blip r:embed="rId4"/>
            <a:stretch>
              <a:fillRect/>
            </a:stretch>
          </p:blipFill>
          <p:spPr>
            <a:xfrm>
              <a:off x="4296719" y="1814029"/>
              <a:ext cx="853514" cy="4090771"/>
            </a:xfrm>
            <a:prstGeom prst="rect">
              <a:avLst/>
            </a:prstGeom>
          </p:spPr>
        </p:pic>
        <p:cxnSp>
          <p:nvCxnSpPr>
            <p:cNvPr id="5" name="直線單箭頭接點 4"/>
            <p:cNvCxnSpPr/>
            <p:nvPr/>
          </p:nvCxnSpPr>
          <p:spPr>
            <a:xfrm>
              <a:off x="4753043" y="5448441"/>
              <a:ext cx="225229" cy="31925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96797" y="2077291"/>
              <a:ext cx="402606" cy="1646426"/>
            </a:xfrm>
            <a:prstGeom prst="rect">
              <a:avLst/>
            </a:prstGeom>
            <a:solidFill>
              <a:schemeClr val="accent1">
                <a:alpha val="5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TW" b="1" dirty="0">
                  <a:solidFill>
                    <a:schemeClr val="tx1"/>
                  </a:solidFill>
                  <a:latin typeface="Times New Roman" panose="02020603050405020304" pitchFamily="18" charset="0"/>
                  <a:cs typeface="Times New Roman" panose="02020603050405020304" pitchFamily="18" charset="0"/>
                </a:rPr>
                <a:t>Visible image</a:t>
              </a:r>
            </a:p>
          </p:txBody>
        </p:sp>
        <p:sp>
          <p:nvSpPr>
            <p:cNvPr id="7" name="矩形 6"/>
            <p:cNvSpPr/>
            <p:nvPr/>
          </p:nvSpPr>
          <p:spPr>
            <a:xfrm>
              <a:off x="7821319" y="2051962"/>
              <a:ext cx="366717" cy="1593008"/>
            </a:xfrm>
            <a:prstGeom prst="rect">
              <a:avLst/>
            </a:prstGeom>
            <a:solidFill>
              <a:srgbClr val="9FC4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TW" b="1" dirty="0" err="1">
                  <a:solidFill>
                    <a:schemeClr val="tx1"/>
                  </a:solidFill>
                  <a:latin typeface="Times New Roman" panose="02020603050405020304" pitchFamily="18" charset="0"/>
                  <a:cs typeface="Times New Roman" panose="02020603050405020304" pitchFamily="18" charset="0"/>
                </a:rPr>
                <a:t>Binarizati</a:t>
              </a:r>
              <a:r>
                <a:rPr lang="en-US" altLang="zh-TW" b="1" dirty="0" err="1">
                  <a:solidFill>
                    <a:schemeClr val="tx1"/>
                  </a:solidFill>
                </a:rPr>
                <a:t>on</a:t>
              </a:r>
              <a:endParaRPr lang="zh-TW" altLang="en-US" b="1" dirty="0">
                <a:solidFill>
                  <a:schemeClr val="tx1"/>
                </a:solidFill>
              </a:endParaRPr>
            </a:p>
          </p:txBody>
        </p:sp>
        <p:sp>
          <p:nvSpPr>
            <p:cNvPr id="8" name="矩形 7"/>
            <p:cNvSpPr/>
            <p:nvPr/>
          </p:nvSpPr>
          <p:spPr>
            <a:xfrm>
              <a:off x="7821319" y="4230780"/>
              <a:ext cx="366717" cy="1605511"/>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TW" b="1" dirty="0" err="1">
                  <a:solidFill>
                    <a:schemeClr val="tx1"/>
                  </a:solidFill>
                  <a:latin typeface="Times New Roman" panose="02020603050405020304" pitchFamily="18" charset="0"/>
                  <a:cs typeface="Times New Roman" panose="02020603050405020304" pitchFamily="18" charset="0"/>
                </a:rPr>
                <a:t>Binarization</a:t>
              </a:r>
              <a:endParaRPr lang="en-US" altLang="zh-TW" b="1" dirty="0">
                <a:solidFill>
                  <a:schemeClr val="tx1"/>
                </a:solidFill>
                <a:latin typeface="Times New Roman" panose="02020603050405020304" pitchFamily="18" charset="0"/>
                <a:cs typeface="Times New Roman" panose="02020603050405020304" pitchFamily="18" charset="0"/>
              </a:endParaRPr>
            </a:p>
          </p:txBody>
        </p:sp>
        <p:sp>
          <p:nvSpPr>
            <p:cNvPr id="9" name="矩形 8"/>
            <p:cNvSpPr/>
            <p:nvPr/>
          </p:nvSpPr>
          <p:spPr>
            <a:xfrm>
              <a:off x="1005386" y="4254330"/>
              <a:ext cx="367697" cy="1598218"/>
            </a:xfrm>
            <a:prstGeom prst="rect">
              <a:avLst/>
            </a:prstGeom>
            <a:solidFill>
              <a:schemeClr val="accent2">
                <a:alpha val="5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TW" b="1" dirty="0" smtClean="0">
                  <a:solidFill>
                    <a:schemeClr val="tx1"/>
                  </a:solidFill>
                  <a:latin typeface="Times New Roman" panose="02020603050405020304" pitchFamily="18" charset="0"/>
                  <a:cs typeface="Times New Roman" panose="02020603050405020304" pitchFamily="18" charset="0"/>
                </a:rPr>
                <a:t>Thermal image</a:t>
              </a:r>
              <a:endParaRPr lang="en-US" altLang="zh-TW" b="1" dirty="0">
                <a:solidFill>
                  <a:schemeClr val="tx1"/>
                </a:solidFill>
                <a:latin typeface="Times New Roman" panose="02020603050405020304" pitchFamily="18" charset="0"/>
                <a:cs typeface="Times New Roman" panose="02020603050405020304" pitchFamily="18" charset="0"/>
              </a:endParaRPr>
            </a:p>
          </p:txBody>
        </p:sp>
        <p:pic>
          <p:nvPicPr>
            <p:cNvPr id="10" name="圖片 9"/>
            <p:cNvPicPr>
              <a:picLocks noChangeAspect="1"/>
            </p:cNvPicPr>
            <p:nvPr/>
          </p:nvPicPr>
          <p:blipFill rotWithShape="1">
            <a:blip r:embed="rId5" cstate="print">
              <a:extLst>
                <a:ext uri="{28A0092B-C50C-407E-A947-70E740481C1C}">
                  <a14:useLocalDpi xmlns:a14="http://schemas.microsoft.com/office/drawing/2010/main" val="0"/>
                </a:ext>
              </a:extLst>
            </a:blip>
            <a:srcRect r="38694" b="3484"/>
            <a:stretch/>
          </p:blipFill>
          <p:spPr>
            <a:xfrm>
              <a:off x="6027194" y="2051962"/>
              <a:ext cx="1794125" cy="1588804"/>
            </a:xfrm>
            <a:prstGeom prst="rect">
              <a:avLst/>
            </a:prstGeom>
            <a:ln w="19050">
              <a:solidFill>
                <a:schemeClr val="tx1"/>
              </a:solidFill>
            </a:ln>
          </p:spPr>
        </p:pic>
        <p:pic>
          <p:nvPicPr>
            <p:cNvPr id="11" name="圖片 10"/>
            <p:cNvPicPr>
              <a:picLocks noChangeAspect="1"/>
            </p:cNvPicPr>
            <p:nvPr/>
          </p:nvPicPr>
          <p:blipFill rotWithShape="1">
            <a:blip r:embed="rId6">
              <a:extLst>
                <a:ext uri="{28A0092B-C50C-407E-A947-70E740481C1C}">
                  <a14:useLocalDpi xmlns:a14="http://schemas.microsoft.com/office/drawing/2010/main" val="0"/>
                </a:ext>
              </a:extLst>
            </a:blip>
            <a:srcRect l="564" t="18465" r="32600" b="20168"/>
            <a:stretch/>
          </p:blipFill>
          <p:spPr>
            <a:xfrm>
              <a:off x="6051657" y="4245145"/>
              <a:ext cx="1769662" cy="1588804"/>
            </a:xfrm>
            <a:prstGeom prst="rect">
              <a:avLst/>
            </a:prstGeom>
            <a:ln w="19050">
              <a:solidFill>
                <a:schemeClr val="tx1"/>
              </a:solidFill>
            </a:ln>
          </p:spPr>
        </p:pic>
        <p:pic>
          <p:nvPicPr>
            <p:cNvPr id="13" name="圖片 12"/>
            <p:cNvPicPr>
              <a:picLocks noChangeAspect="1"/>
            </p:cNvPicPr>
            <p:nvPr/>
          </p:nvPicPr>
          <p:blipFill rotWithShape="1">
            <a:blip r:embed="rId7" cstate="print">
              <a:extLst>
                <a:ext uri="{28A0092B-C50C-407E-A947-70E740481C1C}">
                  <a14:useLocalDpi xmlns:a14="http://schemas.microsoft.com/office/drawing/2010/main" val="0"/>
                </a:ext>
              </a:extLst>
            </a:blip>
            <a:srcRect l="2118" t="17519" r="33250" b="18728"/>
            <a:stretch/>
          </p:blipFill>
          <p:spPr>
            <a:xfrm>
              <a:off x="1385273" y="4261458"/>
              <a:ext cx="1812837" cy="1584994"/>
            </a:xfrm>
            <a:prstGeom prst="rect">
              <a:avLst/>
            </a:prstGeom>
            <a:ln w="19050">
              <a:solidFill>
                <a:schemeClr val="tx1"/>
              </a:solidFill>
            </a:ln>
          </p:spPr>
        </p:pic>
        <p:sp>
          <p:nvSpPr>
            <p:cNvPr id="14" name="文字方塊 13"/>
            <p:cNvSpPr txBox="1"/>
            <p:nvPr/>
          </p:nvSpPr>
          <p:spPr>
            <a:xfrm>
              <a:off x="4464167" y="5741030"/>
              <a:ext cx="1495499" cy="290622"/>
            </a:xfrm>
            <a:prstGeom prst="rect">
              <a:avLst/>
            </a:prstGeom>
            <a:noFill/>
          </p:spPr>
          <p:txBody>
            <a:bodyPr wrap="square" rtlCol="0">
              <a:spAutoFit/>
            </a:bodyPr>
            <a:lstStyle/>
            <a:p>
              <a:pPr algn="ct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HSV Threshold</a:t>
              </a:r>
              <a:endParaRPr lang="zh-TW" altLang="en-US" sz="16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向右箭號 14"/>
            <p:cNvSpPr/>
            <p:nvPr/>
          </p:nvSpPr>
          <p:spPr>
            <a:xfrm>
              <a:off x="3382438" y="2729759"/>
              <a:ext cx="791716" cy="486000"/>
            </a:xfrm>
            <a:prstGeom prst="rightArrow">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3382437" y="4724561"/>
              <a:ext cx="781135" cy="484632"/>
            </a:xfrm>
            <a:prstGeom prst="rightArrow">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4846381" y="2749725"/>
              <a:ext cx="978408" cy="484632"/>
            </a:xfrm>
            <a:prstGeom prst="rightArrow">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4849421" y="4729778"/>
              <a:ext cx="978408" cy="484632"/>
            </a:xfrm>
            <a:prstGeom prst="rightArrow">
              <a:avLst/>
            </a:prstGeom>
            <a:solidFill>
              <a:schemeClr val="tx1">
                <a:alpha val="4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p:cNvCxnSpPr/>
            <p:nvPr/>
          </p:nvCxnSpPr>
          <p:spPr>
            <a:xfrm>
              <a:off x="4354276" y="2665192"/>
              <a:ext cx="726410" cy="2331123"/>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4354276" y="3206717"/>
              <a:ext cx="593833" cy="1908088"/>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4346913" y="3691189"/>
              <a:ext cx="484131" cy="1588306"/>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4339970" y="4332153"/>
              <a:ext cx="333988" cy="1108371"/>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333046" y="4845762"/>
              <a:ext cx="213845" cy="752679"/>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4336788" y="5304614"/>
              <a:ext cx="98581" cy="396988"/>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4485922" y="2507275"/>
              <a:ext cx="603972" cy="1916636"/>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4631746" y="2388785"/>
              <a:ext cx="462187" cy="1441684"/>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4781378" y="2230563"/>
              <a:ext cx="312555" cy="994319"/>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4916317" y="2104848"/>
              <a:ext cx="173577" cy="568362"/>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996009" y="1943690"/>
              <a:ext cx="93885" cy="323337"/>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H="1">
              <a:off x="4338751" y="2539261"/>
              <a:ext cx="120215" cy="299014"/>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4346913" y="2317664"/>
              <a:ext cx="327045" cy="729202"/>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flipH="1">
              <a:off x="4344053" y="2015934"/>
              <a:ext cx="614986" cy="1314937"/>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H="1">
              <a:off x="4344054" y="1986345"/>
              <a:ext cx="745840" cy="1673866"/>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flipH="1">
              <a:off x="4335009" y="2455445"/>
              <a:ext cx="754886" cy="1664735"/>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flipH="1">
              <a:off x="4339970" y="3688792"/>
              <a:ext cx="758267" cy="1663510"/>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H="1">
              <a:off x="4339970" y="2881643"/>
              <a:ext cx="758267" cy="1619093"/>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flipH="1">
              <a:off x="4339970" y="3350597"/>
              <a:ext cx="753964" cy="1635531"/>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flipH="1">
              <a:off x="4336788" y="3953578"/>
              <a:ext cx="760469" cy="1726879"/>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H="1">
              <a:off x="4561198" y="4443363"/>
              <a:ext cx="528696" cy="1128528"/>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H="1">
              <a:off x="4848532" y="4748985"/>
              <a:ext cx="248584" cy="522885"/>
            </a:xfrm>
            <a:prstGeom prst="line">
              <a:avLst/>
            </a:prstGeom>
            <a:ln cmpd="thinThick">
              <a:solidFill>
                <a:schemeClr val="accent1">
                  <a:lumMod val="40000"/>
                  <a:lumOff val="60000"/>
                  <a:alpha val="48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橢圓 41"/>
            <p:cNvSpPr/>
            <p:nvPr/>
          </p:nvSpPr>
          <p:spPr>
            <a:xfrm>
              <a:off x="1649579" y="1987540"/>
              <a:ext cx="614262" cy="603070"/>
            </a:xfrm>
            <a:prstGeom prst="ellipse">
              <a:avLst/>
            </a:prstGeom>
            <a:noFill/>
            <a:ln w="28575">
              <a:solidFill>
                <a:srgbClr val="FF0000"/>
              </a:solidFill>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noFill/>
              </a:endParaRPr>
            </a:p>
          </p:txBody>
        </p:sp>
        <p:sp>
          <p:nvSpPr>
            <p:cNvPr id="43" name="橢圓 42"/>
            <p:cNvSpPr/>
            <p:nvPr/>
          </p:nvSpPr>
          <p:spPr>
            <a:xfrm>
              <a:off x="1358955" y="2557615"/>
              <a:ext cx="714711" cy="676742"/>
            </a:xfrm>
            <a:prstGeom prst="ellipse">
              <a:avLst/>
            </a:prstGeom>
            <a:noFill/>
            <a:ln w="28575">
              <a:solidFill>
                <a:srgbClr val="FF0000"/>
              </a:solidFill>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noFill/>
              </a:endParaRPr>
            </a:p>
          </p:txBody>
        </p:sp>
        <p:sp>
          <p:nvSpPr>
            <p:cNvPr id="44" name="橢圓 43"/>
            <p:cNvSpPr/>
            <p:nvPr/>
          </p:nvSpPr>
          <p:spPr>
            <a:xfrm>
              <a:off x="6291912" y="1987540"/>
              <a:ext cx="614262" cy="603070"/>
            </a:xfrm>
            <a:prstGeom prst="ellipse">
              <a:avLst/>
            </a:prstGeom>
            <a:noFill/>
            <a:ln w="28575">
              <a:solidFill>
                <a:srgbClr val="FF0000"/>
              </a:solidFill>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noFill/>
              </a:endParaRPr>
            </a:p>
          </p:txBody>
        </p:sp>
        <p:sp>
          <p:nvSpPr>
            <p:cNvPr id="45" name="橢圓 44"/>
            <p:cNvSpPr/>
            <p:nvPr/>
          </p:nvSpPr>
          <p:spPr>
            <a:xfrm>
              <a:off x="5959666" y="2557615"/>
              <a:ext cx="714711" cy="676742"/>
            </a:xfrm>
            <a:prstGeom prst="ellipse">
              <a:avLst/>
            </a:prstGeom>
            <a:noFill/>
            <a:ln w="28575">
              <a:solidFill>
                <a:srgbClr val="FF0000"/>
              </a:solidFill>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noFill/>
              </a:endParaRPr>
            </a:p>
          </p:txBody>
        </p:sp>
      </p:grpSp>
      <p:sp>
        <p:nvSpPr>
          <p:cNvPr id="48" name="文字方塊 47"/>
          <p:cNvSpPr txBox="1"/>
          <p:nvPr/>
        </p:nvSpPr>
        <p:spPr>
          <a:xfrm>
            <a:off x="256064" y="408605"/>
            <a:ext cx="264687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密度法的優點</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2" name="文字方塊 51"/>
          <p:cNvSpPr txBox="1"/>
          <p:nvPr/>
        </p:nvSpPr>
        <p:spPr>
          <a:xfrm>
            <a:off x="700458" y="1093721"/>
            <a:ext cx="8138741" cy="369332"/>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紅外線熱影像</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顏色對比程度高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，因此易於分離</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雞隻</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墊料、背景</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4" name="文字方塊 53"/>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10</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8910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5"/>
          <p:cNvGraphicFramePr>
            <a:graphicFrameLocks noGrp="1"/>
          </p:cNvGraphicFramePr>
          <p:nvPr>
            <p:ph idx="1"/>
            <p:extLst>
              <p:ext uri="{D42A27DB-BD31-4B8C-83A1-F6EECF244321}">
                <p14:modId xmlns:p14="http://schemas.microsoft.com/office/powerpoint/2010/main" val="685395809"/>
              </p:ext>
            </p:extLst>
          </p:nvPr>
        </p:nvGraphicFramePr>
        <p:xfrm>
          <a:off x="600632" y="2193502"/>
          <a:ext cx="7932032" cy="2862830"/>
        </p:xfrm>
        <a:graphic>
          <a:graphicData uri="http://schemas.openxmlformats.org/drawingml/2006/table">
            <a:tbl>
              <a:tblPr firstRow="1" bandRow="1">
                <a:tableStyleId>{5C22544A-7EE6-4342-B048-85BDC9FD1C3A}</a:tableStyleId>
              </a:tblPr>
              <a:tblGrid>
                <a:gridCol w="1983008">
                  <a:extLst>
                    <a:ext uri="{9D8B030D-6E8A-4147-A177-3AD203B41FA5}">
                      <a16:colId xmlns:a16="http://schemas.microsoft.com/office/drawing/2014/main" val="2978346124"/>
                    </a:ext>
                  </a:extLst>
                </a:gridCol>
                <a:gridCol w="1983008">
                  <a:extLst>
                    <a:ext uri="{9D8B030D-6E8A-4147-A177-3AD203B41FA5}">
                      <a16:colId xmlns:a16="http://schemas.microsoft.com/office/drawing/2014/main" val="2782950967"/>
                    </a:ext>
                  </a:extLst>
                </a:gridCol>
                <a:gridCol w="1983008">
                  <a:extLst>
                    <a:ext uri="{9D8B030D-6E8A-4147-A177-3AD203B41FA5}">
                      <a16:colId xmlns:a16="http://schemas.microsoft.com/office/drawing/2014/main" val="486340513"/>
                    </a:ext>
                  </a:extLst>
                </a:gridCol>
                <a:gridCol w="1983008">
                  <a:extLst>
                    <a:ext uri="{9D8B030D-6E8A-4147-A177-3AD203B41FA5}">
                      <a16:colId xmlns:a16="http://schemas.microsoft.com/office/drawing/2014/main" val="642964215"/>
                    </a:ext>
                  </a:extLst>
                </a:gridCol>
              </a:tblGrid>
              <a:tr h="615622">
                <a:tc>
                  <a:txBody>
                    <a:bodyPr/>
                    <a:lstStyle/>
                    <a:p>
                      <a:endParaRPr lang="zh-TW" altLang="en-US" sz="1400" dirty="0"/>
                    </a:p>
                  </a:txBody>
                  <a:tcPr marL="68580" marR="68580" marT="34290" marB="34290">
                    <a:solidFill>
                      <a:schemeClr val="accent1">
                        <a:lumMod val="50000"/>
                      </a:schemeClr>
                    </a:solidFill>
                  </a:tcPr>
                </a:tc>
                <a:tc>
                  <a:txBody>
                    <a:bodyPr/>
                    <a:lstStyle/>
                    <a:p>
                      <a:pPr lvl="0" algn="ctr">
                        <a:lnSpc>
                          <a:spcPct val="150000"/>
                        </a:lnSpc>
                      </a:pPr>
                      <a:r>
                        <a:rPr lang="zh-TW" altLang="en-US" sz="1600" b="0" i="0" kern="1200" dirty="0" smtClean="0">
                          <a:solidFill>
                            <a:schemeClr val="lt1"/>
                          </a:solidFill>
                          <a:effectLst/>
                          <a:latin typeface="標楷體" panose="03000509000000000000" pitchFamily="65" charset="-120"/>
                          <a:ea typeface="標楷體" panose="03000509000000000000" pitchFamily="65" charset="-120"/>
                          <a:cs typeface="Times New Roman" panose="02020603050405020304" pitchFamily="18" charset="0"/>
                        </a:rPr>
                        <a:t>可見光相機</a:t>
                      </a:r>
                      <a:endParaRPr lang="zh-TW" altLang="en-US" sz="16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nchor="ctr">
                    <a:solidFill>
                      <a:schemeClr val="accent1">
                        <a:lumMod val="50000"/>
                      </a:schemeClr>
                    </a:solidFill>
                  </a:tcPr>
                </a:tc>
                <a:tc>
                  <a:txBody>
                    <a:bodyPr/>
                    <a:lstStyle/>
                    <a:p>
                      <a:pPr lvl="0" algn="ctr">
                        <a:lnSpc>
                          <a:spcPct val="150000"/>
                        </a:lnSpc>
                      </a:pPr>
                      <a:r>
                        <a:rPr lang="zh-TW" altLang="en-US" sz="1600" b="0" i="0" kern="1200" dirty="0" smtClean="0">
                          <a:solidFill>
                            <a:schemeClr val="lt1"/>
                          </a:solidFill>
                          <a:effectLst/>
                          <a:latin typeface="標楷體" panose="03000509000000000000" pitchFamily="65" charset="-120"/>
                          <a:ea typeface="標楷體" panose="03000509000000000000" pitchFamily="65" charset="-120"/>
                          <a:cs typeface="Times New Roman" panose="02020603050405020304" pitchFamily="18" charset="0"/>
                        </a:rPr>
                        <a:t>紅外線相機</a:t>
                      </a:r>
                      <a:r>
                        <a:rPr lang="en-US" altLang="zh-TW" sz="1600" b="0" i="0" kern="1200" dirty="0" smtClean="0">
                          <a:solidFill>
                            <a:schemeClr val="lt1"/>
                          </a:solidFill>
                          <a:effectLst/>
                          <a:latin typeface="Times New Roman" panose="02020603050405020304" pitchFamily="18" charset="0"/>
                          <a:ea typeface="+mn-ea"/>
                          <a:cs typeface="Times New Roman" panose="02020603050405020304" pitchFamily="18" charset="0"/>
                        </a:rPr>
                        <a:t>(NIR)</a:t>
                      </a:r>
                      <a:endParaRPr lang="zh-TW" altLang="en-US" sz="1600" dirty="0">
                        <a:latin typeface="Times New Roman" panose="02020603050405020304" pitchFamily="18" charset="0"/>
                        <a:cs typeface="Times New Roman" panose="02020603050405020304" pitchFamily="18" charset="0"/>
                      </a:endParaRPr>
                    </a:p>
                  </a:txBody>
                  <a:tcPr marL="68580" marR="68580" marT="34290" marB="34290" anchor="ctr">
                    <a:solidFill>
                      <a:schemeClr val="accent1">
                        <a:lumMod val="50000"/>
                      </a:schemeClr>
                    </a:solidFill>
                  </a:tcPr>
                </a:tc>
                <a:tc>
                  <a:txBody>
                    <a:bodyPr/>
                    <a:lstStyle/>
                    <a:p>
                      <a:pPr lvl="0" algn="ctr">
                        <a:lnSpc>
                          <a:spcPct val="150000"/>
                        </a:lnSpc>
                      </a:pPr>
                      <a:r>
                        <a:rPr lang="zh-TW" altLang="en-US" sz="1600" b="0" i="0" kern="1200" dirty="0" smtClean="0">
                          <a:solidFill>
                            <a:schemeClr val="lt1"/>
                          </a:solidFill>
                          <a:effectLst/>
                          <a:latin typeface="標楷體" panose="03000509000000000000" pitchFamily="65" charset="-120"/>
                          <a:ea typeface="標楷體" panose="03000509000000000000" pitchFamily="65" charset="-120"/>
                          <a:cs typeface="Times New Roman" panose="02020603050405020304" pitchFamily="18" charset="0"/>
                        </a:rPr>
                        <a:t>紅外線熱像儀</a:t>
                      </a:r>
                      <a:endParaRPr lang="zh-TW" altLang="en-US" sz="16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nchor="ctr">
                    <a:solidFill>
                      <a:schemeClr val="accent1">
                        <a:lumMod val="50000"/>
                      </a:schemeClr>
                    </a:solidFill>
                  </a:tcPr>
                </a:tc>
                <a:extLst>
                  <a:ext uri="{0D108BD9-81ED-4DB2-BD59-A6C34878D82A}">
                    <a16:rowId xmlns:a16="http://schemas.microsoft.com/office/drawing/2014/main" val="546636651"/>
                  </a:ext>
                </a:extLst>
              </a:tr>
              <a:tr h="374517">
                <a:tc>
                  <a:txBody>
                    <a:bodyPr/>
                    <a:lstStyle/>
                    <a:p>
                      <a:pPr algn="ctr"/>
                      <a:r>
                        <a:rPr lang="zh-TW" altLang="en-US" sz="1800" b="0" i="0" kern="1200" dirty="0" smtClean="0">
                          <a:solidFill>
                            <a:schemeClr val="dk1"/>
                          </a:solidFill>
                          <a:effectLst/>
                          <a:latin typeface="標楷體" panose="03000509000000000000" pitchFamily="65" charset="-120"/>
                          <a:ea typeface="標楷體" panose="03000509000000000000" pitchFamily="65" charset="-120"/>
                          <a:cs typeface="Times New Roman" panose="02020603050405020304" pitchFamily="18" charset="0"/>
                        </a:rPr>
                        <a:t>視野範圍</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較廣</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較廣</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b="0" i="0" kern="1200" dirty="0" smtClean="0">
                          <a:solidFill>
                            <a:schemeClr val="dk1"/>
                          </a:solidFill>
                          <a:effectLst/>
                          <a:latin typeface="標楷體" panose="03000509000000000000" pitchFamily="65" charset="-120"/>
                          <a:ea typeface="標楷體" panose="03000509000000000000" pitchFamily="65" charset="-120"/>
                          <a:cs typeface="Times New Roman" panose="02020603050405020304" pitchFamily="18" charset="0"/>
                        </a:rPr>
                        <a:t>較窄</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extLst>
                  <a:ext uri="{0D108BD9-81ED-4DB2-BD59-A6C34878D82A}">
                    <a16:rowId xmlns:a16="http://schemas.microsoft.com/office/drawing/2014/main" val="4112347323"/>
                  </a:ext>
                </a:extLst>
              </a:tr>
              <a:tr h="374517">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解析度</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較高</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較高</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較低</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extLst>
                  <a:ext uri="{0D108BD9-81ED-4DB2-BD59-A6C34878D82A}">
                    <a16:rowId xmlns:a16="http://schemas.microsoft.com/office/drawing/2014/main" val="3048530974"/>
                  </a:ext>
                </a:extLst>
              </a:tr>
              <a:tr h="749140">
                <a:tc>
                  <a:txBody>
                    <a:bodyPr/>
                    <a:lstStyle/>
                    <a:p>
                      <a:pPr algn="ctr">
                        <a:lnSpc>
                          <a:spcPct val="200000"/>
                        </a:lnSpc>
                      </a:pP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顏色對比程度</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較低</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nchor="ctr"/>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較低</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nchor="ctr"/>
                </a:tc>
                <a:tc>
                  <a:txBody>
                    <a:bodyPr/>
                    <a:lstStyle/>
                    <a:p>
                      <a:pPr algn="ctr"/>
                      <a:r>
                        <a:rPr lang="zh-TW" altLang="en-US" sz="18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較高</a:t>
                      </a:r>
                      <a:endParaRPr lang="zh-TW" altLang="en-US" sz="18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nchor="ctr"/>
                </a:tc>
                <a:extLst>
                  <a:ext uri="{0D108BD9-81ED-4DB2-BD59-A6C34878D82A}">
                    <a16:rowId xmlns:a16="http://schemas.microsoft.com/office/drawing/2014/main" val="1852363917"/>
                  </a:ext>
                </a:extLst>
              </a:tr>
              <a:tr h="374517">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低光源下使用</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不可</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可</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可</a:t>
                      </a:r>
                      <a:endParaRPr lang="zh-TW" altLang="en-US" sz="18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extLst>
                  <a:ext uri="{0D108BD9-81ED-4DB2-BD59-A6C34878D82A}">
                    <a16:rowId xmlns:a16="http://schemas.microsoft.com/office/drawing/2014/main" val="1079478771"/>
                  </a:ext>
                </a:extLst>
              </a:tr>
              <a:tr h="374517">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成本</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較低</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較低</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tc>
                  <a:txBody>
                    <a:bodyPr/>
                    <a:lstStyle/>
                    <a:p>
                      <a:pPr algn="ctr"/>
                      <a:r>
                        <a:rPr lang="zh-TW" altLang="en-US" sz="1800" dirty="0" smtClean="0">
                          <a:latin typeface="標楷體" panose="03000509000000000000" pitchFamily="65" charset="-120"/>
                          <a:ea typeface="標楷體" panose="03000509000000000000" pitchFamily="65" charset="-120"/>
                          <a:cs typeface="Times New Roman" panose="02020603050405020304" pitchFamily="18" charset="0"/>
                        </a:rPr>
                        <a:t>較高</a:t>
                      </a:r>
                      <a:endParaRPr lang="zh-TW" altLang="en-US" sz="18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34290" marB="34290"/>
                </a:tc>
                <a:extLst>
                  <a:ext uri="{0D108BD9-81ED-4DB2-BD59-A6C34878D82A}">
                    <a16:rowId xmlns:a16="http://schemas.microsoft.com/office/drawing/2014/main" val="1747835594"/>
                  </a:ext>
                </a:extLst>
              </a:tr>
            </a:tbl>
          </a:graphicData>
        </a:graphic>
      </p:graphicFrame>
      <p:pic>
        <p:nvPicPr>
          <p:cNvPr id="5" name="圖片 4"/>
          <p:cNvPicPr>
            <a:picLocks noChangeAspect="1"/>
          </p:cNvPicPr>
          <p:nvPr/>
        </p:nvPicPr>
        <p:blipFill rotWithShape="1">
          <a:blip r:embed="rId2"/>
          <a:srcRect t="36955" r="10121" b="2400"/>
          <a:stretch/>
        </p:blipFill>
        <p:spPr>
          <a:xfrm>
            <a:off x="4572001" y="5057626"/>
            <a:ext cx="1969769" cy="1230901"/>
          </a:xfrm>
          <a:prstGeom prst="rect">
            <a:avLst/>
          </a:prstGeom>
          <a:ln w="38100" cap="sq">
            <a:noFill/>
            <a:prstDash val="solid"/>
            <a:miter lim="800000"/>
          </a:ln>
          <a:effectLst/>
        </p:spPr>
      </p:pic>
      <p:sp>
        <p:nvSpPr>
          <p:cNvPr id="6" name="矩形 5"/>
          <p:cNvSpPr/>
          <p:nvPr/>
        </p:nvSpPr>
        <p:spPr>
          <a:xfrm>
            <a:off x="606241" y="5057626"/>
            <a:ext cx="1969319" cy="1231229"/>
          </a:xfrm>
          <a:prstGeom prst="rect">
            <a:avLst/>
          </a:prstGeom>
          <a:solidFill>
            <a:schemeClr val="accent5">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標楷體" panose="03000509000000000000" pitchFamily="65" charset="-120"/>
                <a:ea typeface="標楷體" panose="03000509000000000000" pitchFamily="65" charset="-120"/>
              </a:rPr>
              <a:t>示意</a:t>
            </a:r>
            <a:r>
              <a:rPr lang="zh-TW" altLang="en-US" dirty="0">
                <a:solidFill>
                  <a:schemeClr val="tx1"/>
                </a:solidFill>
                <a:latin typeface="標楷體" panose="03000509000000000000" pitchFamily="65" charset="-120"/>
                <a:ea typeface="標楷體" panose="03000509000000000000" pitchFamily="65" charset="-120"/>
              </a:rPr>
              <a:t>圖</a:t>
            </a:r>
          </a:p>
        </p:txBody>
      </p:sp>
      <p:pic>
        <p:nvPicPr>
          <p:cNvPr id="7" name="圖片 6"/>
          <p:cNvPicPr>
            <a:picLocks noChangeAspect="1"/>
          </p:cNvPicPr>
          <p:nvPr/>
        </p:nvPicPr>
        <p:blipFill rotWithShape="1">
          <a:blip r:embed="rId3"/>
          <a:srcRect r="13746"/>
          <a:stretch/>
        </p:blipFill>
        <p:spPr>
          <a:xfrm>
            <a:off x="2590800" y="5057626"/>
            <a:ext cx="1968746" cy="1235703"/>
          </a:xfrm>
          <a:prstGeom prst="rect">
            <a:avLst/>
          </a:prstGeom>
          <a:ln w="38100">
            <a:noFill/>
          </a:ln>
        </p:spPr>
      </p:pic>
      <p:pic>
        <p:nvPicPr>
          <p:cNvPr id="8" name="圖片 7"/>
          <p:cNvPicPr>
            <a:picLocks noChangeAspect="1"/>
          </p:cNvPicPr>
          <p:nvPr/>
        </p:nvPicPr>
        <p:blipFill rotWithShape="1">
          <a:blip r:embed="rId4"/>
          <a:srcRect l="128" r="656" b="10835"/>
          <a:stretch/>
        </p:blipFill>
        <p:spPr>
          <a:xfrm>
            <a:off x="6544989" y="5061435"/>
            <a:ext cx="1978439" cy="1226436"/>
          </a:xfrm>
          <a:prstGeom prst="rect">
            <a:avLst/>
          </a:prstGeom>
          <a:ln w="38100">
            <a:noFill/>
          </a:ln>
        </p:spPr>
      </p:pic>
      <p:sp>
        <p:nvSpPr>
          <p:cNvPr id="10" name="文字方塊 9"/>
          <p:cNvSpPr txBox="1"/>
          <p:nvPr/>
        </p:nvSpPr>
        <p:spPr>
          <a:xfrm>
            <a:off x="620162" y="1054832"/>
            <a:ext cx="7988129" cy="1077218"/>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紅外線熱</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像儀</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具有能在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低光源</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下使用的優點，易於全天候監控家禽健康。</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光流法</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相比，利用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計算家禽活動力的方法具有</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運算量較低</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的優點，以達成</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即時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監控家禽的健康狀況。</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5228524" y="5913467"/>
            <a:ext cx="1338828" cy="369332"/>
          </a:xfrm>
          <a:prstGeom prst="rect">
            <a:avLst/>
          </a:prstGeom>
          <a:noFill/>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紅外線影</a:t>
            </a:r>
            <a:r>
              <a:rPr lang="zh-TW" altLang="en-US" dirty="0">
                <a:solidFill>
                  <a:schemeClr val="bg1"/>
                </a:solidFill>
                <a:latin typeface="標楷體" panose="03000509000000000000" pitchFamily="65" charset="-120"/>
                <a:ea typeface="標楷體" panose="03000509000000000000" pitchFamily="65" charset="-120"/>
              </a:rPr>
              <a:t>像</a:t>
            </a:r>
          </a:p>
        </p:txBody>
      </p:sp>
      <p:sp>
        <p:nvSpPr>
          <p:cNvPr id="12" name="文字方塊 11"/>
          <p:cNvSpPr txBox="1"/>
          <p:nvPr/>
        </p:nvSpPr>
        <p:spPr>
          <a:xfrm>
            <a:off x="7004011" y="5925291"/>
            <a:ext cx="1569660" cy="369332"/>
          </a:xfrm>
          <a:prstGeom prst="rect">
            <a:avLst/>
          </a:prstGeom>
          <a:noFill/>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紅外線熱影像</a:t>
            </a:r>
            <a:endParaRPr lang="zh-TW" altLang="en-US" dirty="0">
              <a:solidFill>
                <a:schemeClr val="bg1"/>
              </a:solidFill>
              <a:latin typeface="標楷體" panose="03000509000000000000" pitchFamily="65" charset="-120"/>
              <a:ea typeface="標楷體" panose="03000509000000000000" pitchFamily="65" charset="-120"/>
            </a:endParaRPr>
          </a:p>
        </p:txBody>
      </p:sp>
      <p:sp>
        <p:nvSpPr>
          <p:cNvPr id="13" name="文字方塊 12"/>
          <p:cNvSpPr txBox="1"/>
          <p:nvPr/>
        </p:nvSpPr>
        <p:spPr>
          <a:xfrm>
            <a:off x="3246684" y="5925291"/>
            <a:ext cx="1338828" cy="369332"/>
          </a:xfrm>
          <a:prstGeom prst="rect">
            <a:avLst/>
          </a:prstGeom>
          <a:noFill/>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可見</a:t>
            </a:r>
            <a:r>
              <a:rPr lang="zh-TW" altLang="en-US" dirty="0">
                <a:solidFill>
                  <a:schemeClr val="bg1"/>
                </a:solidFill>
                <a:latin typeface="標楷體" panose="03000509000000000000" pitchFamily="65" charset="-120"/>
                <a:ea typeface="標楷體" panose="03000509000000000000" pitchFamily="65" charset="-120"/>
              </a:rPr>
              <a:t>光</a:t>
            </a:r>
            <a:r>
              <a:rPr lang="zh-TW" altLang="en-US" dirty="0" smtClean="0">
                <a:solidFill>
                  <a:schemeClr val="bg1"/>
                </a:solidFill>
                <a:latin typeface="標楷體" panose="03000509000000000000" pitchFamily="65" charset="-120"/>
                <a:ea typeface="標楷體" panose="03000509000000000000" pitchFamily="65" charset="-120"/>
              </a:rPr>
              <a:t>影像</a:t>
            </a:r>
            <a:endParaRPr lang="zh-TW" altLang="en-US" dirty="0">
              <a:solidFill>
                <a:schemeClr val="bg1"/>
              </a:solidFill>
              <a:latin typeface="標楷體" panose="03000509000000000000" pitchFamily="65" charset="-120"/>
              <a:ea typeface="標楷體" panose="03000509000000000000" pitchFamily="65" charset="-120"/>
            </a:endParaRPr>
          </a:p>
        </p:txBody>
      </p:sp>
      <p:sp>
        <p:nvSpPr>
          <p:cNvPr id="15" name="文字方塊 14"/>
          <p:cNvSpPr txBox="1"/>
          <p:nvPr/>
        </p:nvSpPr>
        <p:spPr>
          <a:xfrm>
            <a:off x="8580768" y="6393151"/>
            <a:ext cx="406906"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11</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16" name="文字方塊 15"/>
          <p:cNvSpPr txBox="1"/>
          <p:nvPr/>
        </p:nvSpPr>
        <p:spPr>
          <a:xfrm>
            <a:off x="256064" y="408605"/>
            <a:ext cx="264687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密度法的優點</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4819618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6223" y="1080769"/>
            <a:ext cx="7949777" cy="923330"/>
          </a:xfrm>
          <a:prstGeom prst="rect">
            <a:avLst/>
          </a:prstGeom>
          <a:noFill/>
        </p:spPr>
        <p:txBody>
          <a:bodyPr wrap="square" rtlCol="0">
            <a:spAutoFit/>
          </a:bodyPr>
          <a:lstStyle/>
          <a:p>
            <a:pPr marL="285750" indent="-285750">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熱影像</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經過</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二值化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後分割成數個</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100pixels</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(10×10 pixel)</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大小的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單</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，並計算連續熱影像下各個單元隨時間的密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變化。</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5" name="文字方塊 4"/>
          <p:cNvSpPr txBox="1"/>
          <p:nvPr/>
        </p:nvSpPr>
        <p:spPr>
          <a:xfrm>
            <a:off x="534320" y="1865530"/>
            <a:ext cx="1695401"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Step 1</a:t>
            </a:r>
            <a:r>
              <a:rPr lang="zh-TW" altLang="en-US" dirty="0" smtClean="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二值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化</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l="2118" t="17519" r="33250" b="18728"/>
          <a:stretch/>
        </p:blipFill>
        <p:spPr>
          <a:xfrm>
            <a:off x="631854" y="2291961"/>
            <a:ext cx="1494005" cy="1306232"/>
          </a:xfrm>
          <a:prstGeom prst="rect">
            <a:avLst/>
          </a:prstGeom>
          <a:ln>
            <a:solidFill>
              <a:schemeClr val="tx1"/>
            </a:solidFill>
          </a:ln>
          <a:effectLst>
            <a:outerShdw blurRad="50800" dist="38100" dir="2700000" algn="tl" rotWithShape="0">
              <a:prstClr val="black">
                <a:alpha val="40000"/>
              </a:prstClr>
            </a:outerShdw>
          </a:effectLst>
        </p:spPr>
      </p:pic>
      <p:pic>
        <p:nvPicPr>
          <p:cNvPr id="7" name="圖片 6"/>
          <p:cNvPicPr>
            <a:picLocks noChangeAspect="1"/>
          </p:cNvPicPr>
          <p:nvPr/>
        </p:nvPicPr>
        <p:blipFill rotWithShape="1">
          <a:blip r:embed="rId4" cstate="print">
            <a:extLst>
              <a:ext uri="{28A0092B-C50C-407E-A947-70E740481C1C}">
                <a14:useLocalDpi xmlns:a14="http://schemas.microsoft.com/office/drawing/2010/main" val="0"/>
              </a:ext>
            </a:extLst>
          </a:blip>
          <a:srcRect l="564" t="18465" r="32600" b="20168"/>
          <a:stretch/>
        </p:blipFill>
        <p:spPr>
          <a:xfrm>
            <a:off x="2709580" y="2291961"/>
            <a:ext cx="1605044" cy="1306232"/>
          </a:xfrm>
          <a:prstGeom prst="rect">
            <a:avLst/>
          </a:prstGeom>
          <a:ln>
            <a:solidFill>
              <a:schemeClr val="tx1"/>
            </a:solidFill>
          </a:ln>
          <a:effectLst>
            <a:outerShdw blurRad="50800" dist="38100" dir="2700000" algn="tl" rotWithShape="0">
              <a:prstClr val="black">
                <a:alpha val="40000"/>
              </a:prstClr>
            </a:outerShdw>
          </a:effectLst>
        </p:spPr>
      </p:pic>
      <p:sp>
        <p:nvSpPr>
          <p:cNvPr id="8" name="文字方塊 7"/>
          <p:cNvSpPr txBox="1"/>
          <p:nvPr/>
        </p:nvSpPr>
        <p:spPr>
          <a:xfrm>
            <a:off x="533316" y="3801556"/>
            <a:ext cx="2964979"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Step 2</a:t>
            </a:r>
            <a:r>
              <a:rPr lang="zh-TW" altLang="en-US" dirty="0" smtClean="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分割成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個灰階</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單元</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p:cNvPicPr>
            <a:picLocks noChangeAspect="1"/>
          </p:cNvPicPr>
          <p:nvPr/>
        </p:nvPicPr>
        <p:blipFill rotWithShape="1">
          <a:blip r:embed="rId5" cstate="print">
            <a:extLst>
              <a:ext uri="{28A0092B-C50C-407E-A947-70E740481C1C}">
                <a14:useLocalDpi xmlns:a14="http://schemas.microsoft.com/office/drawing/2010/main" val="0"/>
              </a:ext>
            </a:extLst>
          </a:blip>
          <a:srcRect l="564" t="18465" r="32600" b="20168"/>
          <a:stretch/>
        </p:blipFill>
        <p:spPr>
          <a:xfrm>
            <a:off x="626430" y="4190136"/>
            <a:ext cx="1509658" cy="1228604"/>
          </a:xfrm>
          <a:prstGeom prst="rect">
            <a:avLst/>
          </a:prstGeom>
          <a:ln>
            <a:solidFill>
              <a:schemeClr val="tx1"/>
            </a:solidFill>
          </a:ln>
          <a:effectLst>
            <a:outerShdw blurRad="50800" dist="38100" dir="2700000" algn="tl" rotWithShape="0">
              <a:prstClr val="black">
                <a:alpha val="40000"/>
              </a:prstClr>
            </a:outerShdw>
          </a:effectLst>
        </p:spPr>
      </p:pic>
      <p:sp>
        <p:nvSpPr>
          <p:cNvPr id="10" name="向右箭號 9"/>
          <p:cNvSpPr/>
          <p:nvPr/>
        </p:nvSpPr>
        <p:spPr>
          <a:xfrm>
            <a:off x="2222850" y="4762640"/>
            <a:ext cx="396361" cy="1211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648371" y="1860906"/>
            <a:ext cx="1002903"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Step 3</a:t>
            </a:r>
            <a:r>
              <a:rPr lang="zh-TW" altLang="en-US"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14" name="文字方塊 13"/>
          <p:cNvSpPr txBox="1"/>
          <p:nvPr/>
        </p:nvSpPr>
        <p:spPr>
          <a:xfrm>
            <a:off x="4632975" y="2153209"/>
            <a:ext cx="4326298" cy="923330"/>
          </a:xfrm>
          <a:prstGeom prst="rect">
            <a:avLst/>
          </a:prstGeom>
          <a:noFill/>
        </p:spPr>
        <p:txBody>
          <a:bodyPr wrap="square" rtlCol="0">
            <a:spAutoFit/>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兩張連續影像中的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每個單</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元</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相減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並取</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絕對值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可得每個</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單元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，並計算所有</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密度變化和</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6" name="群組 85"/>
          <p:cNvGrpSpPr/>
          <p:nvPr/>
        </p:nvGrpSpPr>
        <p:grpSpPr>
          <a:xfrm>
            <a:off x="2696115" y="4179417"/>
            <a:ext cx="1631974" cy="1384211"/>
            <a:chOff x="2855674" y="4177738"/>
            <a:chExt cx="1169219" cy="991711"/>
          </a:xfrm>
        </p:grpSpPr>
        <p:pic>
          <p:nvPicPr>
            <p:cNvPr id="15" name="圖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5674" y="4177738"/>
              <a:ext cx="1169219" cy="876914"/>
            </a:xfrm>
            <a:prstGeom prst="rect">
              <a:avLst/>
            </a:prstGeom>
            <a:ln>
              <a:solidFill>
                <a:schemeClr val="tx1"/>
              </a:solidFill>
            </a:ln>
            <a:effectLst>
              <a:outerShdw blurRad="50800" dist="38100" dir="2700000" algn="tl" rotWithShape="0">
                <a:prstClr val="black">
                  <a:alpha val="40000"/>
                </a:prstClr>
              </a:outerShdw>
            </a:effectLst>
          </p:spPr>
        </p:pic>
        <p:sp>
          <p:nvSpPr>
            <p:cNvPr id="74" name="矩形 73"/>
            <p:cNvSpPr/>
            <p:nvPr/>
          </p:nvSpPr>
          <p:spPr>
            <a:xfrm>
              <a:off x="3152081" y="4760985"/>
              <a:ext cx="143080" cy="1506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弧形箭號 (左彎) 74"/>
            <p:cNvSpPr/>
            <p:nvPr/>
          </p:nvSpPr>
          <p:spPr>
            <a:xfrm>
              <a:off x="3295161" y="4848674"/>
              <a:ext cx="76012" cy="32077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350">
                <a:solidFill>
                  <a:schemeClr val="tx1"/>
                </a:solidFill>
              </a:endParaRPr>
            </a:p>
          </p:txBody>
        </p:sp>
      </p:grpSp>
      <p:sp>
        <p:nvSpPr>
          <p:cNvPr id="76" name="文字方塊 75"/>
          <p:cNvSpPr txBox="1"/>
          <p:nvPr/>
        </p:nvSpPr>
        <p:spPr>
          <a:xfrm>
            <a:off x="626430" y="5553681"/>
            <a:ext cx="3879588" cy="338554"/>
          </a:xfrm>
          <a:prstGeom prst="rect">
            <a:avLst/>
          </a:prstGeom>
          <a:noFill/>
        </p:spPr>
        <p:txBody>
          <a:bodyPr wrap="none" rtlCol="0">
            <a:spAutoFit/>
          </a:bodyPr>
          <a:lstStyle/>
          <a:p>
            <a:r>
              <a:rPr lang="zh-TW" altLang="en-US" sz="16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rPr>
              <a:t>單元顏色越白，該處</a:t>
            </a:r>
            <a:r>
              <a:rPr lang="zh-TW" altLang="en-US" sz="16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家禽密度越高</a:t>
            </a:r>
            <a:r>
              <a:rPr lang="en-US" altLang="zh-TW"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(0-100)</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8" name="向右箭號 77"/>
          <p:cNvSpPr/>
          <p:nvPr/>
        </p:nvSpPr>
        <p:spPr>
          <a:xfrm>
            <a:off x="2219539" y="2932547"/>
            <a:ext cx="396361" cy="1211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9" name="物件 78"/>
          <p:cNvGraphicFramePr>
            <a:graphicFrameLocks noChangeAspect="1"/>
          </p:cNvGraphicFramePr>
          <p:nvPr>
            <p:extLst>
              <p:ext uri="{D42A27DB-BD31-4B8C-83A1-F6EECF244321}">
                <p14:modId xmlns:p14="http://schemas.microsoft.com/office/powerpoint/2010/main" val="3864017314"/>
              </p:ext>
            </p:extLst>
          </p:nvPr>
        </p:nvGraphicFramePr>
        <p:xfrm>
          <a:off x="4863027" y="4536554"/>
          <a:ext cx="3777656" cy="872056"/>
        </p:xfrm>
        <a:graphic>
          <a:graphicData uri="http://schemas.openxmlformats.org/presentationml/2006/ole">
            <mc:AlternateContent xmlns:mc="http://schemas.openxmlformats.org/markup-compatibility/2006">
              <mc:Choice xmlns:v="urn:schemas-microsoft-com:vml" Requires="v">
                <p:oleObj spid="_x0000_s5567" name="Equation" r:id="rId7" imgW="2641320" imgH="609480" progId="Equation.DSMT4">
                  <p:embed/>
                </p:oleObj>
              </mc:Choice>
              <mc:Fallback>
                <p:oleObj name="Equation" r:id="rId7" imgW="2641320" imgH="609480" progId="Equation.DSMT4">
                  <p:embed/>
                  <p:pic>
                    <p:nvPicPr>
                      <p:cNvPr id="79" name="物件 78"/>
                      <p:cNvPicPr>
                        <a:picLocks noChangeAspect="1" noChangeArrowheads="1"/>
                      </p:cNvPicPr>
                      <p:nvPr/>
                    </p:nvPicPr>
                    <p:blipFill>
                      <a:blip r:embed="rId8"/>
                      <a:srcRect/>
                      <a:stretch>
                        <a:fillRect/>
                      </a:stretch>
                    </p:blipFill>
                    <p:spPr bwMode="auto">
                      <a:xfrm>
                        <a:off x="4863027" y="4536554"/>
                        <a:ext cx="3777656" cy="872056"/>
                      </a:xfrm>
                      <a:prstGeom prst="rect">
                        <a:avLst/>
                      </a:prstGeom>
                      <a:noFill/>
                    </p:spPr>
                  </p:pic>
                </p:oleObj>
              </mc:Fallback>
            </mc:AlternateContent>
          </a:graphicData>
        </a:graphic>
      </p:graphicFrame>
      <p:grpSp>
        <p:nvGrpSpPr>
          <p:cNvPr id="87" name="群組 86"/>
          <p:cNvGrpSpPr/>
          <p:nvPr/>
        </p:nvGrpSpPr>
        <p:grpSpPr>
          <a:xfrm>
            <a:off x="4754302" y="3110357"/>
            <a:ext cx="4057550" cy="1530011"/>
            <a:chOff x="4909116" y="3551974"/>
            <a:chExt cx="3020864" cy="1139100"/>
          </a:xfrm>
        </p:grpSpPr>
        <p:grpSp>
          <p:nvGrpSpPr>
            <p:cNvPr id="16" name="群組 15"/>
            <p:cNvGrpSpPr/>
            <p:nvPr/>
          </p:nvGrpSpPr>
          <p:grpSpPr>
            <a:xfrm>
              <a:off x="4909116" y="3551974"/>
              <a:ext cx="955377" cy="847556"/>
              <a:chOff x="1925053" y="2345883"/>
              <a:chExt cx="2566368" cy="2276738"/>
            </a:xfrm>
          </p:grpSpPr>
          <p:sp>
            <p:nvSpPr>
              <p:cNvPr id="17" name="矩形 16"/>
              <p:cNvSpPr/>
              <p:nvPr/>
            </p:nvSpPr>
            <p:spPr>
              <a:xfrm>
                <a:off x="1925053" y="2385728"/>
                <a:ext cx="709863" cy="709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634916" y="2385728"/>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3344779" y="2385728"/>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925053" y="3095592"/>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2634916" y="3095592"/>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3344779" y="3095592"/>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925053"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2634916"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3344779"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1946792" y="2359822"/>
                <a:ext cx="1017584" cy="826762"/>
              </a:xfrm>
              <a:prstGeom prst="rect">
                <a:avLst/>
              </a:prstGeom>
              <a:noFill/>
            </p:spPr>
            <p:txBody>
              <a:bodyPr wrap="square" rtlCol="0">
                <a:spAutoFit/>
              </a:bodyPr>
              <a:lstStyle/>
              <a:p>
                <a:r>
                  <a:rPr lang="en-US" altLang="zh-TW" sz="1400" dirty="0" smtClean="0">
                    <a:latin typeface="Times New Roman" panose="02020603050405020304" pitchFamily="18" charset="0"/>
                    <a:cs typeface="Times New Roman" panose="02020603050405020304" pitchFamily="18" charset="0"/>
                  </a:rPr>
                  <a:t>n</a:t>
                </a:r>
                <a:r>
                  <a:rPr lang="en-US" altLang="zh-TW" sz="1400" baseline="-25000" dirty="0" smtClean="0">
                    <a:latin typeface="Times New Roman" panose="02020603050405020304" pitchFamily="18" charset="0"/>
                    <a:cs typeface="Times New Roman" panose="02020603050405020304" pitchFamily="18" charset="0"/>
                  </a:rPr>
                  <a:t>1</a:t>
                </a:r>
                <a:endParaRPr lang="zh-TW" altLang="en-US" sz="1400" baseline="-25000" dirty="0">
                  <a:latin typeface="Times New Roman" panose="02020603050405020304" pitchFamily="18" charset="0"/>
                  <a:cs typeface="Times New Roman" panose="02020603050405020304" pitchFamily="18" charset="0"/>
                </a:endParaRPr>
              </a:p>
            </p:txBody>
          </p:sp>
          <p:sp>
            <p:nvSpPr>
              <p:cNvPr id="27" name="文字方塊 26"/>
              <p:cNvSpPr txBox="1"/>
              <p:nvPr/>
            </p:nvSpPr>
            <p:spPr>
              <a:xfrm>
                <a:off x="2644383" y="2345883"/>
                <a:ext cx="1040155" cy="826762"/>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a:solidFill>
                      <a:schemeClr val="bg1"/>
                    </a:solidFill>
                    <a:latin typeface="Times New Roman" panose="02020603050405020304" pitchFamily="18" charset="0"/>
                    <a:cs typeface="Times New Roman" panose="02020603050405020304" pitchFamily="18" charset="0"/>
                  </a:rPr>
                  <a:t>2</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28" name="文字方塊 27"/>
              <p:cNvSpPr txBox="1"/>
              <p:nvPr/>
            </p:nvSpPr>
            <p:spPr>
              <a:xfrm>
                <a:off x="3372277" y="2367431"/>
                <a:ext cx="978408" cy="826764"/>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3</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29" name="文字方塊 28"/>
              <p:cNvSpPr txBox="1"/>
              <p:nvPr/>
            </p:nvSpPr>
            <p:spPr>
              <a:xfrm>
                <a:off x="1961577" y="3153576"/>
                <a:ext cx="1113538" cy="744086"/>
              </a:xfrm>
              <a:prstGeom prst="rect">
                <a:avLst/>
              </a:prstGeom>
              <a:noFill/>
            </p:spPr>
            <p:txBody>
              <a:bodyPr wrap="square" rtlCol="0">
                <a:spAutoFit/>
              </a:bodyPr>
              <a:lstStyle/>
              <a:p>
                <a:r>
                  <a:rPr lang="en-US" altLang="zh-TW" sz="1200" dirty="0" smtClean="0">
                    <a:solidFill>
                      <a:schemeClr val="bg1"/>
                    </a:solidFill>
                    <a:latin typeface="Times New Roman" panose="02020603050405020304" pitchFamily="18" charset="0"/>
                    <a:cs typeface="Times New Roman" panose="02020603050405020304" pitchFamily="18" charset="0"/>
                  </a:rPr>
                  <a:t>n</a:t>
                </a:r>
                <a:r>
                  <a:rPr lang="en-US" altLang="zh-TW" sz="1200" baseline="-25000" dirty="0" smtClean="0">
                    <a:solidFill>
                      <a:schemeClr val="bg1"/>
                    </a:solidFill>
                    <a:latin typeface="Times New Roman" panose="02020603050405020304" pitchFamily="18" charset="0"/>
                    <a:cs typeface="Times New Roman" panose="02020603050405020304" pitchFamily="18" charset="0"/>
                  </a:rPr>
                  <a:t>4</a:t>
                </a:r>
                <a:endParaRPr lang="zh-TW" altLang="en-US" sz="1200" baseline="-25000" dirty="0">
                  <a:solidFill>
                    <a:schemeClr val="bg1"/>
                  </a:solidFill>
                  <a:latin typeface="Times New Roman" panose="02020603050405020304" pitchFamily="18" charset="0"/>
                  <a:cs typeface="Times New Roman" panose="02020603050405020304" pitchFamily="18" charset="0"/>
                </a:endParaRPr>
              </a:p>
            </p:txBody>
          </p:sp>
          <p:sp>
            <p:nvSpPr>
              <p:cNvPr id="30" name="文字方塊 29"/>
              <p:cNvSpPr txBox="1"/>
              <p:nvPr/>
            </p:nvSpPr>
            <p:spPr>
              <a:xfrm>
                <a:off x="2639933" y="3081319"/>
                <a:ext cx="1125893" cy="826764"/>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5</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31" name="文字方塊 30"/>
              <p:cNvSpPr txBox="1"/>
              <p:nvPr/>
            </p:nvSpPr>
            <p:spPr>
              <a:xfrm>
                <a:off x="3390698" y="3080995"/>
                <a:ext cx="1100723" cy="826764"/>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6</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32" name="文字方塊 31"/>
              <p:cNvSpPr txBox="1"/>
              <p:nvPr/>
            </p:nvSpPr>
            <p:spPr>
              <a:xfrm>
                <a:off x="1936300" y="3780602"/>
                <a:ext cx="924886" cy="826762"/>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7</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33" name="文字方塊 32"/>
              <p:cNvSpPr txBox="1"/>
              <p:nvPr/>
            </p:nvSpPr>
            <p:spPr>
              <a:xfrm>
                <a:off x="2625818" y="3777366"/>
                <a:ext cx="963998" cy="826764"/>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8</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34" name="文字方塊 33"/>
              <p:cNvSpPr txBox="1"/>
              <p:nvPr/>
            </p:nvSpPr>
            <p:spPr>
              <a:xfrm>
                <a:off x="3355908" y="3795859"/>
                <a:ext cx="1032464" cy="826762"/>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9</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grpSp>
        <p:grpSp>
          <p:nvGrpSpPr>
            <p:cNvPr id="35" name="群組 34"/>
            <p:cNvGrpSpPr/>
            <p:nvPr/>
          </p:nvGrpSpPr>
          <p:grpSpPr>
            <a:xfrm>
              <a:off x="6026016" y="3557163"/>
              <a:ext cx="1017240" cy="848512"/>
              <a:chOff x="5298173" y="2360113"/>
              <a:chExt cx="2701859" cy="2253704"/>
            </a:xfrm>
          </p:grpSpPr>
          <p:sp>
            <p:nvSpPr>
              <p:cNvPr id="36" name="矩形 35"/>
              <p:cNvSpPr/>
              <p:nvPr/>
            </p:nvSpPr>
            <p:spPr>
              <a:xfrm>
                <a:off x="5298173" y="2385728"/>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6008036" y="2385728"/>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6717900" y="2385728"/>
                <a:ext cx="709862" cy="709865"/>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5298173" y="3095592"/>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008036" y="3095592"/>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6717899" y="3095592"/>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5298173"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6008036"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6717899" y="3805456"/>
                <a:ext cx="709863" cy="709864"/>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p:cNvSpPr txBox="1"/>
              <p:nvPr/>
            </p:nvSpPr>
            <p:spPr>
              <a:xfrm>
                <a:off x="5350388" y="2375284"/>
                <a:ext cx="890645" cy="817477"/>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1</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46" name="文字方塊 45"/>
              <p:cNvSpPr txBox="1"/>
              <p:nvPr/>
            </p:nvSpPr>
            <p:spPr>
              <a:xfrm>
                <a:off x="6048597" y="2375486"/>
                <a:ext cx="1038851" cy="817475"/>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a:solidFill>
                      <a:schemeClr val="bg1"/>
                    </a:solidFill>
                    <a:latin typeface="Times New Roman" panose="02020603050405020304" pitchFamily="18" charset="0"/>
                    <a:cs typeface="Times New Roman" panose="02020603050405020304" pitchFamily="18" charset="0"/>
                  </a:rPr>
                  <a:t>2</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47" name="文字方塊 46"/>
              <p:cNvSpPr txBox="1"/>
              <p:nvPr/>
            </p:nvSpPr>
            <p:spPr>
              <a:xfrm>
                <a:off x="6766476" y="2360113"/>
                <a:ext cx="1233556" cy="817475"/>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3</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48" name="文字方塊 47"/>
              <p:cNvSpPr txBox="1"/>
              <p:nvPr/>
            </p:nvSpPr>
            <p:spPr>
              <a:xfrm>
                <a:off x="5353207" y="3104074"/>
                <a:ext cx="939975" cy="817477"/>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4</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49" name="文字方塊 48"/>
              <p:cNvSpPr txBox="1"/>
              <p:nvPr/>
            </p:nvSpPr>
            <p:spPr>
              <a:xfrm>
                <a:off x="6066641" y="3076058"/>
                <a:ext cx="886625" cy="817475"/>
              </a:xfrm>
              <a:prstGeom prst="rect">
                <a:avLst/>
              </a:prstGeom>
              <a:noFill/>
            </p:spPr>
            <p:txBody>
              <a:bodyPr wrap="square" rtlCol="0">
                <a:spAutoFit/>
              </a:bodyPr>
              <a:lstStyle/>
              <a:p>
                <a:r>
                  <a:rPr lang="en-US" altLang="zh-TW" sz="1400" dirty="0" smtClean="0">
                    <a:latin typeface="Times New Roman" panose="02020603050405020304" pitchFamily="18" charset="0"/>
                    <a:cs typeface="Times New Roman" panose="02020603050405020304" pitchFamily="18" charset="0"/>
                  </a:rPr>
                  <a:t>n</a:t>
                </a:r>
                <a:r>
                  <a:rPr lang="en-US" altLang="zh-TW" sz="1400" baseline="-25000" dirty="0" smtClean="0">
                    <a:latin typeface="Times New Roman" panose="02020603050405020304" pitchFamily="18" charset="0"/>
                    <a:cs typeface="Times New Roman" panose="02020603050405020304" pitchFamily="18" charset="0"/>
                  </a:rPr>
                  <a:t>5</a:t>
                </a:r>
                <a:endParaRPr lang="zh-TW" altLang="en-US" sz="1400" baseline="-25000"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6758460" y="3080590"/>
                <a:ext cx="930107" cy="817475"/>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6</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51" name="文字方塊 50"/>
              <p:cNvSpPr txBox="1"/>
              <p:nvPr/>
            </p:nvSpPr>
            <p:spPr>
              <a:xfrm>
                <a:off x="5338640" y="3794869"/>
                <a:ext cx="927671" cy="817477"/>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7</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52" name="文字方塊 51"/>
              <p:cNvSpPr txBox="1"/>
              <p:nvPr/>
            </p:nvSpPr>
            <p:spPr>
              <a:xfrm>
                <a:off x="6050576" y="3796342"/>
                <a:ext cx="909573" cy="817475"/>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8</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sp>
            <p:nvSpPr>
              <p:cNvPr id="53" name="文字方塊 52"/>
              <p:cNvSpPr txBox="1"/>
              <p:nvPr/>
            </p:nvSpPr>
            <p:spPr>
              <a:xfrm>
                <a:off x="6758458" y="3785916"/>
                <a:ext cx="938338" cy="817475"/>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n</a:t>
                </a:r>
                <a:r>
                  <a:rPr lang="en-US" altLang="zh-TW" sz="1400" baseline="-25000" dirty="0" smtClean="0">
                    <a:solidFill>
                      <a:schemeClr val="bg1"/>
                    </a:solidFill>
                    <a:latin typeface="Times New Roman" panose="02020603050405020304" pitchFamily="18" charset="0"/>
                    <a:cs typeface="Times New Roman" panose="02020603050405020304" pitchFamily="18" charset="0"/>
                  </a:rPr>
                  <a:t>9</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p:txBody>
          </p:sp>
        </p:grpSp>
        <p:grpSp>
          <p:nvGrpSpPr>
            <p:cNvPr id="54" name="群組 53"/>
            <p:cNvGrpSpPr/>
            <p:nvPr/>
          </p:nvGrpSpPr>
          <p:grpSpPr>
            <a:xfrm>
              <a:off x="7102511" y="3571058"/>
              <a:ext cx="827469" cy="819533"/>
              <a:chOff x="5211843" y="2385728"/>
              <a:chExt cx="2215919" cy="2194666"/>
            </a:xfrm>
          </p:grpSpPr>
          <p:sp>
            <p:nvSpPr>
              <p:cNvPr id="55" name="矩形 54"/>
              <p:cNvSpPr/>
              <p:nvPr/>
            </p:nvSpPr>
            <p:spPr>
              <a:xfrm>
                <a:off x="5298173" y="2385728"/>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6008036" y="2385728"/>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6717899" y="2385728"/>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5298173" y="3095592"/>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6008036" y="3095592"/>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6717899" y="3095592"/>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5298173" y="3805456"/>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2" name="矩形 61"/>
              <p:cNvSpPr/>
              <p:nvPr/>
            </p:nvSpPr>
            <p:spPr>
              <a:xfrm>
                <a:off x="6008036" y="3805456"/>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3" name="矩形 62"/>
              <p:cNvSpPr/>
              <p:nvPr/>
            </p:nvSpPr>
            <p:spPr>
              <a:xfrm>
                <a:off x="6717899" y="3805456"/>
                <a:ext cx="709863" cy="7098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64" name="文字方塊 63"/>
              <p:cNvSpPr txBox="1"/>
              <p:nvPr/>
            </p:nvSpPr>
            <p:spPr>
              <a:xfrm>
                <a:off x="5211843" y="2448993"/>
                <a:ext cx="138483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-100</a:t>
                </a:r>
                <a:endParaRPr lang="zh-TW" altLang="en-US" sz="1000" baseline="-25000" dirty="0">
                  <a:latin typeface="Times New Roman" panose="02020603050405020304" pitchFamily="18" charset="0"/>
                  <a:cs typeface="Times New Roman" panose="02020603050405020304" pitchFamily="18" charset="0"/>
                </a:endParaRPr>
              </a:p>
            </p:txBody>
          </p:sp>
          <p:sp>
            <p:nvSpPr>
              <p:cNvPr id="65" name="文字方塊 64"/>
              <p:cNvSpPr txBox="1"/>
              <p:nvPr/>
            </p:nvSpPr>
            <p:spPr>
              <a:xfrm>
                <a:off x="6115631" y="2460996"/>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66" name="文字方塊 65"/>
              <p:cNvSpPr txBox="1"/>
              <p:nvPr/>
            </p:nvSpPr>
            <p:spPr>
              <a:xfrm>
                <a:off x="6820318" y="2476405"/>
                <a:ext cx="508177" cy="490902"/>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67" name="文字方塊 66"/>
              <p:cNvSpPr txBox="1"/>
              <p:nvPr/>
            </p:nvSpPr>
            <p:spPr>
              <a:xfrm>
                <a:off x="5399018" y="3185010"/>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68" name="文字方塊 67"/>
              <p:cNvSpPr txBox="1"/>
              <p:nvPr/>
            </p:nvSpPr>
            <p:spPr>
              <a:xfrm>
                <a:off x="5980094" y="3186653"/>
                <a:ext cx="101568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100</a:t>
                </a:r>
                <a:endParaRPr lang="zh-TW" altLang="en-US" sz="1000" baseline="-25000" dirty="0">
                  <a:latin typeface="Times New Roman" panose="02020603050405020304" pitchFamily="18" charset="0"/>
                  <a:cs typeface="Times New Roman" panose="02020603050405020304" pitchFamily="18" charset="0"/>
                </a:endParaRPr>
              </a:p>
            </p:txBody>
          </p:sp>
          <p:sp>
            <p:nvSpPr>
              <p:cNvPr id="69" name="文字方塊 68"/>
              <p:cNvSpPr txBox="1"/>
              <p:nvPr/>
            </p:nvSpPr>
            <p:spPr>
              <a:xfrm>
                <a:off x="6832406" y="3176525"/>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70" name="文字方塊 69"/>
              <p:cNvSpPr txBox="1"/>
              <p:nvPr/>
            </p:nvSpPr>
            <p:spPr>
              <a:xfrm>
                <a:off x="5400593" y="3921027"/>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71" name="文字方塊 70"/>
              <p:cNvSpPr txBox="1"/>
              <p:nvPr/>
            </p:nvSpPr>
            <p:spPr>
              <a:xfrm>
                <a:off x="6110455" y="3910667"/>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sp>
            <p:nvSpPr>
              <p:cNvPr id="72" name="文字方塊 71"/>
              <p:cNvSpPr txBox="1"/>
              <p:nvPr/>
            </p:nvSpPr>
            <p:spPr>
              <a:xfrm>
                <a:off x="6820318" y="3899142"/>
                <a:ext cx="508177" cy="659367"/>
              </a:xfrm>
              <a:prstGeom prst="rect">
                <a:avLst/>
              </a:prstGeom>
              <a:noFill/>
            </p:spPr>
            <p:txBody>
              <a:bodyPr wrap="square" rtlCol="0">
                <a:spAutoFit/>
              </a:bodyPr>
              <a:lstStyle/>
              <a:p>
                <a:r>
                  <a:rPr lang="en-US" altLang="zh-TW" sz="1000" dirty="0" smtClean="0">
                    <a:latin typeface="Times New Roman" panose="02020603050405020304" pitchFamily="18" charset="0"/>
                    <a:cs typeface="Times New Roman" panose="02020603050405020304" pitchFamily="18" charset="0"/>
                  </a:rPr>
                  <a:t>0</a:t>
                </a:r>
                <a:endParaRPr lang="zh-TW" altLang="en-US" sz="1000" baseline="-25000" dirty="0">
                  <a:latin typeface="Times New Roman" panose="02020603050405020304" pitchFamily="18" charset="0"/>
                  <a:cs typeface="Times New Roman" panose="02020603050405020304" pitchFamily="18" charset="0"/>
                </a:endParaRPr>
              </a:p>
            </p:txBody>
          </p:sp>
        </p:grpSp>
        <p:sp>
          <p:nvSpPr>
            <p:cNvPr id="73" name="向右箭號 72"/>
            <p:cNvSpPr/>
            <p:nvPr/>
          </p:nvSpPr>
          <p:spPr>
            <a:xfrm rot="3012810">
              <a:off x="5083142" y="3802800"/>
              <a:ext cx="188758" cy="79702"/>
            </a:xfrm>
            <a:prstGeom prst="rightArrow">
              <a:avLst/>
            </a:prstGeom>
            <a:solidFill>
              <a:schemeClr val="bg2">
                <a:lumMod val="90000"/>
                <a:alpha val="72000"/>
              </a:schemeClr>
            </a:solidFill>
            <a:ln>
              <a:solidFill>
                <a:schemeClr val="bg2">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向右箭號 76"/>
            <p:cNvSpPr/>
            <p:nvPr/>
          </p:nvSpPr>
          <p:spPr>
            <a:xfrm>
              <a:off x="5746271" y="3899161"/>
              <a:ext cx="252759" cy="191769"/>
            </a:xfrm>
            <a:prstGeom prst="rightArrow">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102420" y="4352520"/>
              <a:ext cx="420308"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t</a:t>
              </a:r>
              <a:r>
                <a:rPr lang="en-US" altLang="zh-TW" sz="1600" dirty="0" smtClean="0">
                  <a:latin typeface="Times New Roman" panose="02020603050405020304" pitchFamily="18" charset="0"/>
                  <a:cs typeface="Times New Roman" panose="02020603050405020304" pitchFamily="18" charset="0"/>
                </a:rPr>
                <a:t>-1</a:t>
              </a:r>
              <a:endParaRPr lang="zh-TW" altLang="en-US" sz="1600" dirty="0">
                <a:latin typeface="Times New Roman" panose="02020603050405020304" pitchFamily="18" charset="0"/>
                <a:cs typeface="Times New Roman" panose="02020603050405020304" pitchFamily="18" charset="0"/>
              </a:endParaRPr>
            </a:p>
          </p:txBody>
        </p:sp>
        <p:sp>
          <p:nvSpPr>
            <p:cNvPr id="82" name="文字方塊 81"/>
            <p:cNvSpPr txBox="1"/>
            <p:nvPr/>
          </p:nvSpPr>
          <p:spPr>
            <a:xfrm>
              <a:off x="6293711" y="4344512"/>
              <a:ext cx="242374"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t</a:t>
              </a:r>
              <a:endParaRPr lang="zh-TW" altLang="en-US" sz="1600" dirty="0">
                <a:latin typeface="Times New Roman" panose="02020603050405020304" pitchFamily="18" charset="0"/>
                <a:cs typeface="Times New Roman" panose="02020603050405020304" pitchFamily="18" charset="0"/>
              </a:endParaRPr>
            </a:p>
          </p:txBody>
        </p:sp>
      </p:grpSp>
      <p:sp>
        <p:nvSpPr>
          <p:cNvPr id="83" name="文字方塊 82"/>
          <p:cNvSpPr txBox="1"/>
          <p:nvPr/>
        </p:nvSpPr>
        <p:spPr>
          <a:xfrm>
            <a:off x="2670978" y="5867846"/>
            <a:ext cx="6415539" cy="338554"/>
          </a:xfrm>
          <a:prstGeom prst="rect">
            <a:avLst/>
          </a:prstGeom>
          <a:noFill/>
        </p:spPr>
        <p:txBody>
          <a:bodyPr wrap="none" rtlCol="0">
            <a:spAutoFit/>
          </a:bodyPr>
          <a:lstStyle/>
          <a:p>
            <a:r>
              <a:rPr lang="en-US" altLang="zh-TW" sz="1600" i="1" dirty="0" smtClean="0">
                <a:latin typeface="Times New Roman" panose="02020603050405020304" pitchFamily="18" charset="0"/>
                <a:cs typeface="Times New Roman" panose="02020603050405020304" pitchFamily="18" charset="0"/>
              </a:rPr>
              <a:t>Refer to </a:t>
            </a:r>
            <a:r>
              <a:rPr lang="en-US" altLang="zh-TW" sz="1600" b="1" i="1" dirty="0" smtClean="0">
                <a:latin typeface="Times New Roman" panose="02020603050405020304" pitchFamily="18" charset="0"/>
                <a:cs typeface="Times New Roman" panose="02020603050405020304" pitchFamily="18" charset="0"/>
              </a:rPr>
              <a:t>Real-time </a:t>
            </a:r>
            <a:r>
              <a:rPr lang="en-US" altLang="zh-TW" sz="1600" b="1" i="1" dirty="0">
                <a:latin typeface="Times New Roman" panose="02020603050405020304" pitchFamily="18" charset="0"/>
                <a:cs typeface="Times New Roman" panose="02020603050405020304" pitchFamily="18" charset="0"/>
              </a:rPr>
              <a:t>monitoring of poultry activity in breeding </a:t>
            </a:r>
            <a:r>
              <a:rPr lang="en-US" altLang="zh-TW" sz="1600" b="1" i="1" dirty="0" smtClean="0">
                <a:latin typeface="Times New Roman" panose="02020603050405020304" pitchFamily="18" charset="0"/>
                <a:cs typeface="Times New Roman" panose="02020603050405020304" pitchFamily="18" charset="0"/>
              </a:rPr>
              <a:t>farms</a:t>
            </a:r>
            <a:r>
              <a:rPr lang="zh-TW" altLang="en-US" sz="1600" b="1" i="1" dirty="0" smtClean="0">
                <a:latin typeface="Times New Roman" panose="02020603050405020304" pitchFamily="18" charset="0"/>
                <a:cs typeface="Times New Roman" panose="02020603050405020304" pitchFamily="18" charset="0"/>
              </a:rPr>
              <a:t> </a:t>
            </a:r>
            <a:r>
              <a:rPr lang="en-US" altLang="zh-TW" sz="1600" b="1" i="1" dirty="0" smtClean="0">
                <a:latin typeface="Times New Roman" panose="02020603050405020304" pitchFamily="18" charset="0"/>
                <a:cs typeface="Times New Roman" panose="02020603050405020304" pitchFamily="18" charset="0"/>
              </a:rPr>
              <a:t>(2017)</a:t>
            </a:r>
            <a:endParaRPr lang="zh-TW" altLang="en-US" sz="1600" b="1" i="1" dirty="0">
              <a:latin typeface="Times New Roman" panose="02020603050405020304" pitchFamily="18" charset="0"/>
              <a:cs typeface="Times New Roman" panose="02020603050405020304" pitchFamily="18" charset="0"/>
            </a:endParaRPr>
          </a:p>
        </p:txBody>
      </p:sp>
      <p:sp>
        <p:nvSpPr>
          <p:cNvPr id="84" name="文字方塊 83"/>
          <p:cNvSpPr txBox="1"/>
          <p:nvPr/>
        </p:nvSpPr>
        <p:spPr>
          <a:xfrm>
            <a:off x="3872225" y="6099896"/>
            <a:ext cx="5123518" cy="261610"/>
          </a:xfrm>
          <a:prstGeom prst="rect">
            <a:avLst/>
          </a:prstGeom>
          <a:noFill/>
        </p:spPr>
        <p:txBody>
          <a:bodyPr wrap="none" rtlCol="0">
            <a:spAutoFit/>
          </a:bodyPr>
          <a:lstStyle/>
          <a:p>
            <a:r>
              <a:rPr lang="en-US" altLang="zh-TW" sz="1100" i="1" dirty="0">
                <a:latin typeface="Times New Roman" panose="02020603050405020304" pitchFamily="18" charset="0"/>
                <a:cs typeface="Times New Roman" panose="02020603050405020304" pitchFamily="18" charset="0"/>
              </a:rPr>
              <a:t>C. González, R. Pardo, J. </a:t>
            </a:r>
            <a:r>
              <a:rPr lang="en-US" altLang="zh-TW" sz="1100" i="1" dirty="0" err="1">
                <a:latin typeface="Times New Roman" panose="02020603050405020304" pitchFamily="18" charset="0"/>
                <a:cs typeface="Times New Roman" panose="02020603050405020304" pitchFamily="18" charset="0"/>
              </a:rPr>
              <a:t>Fariña</a:t>
            </a:r>
            <a:r>
              <a:rPr lang="en-US" altLang="zh-TW" sz="1100" i="1" dirty="0">
                <a:latin typeface="Times New Roman" panose="02020603050405020304" pitchFamily="18" charset="0"/>
                <a:cs typeface="Times New Roman" panose="02020603050405020304" pitchFamily="18" charset="0"/>
              </a:rPr>
              <a:t>, M. D. Valdés, J. J. Rodríguez-</a:t>
            </a:r>
            <a:r>
              <a:rPr lang="en-US" altLang="zh-TW" sz="1100" i="1" dirty="0" err="1">
                <a:latin typeface="Times New Roman" panose="02020603050405020304" pitchFamily="18" charset="0"/>
                <a:cs typeface="Times New Roman" panose="02020603050405020304" pitchFamily="18" charset="0"/>
              </a:rPr>
              <a:t>Andina</a:t>
            </a:r>
            <a:r>
              <a:rPr lang="en-US" altLang="zh-TW" sz="1100" i="1" dirty="0">
                <a:latin typeface="Times New Roman" panose="02020603050405020304" pitchFamily="18" charset="0"/>
                <a:cs typeface="Times New Roman" panose="02020603050405020304" pitchFamily="18" charset="0"/>
              </a:rPr>
              <a:t> and M. </a:t>
            </a:r>
            <a:r>
              <a:rPr lang="en-US" altLang="zh-TW" sz="1100" i="1" dirty="0" err="1">
                <a:latin typeface="Times New Roman" panose="02020603050405020304" pitchFamily="18" charset="0"/>
                <a:cs typeface="Times New Roman" panose="02020603050405020304" pitchFamily="18" charset="0"/>
              </a:rPr>
              <a:t>Portela</a:t>
            </a:r>
            <a:endParaRPr lang="zh-TW" altLang="en-US" sz="1100" i="1" dirty="0">
              <a:latin typeface="Times New Roman" panose="02020603050405020304" pitchFamily="18" charset="0"/>
              <a:cs typeface="Times New Roman" panose="02020603050405020304" pitchFamily="18" charset="0"/>
            </a:endParaRPr>
          </a:p>
        </p:txBody>
      </p:sp>
      <p:sp>
        <p:nvSpPr>
          <p:cNvPr id="88" name="文字方塊 87"/>
          <p:cNvSpPr txBox="1"/>
          <p:nvPr/>
        </p:nvSpPr>
        <p:spPr>
          <a:xfrm>
            <a:off x="5013943" y="5466876"/>
            <a:ext cx="3595856" cy="307777"/>
          </a:xfrm>
          <a:prstGeom prst="rect">
            <a:avLst/>
          </a:prstGeom>
          <a:noFill/>
        </p:spPr>
        <p:txBody>
          <a:bodyPr wrap="none" rtlCol="0">
            <a:spAutoFit/>
          </a:bodyPr>
          <a:lstStyle/>
          <a:p>
            <a:r>
              <a:rPr lang="en-US" altLang="zh-TW" sz="1400" b="1"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只可適用於</a:t>
            </a:r>
            <a:r>
              <a:rPr lang="zh-TW" altLang="en-US" sz="1400" b="1" dirty="0" smtClean="0">
                <a:latin typeface="標楷體" panose="03000509000000000000" pitchFamily="65" charset="-120"/>
                <a:ea typeface="標楷體" panose="03000509000000000000" pitchFamily="65" charset="-120"/>
              </a:rPr>
              <a:t>影像內雞隻數量固定</a:t>
            </a:r>
            <a:r>
              <a:rPr lang="zh-TW" altLang="en-US" sz="1400" dirty="0" smtClean="0">
                <a:latin typeface="標楷體" panose="03000509000000000000" pitchFamily="65" charset="-120"/>
                <a:ea typeface="標楷體" panose="03000509000000000000" pitchFamily="65" charset="-120"/>
              </a:rPr>
              <a:t>的情況下</a:t>
            </a:r>
            <a:r>
              <a:rPr lang="en-US" altLang="zh-TW" sz="1400" b="1" dirty="0" smtClean="0">
                <a:latin typeface="標楷體" panose="03000509000000000000" pitchFamily="65" charset="-120"/>
                <a:ea typeface="標楷體" panose="03000509000000000000" pitchFamily="65" charset="-120"/>
              </a:rPr>
              <a:t>)</a:t>
            </a:r>
            <a:endParaRPr lang="zh-TW" altLang="en-US" sz="1400" b="1" dirty="0">
              <a:latin typeface="標楷體" panose="03000509000000000000" pitchFamily="65" charset="-120"/>
              <a:ea typeface="標楷體" panose="03000509000000000000" pitchFamily="65" charset="-120"/>
            </a:endParaRPr>
          </a:p>
        </p:txBody>
      </p:sp>
      <p:sp>
        <p:nvSpPr>
          <p:cNvPr id="89" name="文字方塊 88"/>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12</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90" name="文字方塊 89"/>
          <p:cNvSpPr txBox="1"/>
          <p:nvPr/>
        </p:nvSpPr>
        <p:spPr>
          <a:xfrm>
            <a:off x="256064" y="408605"/>
            <a:ext cx="264687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密度法的原理</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20204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6064" y="1129496"/>
            <a:ext cx="2954655" cy="46166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鏡頭距離目標物距離</a:t>
            </a:r>
            <a:endParaRPr lang="zh-TW" altLang="en-US" sz="2400" dirty="0">
              <a:latin typeface="標楷體" panose="03000509000000000000" pitchFamily="65" charset="-120"/>
              <a:ea typeface="標楷體" panose="03000509000000000000" pitchFamily="65" charset="-120"/>
            </a:endParaRPr>
          </a:p>
        </p:txBody>
      </p:sp>
      <p:cxnSp>
        <p:nvCxnSpPr>
          <p:cNvPr id="5" name="直線單箭頭接點 4"/>
          <p:cNvCxnSpPr/>
          <p:nvPr/>
        </p:nvCxnSpPr>
        <p:spPr>
          <a:xfrm>
            <a:off x="1688553" y="1865481"/>
            <a:ext cx="4708" cy="58296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541719" y="2722768"/>
            <a:ext cx="2339102" cy="461665"/>
          </a:xfrm>
          <a:prstGeom prst="rect">
            <a:avLst/>
          </a:prstGeom>
          <a:noFill/>
        </p:spPr>
        <p:txBody>
          <a:bodyPr wrap="none" rtlCol="0">
            <a:spAutoFit/>
          </a:bodyPr>
          <a:lstStyle/>
          <a:p>
            <a:r>
              <a:rPr lang="zh-TW" altLang="en-US" sz="2400" dirty="0" smtClean="0">
                <a:solidFill>
                  <a:srgbClr val="FF0000"/>
                </a:solidFill>
                <a:latin typeface="標楷體" panose="03000509000000000000" pitchFamily="65" charset="-120"/>
                <a:ea typeface="標楷體" panose="03000509000000000000" pitchFamily="65" charset="-120"/>
              </a:rPr>
              <a:t>物體大小、數量</a:t>
            </a:r>
            <a:endParaRPr lang="zh-TW" altLang="en-US" sz="2400" dirty="0">
              <a:solidFill>
                <a:srgbClr val="FF0000"/>
              </a:solidFill>
              <a:latin typeface="標楷體" panose="03000509000000000000" pitchFamily="65" charset="-120"/>
              <a:ea typeface="標楷體" panose="03000509000000000000" pitchFamily="65" charset="-120"/>
            </a:endParaRPr>
          </a:p>
        </p:txBody>
      </p:sp>
      <p:cxnSp>
        <p:nvCxnSpPr>
          <p:cNvPr id="7" name="直線單箭頭接點 6"/>
          <p:cNvCxnSpPr/>
          <p:nvPr/>
        </p:nvCxnSpPr>
        <p:spPr>
          <a:xfrm>
            <a:off x="1683845" y="3458753"/>
            <a:ext cx="4708" cy="58296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23710" y="5943754"/>
            <a:ext cx="2339102" cy="46166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單</a:t>
            </a:r>
            <a:r>
              <a:rPr lang="zh-TW" altLang="en-US" sz="2400" dirty="0">
                <a:latin typeface="標楷體" panose="03000509000000000000" pitchFamily="65" charset="-120"/>
                <a:ea typeface="標楷體" panose="03000509000000000000" pitchFamily="65" charset="-120"/>
              </a:rPr>
              <a:t>元</a:t>
            </a:r>
            <a:r>
              <a:rPr lang="zh-TW" altLang="en-US" sz="2400" dirty="0" smtClean="0">
                <a:latin typeface="標楷體" panose="03000509000000000000" pitchFamily="65" charset="-120"/>
                <a:ea typeface="標楷體" panose="03000509000000000000" pitchFamily="65" charset="-120"/>
              </a:rPr>
              <a:t>大小、數量</a:t>
            </a:r>
            <a:endParaRPr lang="zh-TW" altLang="en-US" sz="2400" dirty="0">
              <a:latin typeface="標楷體" panose="03000509000000000000" pitchFamily="65" charset="-120"/>
              <a:ea typeface="標楷體" panose="03000509000000000000" pitchFamily="65" charset="-120"/>
            </a:endParaRPr>
          </a:p>
        </p:txBody>
      </p:sp>
      <p:sp>
        <p:nvSpPr>
          <p:cNvPr id="9" name="文字方塊 8"/>
          <p:cNvSpPr txBox="1"/>
          <p:nvPr/>
        </p:nvSpPr>
        <p:spPr>
          <a:xfrm>
            <a:off x="3210719" y="1181392"/>
            <a:ext cx="5782352" cy="646331"/>
          </a:xfrm>
          <a:prstGeom prst="rect">
            <a:avLst/>
          </a:prstGeom>
          <a:noFill/>
        </p:spPr>
        <p:txBody>
          <a:bodyPr wrap="none" rtlCol="0">
            <a:spAutoFit/>
          </a:bodyPr>
          <a:lstStyle/>
          <a:p>
            <a:pPr marL="285750" indent="-285750">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距離越近、物體越大、密度變化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、活動力越大</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cxnSp>
        <p:nvCxnSpPr>
          <p:cNvPr id="10" name="直線單箭頭接點 9"/>
          <p:cNvCxnSpPr/>
          <p:nvPr/>
        </p:nvCxnSpPr>
        <p:spPr>
          <a:xfrm>
            <a:off x="1679137" y="5069246"/>
            <a:ext cx="4708" cy="58296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1139263" y="4316040"/>
            <a:ext cx="1107996" cy="46166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解析度</a:t>
            </a:r>
            <a:endParaRPr lang="zh-TW" altLang="en-US" sz="2400" dirty="0">
              <a:latin typeface="標楷體" panose="03000509000000000000" pitchFamily="65" charset="-120"/>
              <a:ea typeface="標楷體" panose="03000509000000000000" pitchFamily="65" charset="-120"/>
            </a:endParaRPr>
          </a:p>
        </p:txBody>
      </p:sp>
      <p:sp>
        <p:nvSpPr>
          <p:cNvPr id="14" name="文字方塊 13"/>
          <p:cNvSpPr txBox="1"/>
          <p:nvPr/>
        </p:nvSpPr>
        <p:spPr>
          <a:xfrm>
            <a:off x="3191526" y="3411181"/>
            <a:ext cx="5782352" cy="1631216"/>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由於在</a:t>
            </a:r>
            <a:r>
              <a:rPr lang="zh-TW" altLang="en-US" b="1" dirty="0" smtClean="0">
                <a:latin typeface="標楷體" panose="03000509000000000000" pitchFamily="65" charset="-120"/>
                <a:ea typeface="標楷體" panose="03000509000000000000" pitchFamily="65" charset="-120"/>
              </a:rPr>
              <a:t>商業禽舍</a:t>
            </a:r>
            <a:r>
              <a:rPr lang="zh-TW" altLang="en-US" dirty="0" smtClean="0">
                <a:latin typeface="標楷體" panose="03000509000000000000" pitchFamily="65" charset="-120"/>
                <a:ea typeface="標楷體" panose="03000509000000000000" pitchFamily="65" charset="-120"/>
              </a:rPr>
              <a:t>安裝之</a:t>
            </a:r>
            <a:r>
              <a:rPr lang="zh-TW" altLang="en-US" b="1" dirty="0" smtClean="0">
                <a:latin typeface="標楷體" panose="03000509000000000000" pitchFamily="65" charset="-120"/>
                <a:ea typeface="標楷體" panose="03000509000000000000" pitchFamily="65" charset="-120"/>
              </a:rPr>
              <a:t>紅外線熱影像系統</a:t>
            </a:r>
            <a:r>
              <a:rPr lang="zh-TW" altLang="en-US" dirty="0" smtClean="0">
                <a:latin typeface="標楷體" panose="03000509000000000000" pitchFamily="65" charset="-120"/>
                <a:ea typeface="標楷體" panose="03000509000000000000" pitchFamily="65" charset="-120"/>
              </a:rPr>
              <a:t>，其熱影像畫面不足以覆蓋整個飼養禽舍，因此</a:t>
            </a:r>
            <a:r>
              <a:rPr lang="zh-TW" altLang="en-US" b="1" dirty="0" smtClean="0">
                <a:latin typeface="標楷體" panose="03000509000000000000" pitchFamily="65" charset="-120"/>
                <a:ea typeface="標楷體" panose="03000509000000000000" pitchFamily="65" charset="-120"/>
              </a:rPr>
              <a:t>雞隻的數量、大小</a:t>
            </a:r>
            <a:r>
              <a:rPr lang="zh-TW" altLang="en-US" dirty="0" smtClean="0">
                <a:latin typeface="標楷體" panose="03000509000000000000" pitchFamily="65" charset="-120"/>
                <a:ea typeface="標楷體" panose="03000509000000000000" pitchFamily="65" charset="-120"/>
              </a:rPr>
              <a:t>將會影響</a:t>
            </a:r>
            <a:r>
              <a:rPr lang="zh-TW" altLang="en-US" b="1" dirty="0" smtClean="0">
                <a:latin typeface="標楷體" panose="03000509000000000000" pitchFamily="65" charset="-120"/>
                <a:ea typeface="標楷體" panose="03000509000000000000" pitchFamily="65" charset="-120"/>
              </a:rPr>
              <a:t>活動力數值</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為了消除雞隻</a:t>
            </a:r>
            <a:r>
              <a:rPr lang="zh-TW" altLang="en-US" b="1" dirty="0" smtClean="0">
                <a:latin typeface="標楷體" panose="03000509000000000000" pitchFamily="65" charset="-120"/>
                <a:ea typeface="標楷體" panose="03000509000000000000" pitchFamily="65" charset="-120"/>
              </a:rPr>
              <a:t>數量</a:t>
            </a:r>
            <a:r>
              <a:rPr lang="zh-TW" altLang="en-US" dirty="0" smtClean="0">
                <a:latin typeface="標楷體" panose="03000509000000000000" pitchFamily="65" charset="-120"/>
                <a:ea typeface="標楷體" panose="03000509000000000000" pitchFamily="65" charset="-120"/>
              </a:rPr>
              <a:t>、</a:t>
            </a:r>
            <a:r>
              <a:rPr lang="zh-TW" altLang="en-US" b="1" dirty="0" smtClean="0">
                <a:latin typeface="標楷體" panose="03000509000000000000" pitchFamily="65" charset="-120"/>
                <a:ea typeface="標楷體" panose="03000509000000000000" pitchFamily="65" charset="-120"/>
              </a:rPr>
              <a:t>大小</a:t>
            </a:r>
            <a:r>
              <a:rPr lang="zh-TW" altLang="en-US" dirty="0" smtClean="0">
                <a:latin typeface="標楷體" panose="03000509000000000000" pitchFamily="65" charset="-120"/>
                <a:ea typeface="標楷體" panose="03000509000000000000" pitchFamily="65" charset="-120"/>
              </a:rPr>
              <a:t>對活動力的影響，更改公式如下：</a:t>
            </a:r>
            <a:endParaRPr lang="zh-TW" altLang="en-US" dirty="0">
              <a:latin typeface="標楷體" panose="03000509000000000000" pitchFamily="65" charset="-120"/>
              <a:ea typeface="標楷體" panose="03000509000000000000" pitchFamily="65" charset="-120"/>
            </a:endParaRPr>
          </a:p>
        </p:txBody>
      </p:sp>
      <p:graphicFrame>
        <p:nvGraphicFramePr>
          <p:cNvPr id="15" name="物件 14"/>
          <p:cNvGraphicFramePr>
            <a:graphicFrameLocks noChangeAspect="1"/>
          </p:cNvGraphicFramePr>
          <p:nvPr>
            <p:extLst>
              <p:ext uri="{D42A27DB-BD31-4B8C-83A1-F6EECF244321}">
                <p14:modId xmlns:p14="http://schemas.microsoft.com/office/powerpoint/2010/main" val="2094921110"/>
              </p:ext>
            </p:extLst>
          </p:nvPr>
        </p:nvGraphicFramePr>
        <p:xfrm>
          <a:off x="4241036" y="4777240"/>
          <a:ext cx="3648232" cy="1442625"/>
        </p:xfrm>
        <a:graphic>
          <a:graphicData uri="http://schemas.openxmlformats.org/presentationml/2006/ole">
            <mc:AlternateContent xmlns:mc="http://schemas.openxmlformats.org/markup-compatibility/2006">
              <mc:Choice xmlns:v="urn:schemas-microsoft-com:vml" Requires="v">
                <p:oleObj spid="_x0000_s6591" name="Equation" r:id="rId3" imgW="2641320" imgH="1041120" progId="Equation.DSMT4">
                  <p:embed/>
                </p:oleObj>
              </mc:Choice>
              <mc:Fallback>
                <p:oleObj name="Equation" r:id="rId3" imgW="2641320" imgH="1041120" progId="Equation.DSMT4">
                  <p:embed/>
                  <p:pic>
                    <p:nvPicPr>
                      <p:cNvPr id="52" name="物件 51"/>
                      <p:cNvPicPr>
                        <a:picLocks noChangeAspect="1" noChangeArrowheads="1"/>
                      </p:cNvPicPr>
                      <p:nvPr/>
                    </p:nvPicPr>
                    <p:blipFill>
                      <a:blip r:embed="rId4"/>
                      <a:srcRect/>
                      <a:stretch>
                        <a:fillRect/>
                      </a:stretch>
                    </p:blipFill>
                    <p:spPr bwMode="auto">
                      <a:xfrm>
                        <a:off x="4241036" y="4777240"/>
                        <a:ext cx="3648232" cy="1442625"/>
                      </a:xfrm>
                      <a:prstGeom prst="rect">
                        <a:avLst/>
                      </a:prstGeom>
                      <a:noFill/>
                    </p:spPr>
                  </p:pic>
                </p:oleObj>
              </mc:Fallback>
            </mc:AlternateContent>
          </a:graphicData>
        </a:graphic>
      </p:graphicFrame>
      <p:grpSp>
        <p:nvGrpSpPr>
          <p:cNvPr id="59" name="群組 58"/>
          <p:cNvGrpSpPr/>
          <p:nvPr/>
        </p:nvGrpSpPr>
        <p:grpSpPr>
          <a:xfrm>
            <a:off x="3337658" y="1659924"/>
            <a:ext cx="1372134" cy="1697149"/>
            <a:chOff x="3307178" y="1659924"/>
            <a:chExt cx="1372134" cy="1697149"/>
          </a:xfrm>
        </p:grpSpPr>
        <p:sp>
          <p:nvSpPr>
            <p:cNvPr id="12" name="文字方塊 11"/>
            <p:cNvSpPr txBox="1"/>
            <p:nvPr/>
          </p:nvSpPr>
          <p:spPr>
            <a:xfrm>
              <a:off x="3494072" y="2858024"/>
              <a:ext cx="1185240" cy="499049"/>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距離遠</a:t>
              </a:r>
              <a:endParaRPr lang="zh-TW" altLang="en-US" dirty="0">
                <a:latin typeface="標楷體" panose="03000509000000000000" pitchFamily="65" charset="-120"/>
                <a:ea typeface="標楷體" panose="03000509000000000000" pitchFamily="65" charset="-120"/>
              </a:endParaRPr>
            </a:p>
          </p:txBody>
        </p:sp>
        <p:sp>
          <p:nvSpPr>
            <p:cNvPr id="17" name="矩形 16"/>
            <p:cNvSpPr/>
            <p:nvPr/>
          </p:nvSpPr>
          <p:spPr>
            <a:xfrm>
              <a:off x="3317474" y="1666921"/>
              <a:ext cx="1235556" cy="123555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a:off x="4246079" y="1666921"/>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3317474" y="2605200"/>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601117" y="1978738"/>
              <a:ext cx="323839" cy="30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a:stCxn id="17" idx="0"/>
              <a:endCxn id="17" idx="2"/>
            </p:cNvCxnSpPr>
            <p:nvPr/>
          </p:nvCxnSpPr>
          <p:spPr>
            <a:xfrm>
              <a:off x="3935252" y="1666921"/>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3307178" y="2287998"/>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3597412" y="1659924"/>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3317474" y="1972346"/>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 name="群組 59"/>
          <p:cNvGrpSpPr/>
          <p:nvPr/>
        </p:nvGrpSpPr>
        <p:grpSpPr>
          <a:xfrm>
            <a:off x="4672027" y="1664226"/>
            <a:ext cx="1369246" cy="1709316"/>
            <a:chOff x="4793947" y="1664226"/>
            <a:chExt cx="1369246" cy="1709316"/>
          </a:xfrm>
        </p:grpSpPr>
        <p:sp>
          <p:nvSpPr>
            <p:cNvPr id="13" name="文字方塊 12"/>
            <p:cNvSpPr txBox="1"/>
            <p:nvPr/>
          </p:nvSpPr>
          <p:spPr>
            <a:xfrm>
              <a:off x="4977953" y="2874493"/>
              <a:ext cx="1185240" cy="499049"/>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距離</a:t>
              </a:r>
              <a:r>
                <a:rPr lang="zh-TW" altLang="en-US" dirty="0">
                  <a:latin typeface="標楷體" panose="03000509000000000000" pitchFamily="65" charset="-120"/>
                  <a:ea typeface="標楷體" panose="03000509000000000000" pitchFamily="65" charset="-120"/>
                </a:rPr>
                <a:t>近</a:t>
              </a:r>
            </a:p>
          </p:txBody>
        </p:sp>
        <p:sp>
          <p:nvSpPr>
            <p:cNvPr id="16" name="矩形 15"/>
            <p:cNvSpPr/>
            <p:nvPr/>
          </p:nvSpPr>
          <p:spPr>
            <a:xfrm>
              <a:off x="4804243" y="1671223"/>
              <a:ext cx="1235556" cy="123555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5094479" y="1987184"/>
              <a:ext cx="628073" cy="634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a:stCxn id="16" idx="0"/>
              <a:endCxn id="16" idx="2"/>
            </p:cNvCxnSpPr>
            <p:nvPr/>
          </p:nvCxnSpPr>
          <p:spPr>
            <a:xfrm>
              <a:off x="5422021" y="1671223"/>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5732848" y="1671223"/>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4793947" y="2292300"/>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4804243" y="2609502"/>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5084181" y="1664226"/>
              <a:ext cx="0" cy="1235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4804243" y="1976649"/>
              <a:ext cx="12355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6227961" y="1667152"/>
            <a:ext cx="1242106" cy="124210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a:off x="7161488" y="1667152"/>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6227961" y="2610405"/>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230528" y="1660254"/>
            <a:ext cx="294381" cy="318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p:cNvCxnSpPr>
            <a:stCxn id="33" idx="0"/>
            <a:endCxn id="33" idx="2"/>
          </p:cNvCxnSpPr>
          <p:nvPr/>
        </p:nvCxnSpPr>
        <p:spPr>
          <a:xfrm>
            <a:off x="6849014" y="1667152"/>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a:off x="6217610" y="2291522"/>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6525944" y="1660118"/>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a:off x="6227961" y="1974197"/>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6403407" y="1819496"/>
            <a:ext cx="312928" cy="352541"/>
          </a:xfrm>
          <a:prstGeom prst="straightConnector1">
            <a:avLst/>
          </a:prstGeom>
          <a:ln w="12700">
            <a:solidFill>
              <a:srgbClr val="00B0F0"/>
            </a:solidFill>
            <a:tailEnd type="stealt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6527476" y="1978357"/>
            <a:ext cx="335242" cy="33215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6420024" y="2886290"/>
            <a:ext cx="1191523" cy="501694"/>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物體小</a:t>
            </a:r>
            <a:endParaRPr lang="zh-TW" altLang="en-US" dirty="0">
              <a:latin typeface="標楷體" panose="03000509000000000000" pitchFamily="65" charset="-120"/>
              <a:ea typeface="標楷體" panose="03000509000000000000" pitchFamily="65" charset="-120"/>
            </a:endParaRPr>
          </a:p>
        </p:txBody>
      </p:sp>
      <p:grpSp>
        <p:nvGrpSpPr>
          <p:cNvPr id="58" name="群組 57"/>
          <p:cNvGrpSpPr/>
          <p:nvPr/>
        </p:nvGrpSpPr>
        <p:grpSpPr>
          <a:xfrm>
            <a:off x="7559861" y="1664443"/>
            <a:ext cx="1354887" cy="1730154"/>
            <a:chOff x="7651301" y="1664443"/>
            <a:chExt cx="1354887" cy="1730154"/>
          </a:xfrm>
        </p:grpSpPr>
        <p:sp>
          <p:nvSpPr>
            <p:cNvPr id="32" name="矩形 31"/>
            <p:cNvSpPr/>
            <p:nvPr/>
          </p:nvSpPr>
          <p:spPr>
            <a:xfrm>
              <a:off x="7661652" y="1671477"/>
              <a:ext cx="1242106" cy="124210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7665007" y="1672724"/>
              <a:ext cx="631402" cy="6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a:stCxn id="32" idx="0"/>
              <a:endCxn id="32" idx="2"/>
            </p:cNvCxnSpPr>
            <p:nvPr/>
          </p:nvCxnSpPr>
          <p:spPr>
            <a:xfrm>
              <a:off x="8282704" y="1671477"/>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8595179" y="1671477"/>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7651301" y="2295847"/>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7661652" y="2614730"/>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7943073" y="1664443"/>
              <a:ext cx="0" cy="12421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7661652" y="1978522"/>
              <a:ext cx="12421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956198" y="1966728"/>
              <a:ext cx="638981" cy="665388"/>
            </a:xfrm>
            <a:prstGeom prst="straightConnector1">
              <a:avLst/>
            </a:prstGeom>
            <a:ln w="12700">
              <a:solidFill>
                <a:srgbClr val="00B0F0"/>
              </a:solidFill>
              <a:tailEnd type="stealt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8289824" y="2310509"/>
              <a:ext cx="644983" cy="674978"/>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7814665" y="2892903"/>
              <a:ext cx="1191523" cy="501694"/>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物體大</a:t>
              </a:r>
              <a:endParaRPr lang="zh-TW" altLang="en-US" dirty="0">
                <a:latin typeface="標楷體" panose="03000509000000000000" pitchFamily="65" charset="-120"/>
                <a:ea typeface="標楷體" panose="03000509000000000000" pitchFamily="65" charset="-120"/>
              </a:endParaRPr>
            </a:p>
          </p:txBody>
        </p:sp>
      </p:grpSp>
      <p:sp>
        <p:nvSpPr>
          <p:cNvPr id="54" name="文字方塊 53"/>
          <p:cNvSpPr txBox="1"/>
          <p:nvPr/>
        </p:nvSpPr>
        <p:spPr>
          <a:xfrm>
            <a:off x="3863661" y="5943754"/>
            <a:ext cx="5032147" cy="307777"/>
          </a:xfrm>
          <a:prstGeom prst="rect">
            <a:avLst/>
          </a:prstGeom>
          <a:noFill/>
        </p:spPr>
        <p:txBody>
          <a:bodyPr wrap="none" rtlCol="0">
            <a:spAutoFit/>
          </a:bodyPr>
          <a:lstStyle/>
          <a:p>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可適用於</a:t>
            </a:r>
            <a:r>
              <a:rPr lang="zh-TW" altLang="en-US" sz="1400" b="1" dirty="0" smtClean="0">
                <a:latin typeface="標楷體" panose="03000509000000000000" pitchFamily="65" charset="-120"/>
                <a:ea typeface="標楷體" panose="03000509000000000000" pitchFamily="65" charset="-120"/>
              </a:rPr>
              <a:t>影像內雞隻數量明顯改變</a:t>
            </a:r>
            <a:r>
              <a:rPr lang="zh-TW" altLang="en-US" sz="1400" dirty="0" smtClean="0">
                <a:latin typeface="標楷體" panose="03000509000000000000" pitchFamily="65" charset="-120"/>
                <a:ea typeface="標楷體" panose="03000509000000000000" pitchFamily="65" charset="-120"/>
              </a:rPr>
              <a:t>或</a:t>
            </a:r>
            <a:r>
              <a:rPr lang="zh-TW" altLang="en-US" sz="1400" b="1" dirty="0" smtClean="0">
                <a:latin typeface="標楷體" panose="03000509000000000000" pitchFamily="65" charset="-120"/>
                <a:ea typeface="標楷體" panose="03000509000000000000" pitchFamily="65" charset="-120"/>
              </a:rPr>
              <a:t>雞隻數量固定</a:t>
            </a:r>
            <a:r>
              <a:rPr lang="zh-TW" altLang="en-US" sz="1400" dirty="0" smtClean="0">
                <a:latin typeface="標楷體" panose="03000509000000000000" pitchFamily="65" charset="-120"/>
                <a:ea typeface="標楷體" panose="03000509000000000000" pitchFamily="65" charset="-120"/>
              </a:rPr>
              <a:t>的情況下</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p:txBody>
      </p:sp>
      <p:sp>
        <p:nvSpPr>
          <p:cNvPr id="61" name="文字方塊 60"/>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13</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2" name="文字方塊 61"/>
          <p:cNvSpPr txBox="1"/>
          <p:nvPr/>
        </p:nvSpPr>
        <p:spPr>
          <a:xfrm>
            <a:off x="256064" y="408605"/>
            <a:ext cx="264687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密度法的修正</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33442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字方塊 45"/>
          <p:cNvSpPr txBox="1"/>
          <p:nvPr/>
        </p:nvSpPr>
        <p:spPr>
          <a:xfrm>
            <a:off x="510048" y="987601"/>
            <a:ext cx="4345907" cy="1631216"/>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實驗禽舍位於中興大學</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畜產試驗場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，具有</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風扇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噴霧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等環境控制設備。</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初步</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驗證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演算法的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可行性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並探討紅羽</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土雞生理與其活動力之關係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6" name="群組 85"/>
          <p:cNvGrpSpPr/>
          <p:nvPr/>
        </p:nvGrpSpPr>
        <p:grpSpPr>
          <a:xfrm>
            <a:off x="270694" y="2660073"/>
            <a:ext cx="4810742" cy="3668248"/>
            <a:chOff x="466032" y="3524797"/>
            <a:chExt cx="3811630" cy="2906413"/>
          </a:xfrm>
        </p:grpSpPr>
        <p:pic>
          <p:nvPicPr>
            <p:cNvPr id="12" name="圖片 11"/>
            <p:cNvPicPr>
              <a:picLocks noChangeAspect="1"/>
            </p:cNvPicPr>
            <p:nvPr/>
          </p:nvPicPr>
          <p:blipFill rotWithShape="1">
            <a:blip r:embed="rId2"/>
            <a:srcRect t="11705"/>
            <a:stretch/>
          </p:blipFill>
          <p:spPr>
            <a:xfrm>
              <a:off x="2461564" y="4156341"/>
              <a:ext cx="652663" cy="315522"/>
            </a:xfrm>
            <a:prstGeom prst="rect">
              <a:avLst/>
            </a:prstGeom>
          </p:spPr>
        </p:pic>
        <p:sp>
          <p:nvSpPr>
            <p:cNvPr id="15" name="等腰三角形 14"/>
            <p:cNvSpPr/>
            <p:nvPr/>
          </p:nvSpPr>
          <p:spPr>
            <a:xfrm>
              <a:off x="1442506" y="4453808"/>
              <a:ext cx="2444629" cy="1762921"/>
            </a:xfrm>
            <a:prstGeom prst="triangl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440200" y="6213512"/>
              <a:ext cx="2444629" cy="18442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925705" y="4754279"/>
              <a:ext cx="118883" cy="60734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332210" y="4754279"/>
              <a:ext cx="118883" cy="60734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接點 6"/>
            <p:cNvCxnSpPr/>
            <p:nvPr/>
          </p:nvCxnSpPr>
          <p:spPr>
            <a:xfrm>
              <a:off x="1109583" y="4567874"/>
              <a:ext cx="3702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3907455" y="4567874"/>
              <a:ext cx="3702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H="1">
              <a:off x="1433194" y="4575645"/>
              <a:ext cx="36499" cy="18300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3889206" y="4575645"/>
              <a:ext cx="36499" cy="18300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440200" y="6397933"/>
              <a:ext cx="24446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281700" y="4140420"/>
              <a:ext cx="982271" cy="77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圖片 13"/>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1009816">
              <a:off x="2374682" y="4270240"/>
              <a:ext cx="282652" cy="178462"/>
            </a:xfrm>
            <a:prstGeom prst="rect">
              <a:avLst/>
            </a:prstGeom>
          </p:spPr>
        </p:pic>
        <p:sp>
          <p:nvSpPr>
            <p:cNvPr id="17" name="手繪多邊形 16"/>
            <p:cNvSpPr/>
            <p:nvPr/>
          </p:nvSpPr>
          <p:spPr>
            <a:xfrm>
              <a:off x="1097582" y="3958274"/>
              <a:ext cx="3180080" cy="609600"/>
            </a:xfrm>
            <a:custGeom>
              <a:avLst/>
              <a:gdLst>
                <a:gd name="connsiteX0" fmla="*/ 0 w 3180080"/>
                <a:gd name="connsiteY0" fmla="*/ 609600 h 609600"/>
                <a:gd name="connsiteX1" fmla="*/ 1691640 w 3180080"/>
                <a:gd name="connsiteY1" fmla="*/ 0 h 609600"/>
                <a:gd name="connsiteX2" fmla="*/ 3180080 w 3180080"/>
                <a:gd name="connsiteY2" fmla="*/ 609600 h 609600"/>
              </a:gdLst>
              <a:ahLst/>
              <a:cxnLst>
                <a:cxn ang="0">
                  <a:pos x="connsiteX0" y="connsiteY0"/>
                </a:cxn>
                <a:cxn ang="0">
                  <a:pos x="connsiteX1" y="connsiteY1"/>
                </a:cxn>
                <a:cxn ang="0">
                  <a:pos x="connsiteX2" y="connsiteY2"/>
                </a:cxn>
              </a:cxnLst>
              <a:rect l="l" t="t" r="r" b="b"/>
              <a:pathLst>
                <a:path w="3180080" h="609600">
                  <a:moveTo>
                    <a:pt x="0" y="609600"/>
                  </a:moveTo>
                  <a:lnTo>
                    <a:pt x="1691640" y="0"/>
                  </a:lnTo>
                  <a:lnTo>
                    <a:pt x="3180080" y="60960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向右箭號 17"/>
            <p:cNvSpPr/>
            <p:nvPr/>
          </p:nvSpPr>
          <p:spPr>
            <a:xfrm>
              <a:off x="1595715" y="4921214"/>
              <a:ext cx="454441" cy="209984"/>
            </a:xfrm>
            <a:prstGeom prst="rightArrow">
              <a:avLst/>
            </a:prstGeom>
            <a:solidFill>
              <a:schemeClr val="accent1">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3258848" y="4921214"/>
              <a:ext cx="454441" cy="209984"/>
            </a:xfrm>
            <a:prstGeom prst="rightArrow">
              <a:avLst/>
            </a:prstGeom>
            <a:solidFill>
              <a:schemeClr val="accent1">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2458052" y="4928867"/>
              <a:ext cx="454441" cy="209984"/>
            </a:xfrm>
            <a:prstGeom prst="rightArrow">
              <a:avLst/>
            </a:prstGeom>
            <a:solidFill>
              <a:schemeClr val="accent1">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弧形接點 20"/>
            <p:cNvCxnSpPr/>
            <p:nvPr/>
          </p:nvCxnSpPr>
          <p:spPr>
            <a:xfrm rot="5400000" flipH="1" flipV="1">
              <a:off x="1995990" y="5414842"/>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2" name="弧形接點 21"/>
            <p:cNvCxnSpPr/>
            <p:nvPr/>
          </p:nvCxnSpPr>
          <p:spPr>
            <a:xfrm rot="5400000" flipH="1" flipV="1">
              <a:off x="2062757" y="5432326"/>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3" name="弧形接點 22"/>
            <p:cNvCxnSpPr/>
            <p:nvPr/>
          </p:nvCxnSpPr>
          <p:spPr>
            <a:xfrm rot="5400000" flipH="1" flipV="1">
              <a:off x="2508144" y="5423006"/>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 name="弧形接點 23"/>
            <p:cNvCxnSpPr/>
            <p:nvPr/>
          </p:nvCxnSpPr>
          <p:spPr>
            <a:xfrm rot="5400000" flipH="1" flipV="1">
              <a:off x="2928776" y="5486248"/>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 name="弧形接點 24"/>
            <p:cNvCxnSpPr/>
            <p:nvPr/>
          </p:nvCxnSpPr>
          <p:spPr>
            <a:xfrm rot="5400000" flipH="1" flipV="1">
              <a:off x="2989518" y="5494018"/>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6" name="弧形接點 25"/>
            <p:cNvCxnSpPr/>
            <p:nvPr/>
          </p:nvCxnSpPr>
          <p:spPr>
            <a:xfrm rot="5400000" flipH="1" flipV="1">
              <a:off x="2570633" y="5465192"/>
              <a:ext cx="224506" cy="217818"/>
            </a:xfrm>
            <a:prstGeom prst="curvedConnector3">
              <a:avLst/>
            </a:prstGeom>
            <a:ln>
              <a:solidFill>
                <a:srgbClr val="FF0000"/>
              </a:solidFill>
              <a:tailEnd type="triangle"/>
            </a:ln>
            <a:scene3d>
              <a:camera prst="orthographicFront">
                <a:rot lat="0" lon="0" rev="2100000"/>
              </a:camera>
              <a:lightRig rig="threePt" dir="t"/>
            </a:scene3d>
          </p:spPr>
          <p:style>
            <a:lnRef idx="1">
              <a:schemeClr val="accent1"/>
            </a:lnRef>
            <a:fillRef idx="0">
              <a:schemeClr val="accent1"/>
            </a:fillRef>
            <a:effectRef idx="0">
              <a:schemeClr val="accent1"/>
            </a:effectRef>
            <a:fontRef idx="minor">
              <a:schemeClr val="tx1"/>
            </a:fontRef>
          </p:style>
        </p:cxnSp>
        <p:pic>
          <p:nvPicPr>
            <p:cNvPr id="27" name="Picture 2" descr="https://static.thenounproject.com/png/1435053-200.png"/>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7248" y="3524797"/>
              <a:ext cx="571606" cy="571606"/>
            </a:xfrm>
            <a:prstGeom prst="rect">
              <a:avLst/>
            </a:prstGeom>
            <a:noFill/>
            <a:extLst>
              <a:ext uri="{909E8E84-426E-40DD-AFC4-6F175D3DCCD1}">
                <a14:hiddenFill xmlns:a14="http://schemas.microsoft.com/office/drawing/2010/main">
                  <a:solidFill>
                    <a:srgbClr val="FFFFFF"/>
                  </a:solidFill>
                </a14:hiddenFill>
              </a:ext>
            </a:extLst>
          </p:spPr>
        </p:pic>
        <p:sp>
          <p:nvSpPr>
            <p:cNvPr id="28" name="向下箭號 27"/>
            <p:cNvSpPr/>
            <p:nvPr/>
          </p:nvSpPr>
          <p:spPr>
            <a:xfrm rot="18349499">
              <a:off x="1618253" y="3941560"/>
              <a:ext cx="429183" cy="283055"/>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弧形接點 28"/>
            <p:cNvCxnSpPr/>
            <p:nvPr/>
          </p:nvCxnSpPr>
          <p:spPr>
            <a:xfrm>
              <a:off x="985162" y="4875621"/>
              <a:ext cx="307663" cy="115045"/>
            </a:xfrm>
            <a:prstGeom prst="curvedConnector3">
              <a:avLst>
                <a:gd name="adj1" fmla="val -1516"/>
              </a:avLst>
            </a:prstGeom>
            <a:ln w="41275">
              <a:solidFill>
                <a:schemeClr val="accent1">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弧形接點 29"/>
            <p:cNvCxnSpPr/>
            <p:nvPr/>
          </p:nvCxnSpPr>
          <p:spPr>
            <a:xfrm>
              <a:off x="978808" y="5079209"/>
              <a:ext cx="307663" cy="115045"/>
            </a:xfrm>
            <a:prstGeom prst="curvedConnector3">
              <a:avLst>
                <a:gd name="adj1" fmla="val -1516"/>
              </a:avLst>
            </a:prstGeom>
            <a:ln w="41275">
              <a:solidFill>
                <a:schemeClr val="accent1">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823846" y="4574773"/>
              <a:ext cx="464591" cy="264336"/>
            </a:xfrm>
            <a:prstGeom prst="rect">
              <a:avLst/>
            </a:prstGeom>
            <a:noFill/>
          </p:spPr>
          <p:txBody>
            <a:bodyPr wrap="none" rtlCol="0">
              <a:spAutoFit/>
            </a:bodyPr>
            <a:lstStyle/>
            <a:p>
              <a:r>
                <a:rPr lang="zh-TW" altLang="en-US" sz="1600" dirty="0" smtClean="0">
                  <a:latin typeface="標楷體" panose="03000509000000000000" pitchFamily="65" charset="-120"/>
                  <a:ea typeface="標楷體" panose="03000509000000000000" pitchFamily="65" charset="-120"/>
                </a:rPr>
                <a:t>風</a:t>
              </a:r>
              <a:r>
                <a:rPr lang="zh-TW" altLang="en-US" sz="1600" dirty="0">
                  <a:latin typeface="標楷體" panose="03000509000000000000" pitchFamily="65" charset="-120"/>
                  <a:ea typeface="標楷體" panose="03000509000000000000" pitchFamily="65" charset="-120"/>
                </a:rPr>
                <a:t>扇</a:t>
              </a:r>
            </a:p>
          </p:txBody>
        </p:sp>
        <p:pic>
          <p:nvPicPr>
            <p:cNvPr id="32" name="圖片 31"/>
            <p:cNvPicPr>
              <a:picLocks noChangeAspect="1"/>
            </p:cNvPicPr>
            <p:nvPr/>
          </p:nvPicPr>
          <p:blipFill>
            <a:blip r:embed="rId6"/>
            <a:stretch>
              <a:fillRect/>
            </a:stretch>
          </p:blipFill>
          <p:spPr>
            <a:xfrm>
              <a:off x="1801078" y="5728014"/>
              <a:ext cx="484298" cy="488202"/>
            </a:xfrm>
            <a:prstGeom prst="rect">
              <a:avLst/>
            </a:prstGeom>
          </p:spPr>
        </p:pic>
        <p:pic>
          <p:nvPicPr>
            <p:cNvPr id="33" name="圖片 32"/>
            <p:cNvPicPr>
              <a:picLocks noChangeAspect="1"/>
            </p:cNvPicPr>
            <p:nvPr/>
          </p:nvPicPr>
          <p:blipFill>
            <a:blip r:embed="rId6"/>
            <a:stretch>
              <a:fillRect/>
            </a:stretch>
          </p:blipFill>
          <p:spPr>
            <a:xfrm>
              <a:off x="2804416" y="5732115"/>
              <a:ext cx="396397" cy="399593"/>
            </a:xfrm>
            <a:prstGeom prst="rect">
              <a:avLst/>
            </a:prstGeom>
          </p:spPr>
        </p:pic>
        <p:pic>
          <p:nvPicPr>
            <p:cNvPr id="34" name="圖片 33"/>
            <p:cNvPicPr>
              <a:picLocks noChangeAspect="1"/>
            </p:cNvPicPr>
            <p:nvPr/>
          </p:nvPicPr>
          <p:blipFill>
            <a:blip r:embed="rId6"/>
            <a:stretch>
              <a:fillRect/>
            </a:stretch>
          </p:blipFill>
          <p:spPr>
            <a:xfrm>
              <a:off x="2391943" y="5660537"/>
              <a:ext cx="524107" cy="528333"/>
            </a:xfrm>
            <a:prstGeom prst="rect">
              <a:avLst/>
            </a:prstGeom>
          </p:spPr>
        </p:pic>
        <p:pic>
          <p:nvPicPr>
            <p:cNvPr id="35" name="圖片 34"/>
            <p:cNvPicPr>
              <a:picLocks noChangeAspect="1"/>
            </p:cNvPicPr>
            <p:nvPr/>
          </p:nvPicPr>
          <p:blipFill>
            <a:blip r:embed="rId6"/>
            <a:stretch>
              <a:fillRect/>
            </a:stretch>
          </p:blipFill>
          <p:spPr>
            <a:xfrm flipH="1">
              <a:off x="3132032" y="5716914"/>
              <a:ext cx="524107" cy="528333"/>
            </a:xfrm>
            <a:prstGeom prst="rect">
              <a:avLst/>
            </a:prstGeom>
          </p:spPr>
        </p:pic>
        <p:pic>
          <p:nvPicPr>
            <p:cNvPr id="36" name="圖片 35"/>
            <p:cNvPicPr>
              <a:picLocks noChangeAspect="1"/>
            </p:cNvPicPr>
            <p:nvPr/>
          </p:nvPicPr>
          <p:blipFill>
            <a:blip r:embed="rId6"/>
            <a:stretch>
              <a:fillRect/>
            </a:stretch>
          </p:blipFill>
          <p:spPr>
            <a:xfrm flipH="1">
              <a:off x="2166381" y="5763697"/>
              <a:ext cx="413501" cy="416835"/>
            </a:xfrm>
            <a:prstGeom prst="rect">
              <a:avLst/>
            </a:prstGeom>
          </p:spPr>
        </p:pic>
        <p:sp>
          <p:nvSpPr>
            <p:cNvPr id="48" name="橢圓 47"/>
            <p:cNvSpPr/>
            <p:nvPr/>
          </p:nvSpPr>
          <p:spPr>
            <a:xfrm>
              <a:off x="2297878" y="4042811"/>
              <a:ext cx="912802" cy="571982"/>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p:cNvCxnSpPr/>
            <p:nvPr/>
          </p:nvCxnSpPr>
          <p:spPr>
            <a:xfrm flipH="1">
              <a:off x="1109583" y="4471863"/>
              <a:ext cx="1197430" cy="100340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0" name="群組 49"/>
            <p:cNvGrpSpPr/>
            <p:nvPr/>
          </p:nvGrpSpPr>
          <p:grpSpPr>
            <a:xfrm>
              <a:off x="466032" y="5300345"/>
              <a:ext cx="720997" cy="1130865"/>
              <a:chOff x="4417095" y="4590835"/>
              <a:chExt cx="720997" cy="1130865"/>
            </a:xfrm>
          </p:grpSpPr>
          <p:pic>
            <p:nvPicPr>
              <p:cNvPr id="51" name="圖片 50"/>
              <p:cNvPicPr>
                <a:picLocks noChangeAspect="1"/>
              </p:cNvPicPr>
              <p:nvPr/>
            </p:nvPicPr>
            <p:blipFill rotWithShape="1">
              <a:blip r:embed="rId7"/>
              <a:srcRect l="-1" r="7544"/>
              <a:stretch/>
            </p:blipFill>
            <p:spPr>
              <a:xfrm>
                <a:off x="4417095" y="4822105"/>
                <a:ext cx="720997" cy="899595"/>
              </a:xfrm>
              <a:prstGeom prst="rect">
                <a:avLst/>
              </a:prstGeom>
            </p:spPr>
          </p:pic>
          <p:pic>
            <p:nvPicPr>
              <p:cNvPr id="52" name="圖片 51"/>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580706" y="4590835"/>
                <a:ext cx="430091" cy="317991"/>
              </a:xfrm>
              <a:prstGeom prst="rect">
                <a:avLst/>
              </a:prstGeom>
            </p:spPr>
          </p:pic>
        </p:grpSp>
        <p:sp>
          <p:nvSpPr>
            <p:cNvPr id="60" name="文字方塊 59"/>
            <p:cNvSpPr txBox="1"/>
            <p:nvPr/>
          </p:nvSpPr>
          <p:spPr>
            <a:xfrm>
              <a:off x="2040121" y="4598092"/>
              <a:ext cx="1746222" cy="264336"/>
            </a:xfrm>
            <a:prstGeom prst="rect">
              <a:avLst/>
            </a:prstGeom>
            <a:noFill/>
          </p:spPr>
          <p:txBody>
            <a:bodyPr wrap="none" rtlCol="0">
              <a:spAutoFit/>
            </a:bodyPr>
            <a:lstStyle/>
            <a:p>
              <a:r>
                <a:rPr lang="zh-TW" altLang="en-US" sz="1600" dirty="0" smtClean="0">
                  <a:solidFill>
                    <a:srgbClr val="FF0000"/>
                  </a:solidFill>
                  <a:latin typeface="標楷體" panose="03000509000000000000" pitchFamily="65" charset="-120"/>
                  <a:ea typeface="標楷體" panose="03000509000000000000" pitchFamily="65" charset="-120"/>
                </a:rPr>
                <a:t>紅外線</a:t>
              </a:r>
              <a:r>
                <a:rPr lang="zh-TW" altLang="en-US" sz="1600" dirty="0">
                  <a:solidFill>
                    <a:srgbClr val="FF0000"/>
                  </a:solidFill>
                  <a:latin typeface="標楷體" panose="03000509000000000000" pitchFamily="65" charset="-120"/>
                  <a:ea typeface="標楷體" panose="03000509000000000000" pitchFamily="65" charset="-120"/>
                </a:rPr>
                <a:t>熱</a:t>
              </a:r>
              <a:r>
                <a:rPr lang="zh-TW" altLang="en-US" sz="1600" dirty="0" smtClean="0">
                  <a:solidFill>
                    <a:srgbClr val="FF0000"/>
                  </a:solidFill>
                  <a:latin typeface="標楷體" panose="03000509000000000000" pitchFamily="65" charset="-120"/>
                  <a:ea typeface="標楷體" panose="03000509000000000000" pitchFamily="65" charset="-120"/>
                </a:rPr>
                <a:t>影像監測系</a:t>
              </a:r>
              <a:r>
                <a:rPr lang="zh-TW" altLang="en-US" sz="1600" dirty="0">
                  <a:solidFill>
                    <a:srgbClr val="FF0000"/>
                  </a:solidFill>
                  <a:latin typeface="標楷體" panose="03000509000000000000" pitchFamily="65" charset="-120"/>
                  <a:ea typeface="標楷體" panose="03000509000000000000" pitchFamily="65" charset="-120"/>
                </a:rPr>
                <a:t>統</a:t>
              </a:r>
            </a:p>
          </p:txBody>
        </p:sp>
      </p:grpSp>
      <p:sp>
        <p:nvSpPr>
          <p:cNvPr id="70" name="文字方塊 69"/>
          <p:cNvSpPr txBox="1"/>
          <p:nvPr/>
        </p:nvSpPr>
        <p:spPr>
          <a:xfrm>
            <a:off x="256064" y="408605"/>
            <a:ext cx="592982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初步</a:t>
            </a:r>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驗證活動力演算法的可行性</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99" name="群組 98"/>
          <p:cNvGrpSpPr/>
          <p:nvPr/>
        </p:nvGrpSpPr>
        <p:grpSpPr>
          <a:xfrm>
            <a:off x="5226170" y="974560"/>
            <a:ext cx="3578368" cy="5311761"/>
            <a:chOff x="5246490" y="974560"/>
            <a:chExt cx="3578368" cy="5311761"/>
          </a:xfrm>
        </p:grpSpPr>
        <p:grpSp>
          <p:nvGrpSpPr>
            <p:cNvPr id="98" name="群組 97"/>
            <p:cNvGrpSpPr/>
            <p:nvPr/>
          </p:nvGrpSpPr>
          <p:grpSpPr>
            <a:xfrm>
              <a:off x="5246490" y="974560"/>
              <a:ext cx="3578368" cy="5311761"/>
              <a:chOff x="4113816" y="249878"/>
              <a:chExt cx="4147128" cy="6156034"/>
            </a:xfrm>
          </p:grpSpPr>
          <p:pic>
            <p:nvPicPr>
              <p:cNvPr id="90" name="圖片 89"/>
              <p:cNvPicPr>
                <a:picLocks noChangeAspect="1"/>
              </p:cNvPicPr>
              <p:nvPr/>
            </p:nvPicPr>
            <p:blipFill rotWithShape="1">
              <a:blip r:embed="rId8" cstate="print">
                <a:extLst>
                  <a:ext uri="{28A0092B-C50C-407E-A947-70E740481C1C}">
                    <a14:useLocalDpi xmlns:a14="http://schemas.microsoft.com/office/drawing/2010/main" val="0"/>
                  </a:ext>
                </a:extLst>
              </a:blip>
              <a:srcRect l="3195" t="3473" b="9574"/>
              <a:stretch/>
            </p:blipFill>
            <p:spPr>
              <a:xfrm rot="5400000">
                <a:off x="3109363" y="1254331"/>
                <a:ext cx="6156034" cy="4147127"/>
              </a:xfrm>
              <a:prstGeom prst="rect">
                <a:avLst/>
              </a:prstGeom>
              <a:ln>
                <a:solidFill>
                  <a:schemeClr val="tx1"/>
                </a:solidFill>
              </a:ln>
            </p:spPr>
          </p:pic>
          <p:sp>
            <p:nvSpPr>
              <p:cNvPr id="91" name="橢圓 90"/>
              <p:cNvSpPr/>
              <p:nvPr/>
            </p:nvSpPr>
            <p:spPr>
              <a:xfrm>
                <a:off x="5203707" y="369947"/>
                <a:ext cx="1052945" cy="10529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文字方塊 91"/>
              <p:cNvSpPr txBox="1"/>
              <p:nvPr/>
            </p:nvSpPr>
            <p:spPr>
              <a:xfrm>
                <a:off x="4263247" y="1431075"/>
                <a:ext cx="3262432" cy="461665"/>
              </a:xfrm>
              <a:prstGeom prst="rect">
                <a:avLst/>
              </a:prstGeom>
              <a:noFill/>
            </p:spPr>
            <p:txBody>
              <a:bodyPr wrap="none" rtlCol="0">
                <a:spAutoFit/>
              </a:bodyPr>
              <a:lstStyle/>
              <a:p>
                <a:r>
                  <a:rPr lang="zh-TW" altLang="en-US" sz="2400" dirty="0" smtClean="0">
                    <a:solidFill>
                      <a:srgbClr val="FF0000"/>
                    </a:solidFill>
                    <a:latin typeface="標楷體" panose="03000509000000000000" pitchFamily="65" charset="-120"/>
                    <a:ea typeface="標楷體" panose="03000509000000000000" pitchFamily="65" charset="-120"/>
                  </a:rPr>
                  <a:t>紅外線熱影像監測系統</a:t>
                </a:r>
                <a:endParaRPr lang="zh-TW" altLang="en-US" sz="2400" dirty="0">
                  <a:solidFill>
                    <a:srgbClr val="FF0000"/>
                  </a:solidFill>
                  <a:latin typeface="標楷體" panose="03000509000000000000" pitchFamily="65" charset="-120"/>
                  <a:ea typeface="標楷體" panose="03000509000000000000" pitchFamily="65" charset="-120"/>
                </a:endParaRPr>
              </a:p>
            </p:txBody>
          </p:sp>
          <p:sp>
            <p:nvSpPr>
              <p:cNvPr id="93" name="橢圓 92"/>
              <p:cNvSpPr/>
              <p:nvPr/>
            </p:nvSpPr>
            <p:spPr>
              <a:xfrm>
                <a:off x="6837953" y="4747393"/>
                <a:ext cx="962743" cy="9627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p:cNvSpPr/>
              <p:nvPr/>
            </p:nvSpPr>
            <p:spPr>
              <a:xfrm>
                <a:off x="5116157" y="4523657"/>
                <a:ext cx="962743" cy="9627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文字方塊 94"/>
              <p:cNvSpPr txBox="1"/>
              <p:nvPr/>
            </p:nvSpPr>
            <p:spPr>
              <a:xfrm>
                <a:off x="6363004" y="4246245"/>
                <a:ext cx="1723549" cy="461665"/>
              </a:xfrm>
              <a:prstGeom prst="rect">
                <a:avLst/>
              </a:prstGeom>
              <a:noFill/>
            </p:spPr>
            <p:txBody>
              <a:bodyPr wrap="none" rtlCol="0">
                <a:spAutoFit/>
              </a:bodyPr>
              <a:lstStyle/>
              <a:p>
                <a:r>
                  <a:rPr lang="zh-TW" altLang="en-US" sz="2400" dirty="0" smtClean="0">
                    <a:solidFill>
                      <a:srgbClr val="FF0000"/>
                    </a:solidFill>
                    <a:latin typeface="標楷體" panose="03000509000000000000" pitchFamily="65" charset="-120"/>
                    <a:ea typeface="標楷體" panose="03000509000000000000" pitchFamily="65" charset="-120"/>
                  </a:rPr>
                  <a:t>鐘形飲水器</a:t>
                </a:r>
                <a:endParaRPr lang="zh-TW" altLang="en-US" sz="2400" dirty="0">
                  <a:solidFill>
                    <a:srgbClr val="FF0000"/>
                  </a:solidFill>
                  <a:latin typeface="標楷體" panose="03000509000000000000" pitchFamily="65" charset="-120"/>
                  <a:ea typeface="標楷體" panose="03000509000000000000" pitchFamily="65" charset="-120"/>
                </a:endParaRPr>
              </a:p>
            </p:txBody>
          </p:sp>
          <p:sp>
            <p:nvSpPr>
              <p:cNvPr id="96" name="文字方塊 95"/>
              <p:cNvSpPr txBox="1"/>
              <p:nvPr/>
            </p:nvSpPr>
            <p:spPr>
              <a:xfrm>
                <a:off x="5514189" y="5392158"/>
                <a:ext cx="1107996" cy="461665"/>
              </a:xfrm>
              <a:prstGeom prst="rect">
                <a:avLst/>
              </a:prstGeom>
              <a:noFill/>
            </p:spPr>
            <p:txBody>
              <a:bodyPr wrap="none" rtlCol="0">
                <a:spAutoFit/>
              </a:bodyPr>
              <a:lstStyle/>
              <a:p>
                <a:r>
                  <a:rPr lang="zh-TW" altLang="en-US" sz="2400" dirty="0" smtClean="0">
                    <a:solidFill>
                      <a:srgbClr val="FF0000"/>
                    </a:solidFill>
                    <a:latin typeface="標楷體" panose="03000509000000000000" pitchFamily="65" charset="-120"/>
                    <a:ea typeface="標楷體" panose="03000509000000000000" pitchFamily="65" charset="-120"/>
                  </a:rPr>
                  <a:t>飼料桶</a:t>
                </a:r>
                <a:endParaRPr lang="zh-TW" altLang="en-US" sz="2400" dirty="0">
                  <a:solidFill>
                    <a:srgbClr val="FF0000"/>
                  </a:solidFill>
                  <a:latin typeface="標楷體" panose="03000509000000000000" pitchFamily="65" charset="-120"/>
                  <a:ea typeface="標楷體" panose="03000509000000000000" pitchFamily="65" charset="-120"/>
                </a:endParaRPr>
              </a:p>
            </p:txBody>
          </p:sp>
          <p:sp>
            <p:nvSpPr>
              <p:cNvPr id="97" name="矩形 96"/>
              <p:cNvSpPr/>
              <p:nvPr/>
            </p:nvSpPr>
            <p:spPr>
              <a:xfrm>
                <a:off x="4113816" y="5932788"/>
                <a:ext cx="4147128" cy="468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latin typeface="標楷體" panose="03000509000000000000" pitchFamily="65" charset="-120"/>
                    <a:ea typeface="標楷體" panose="03000509000000000000" pitchFamily="65" charset="-120"/>
                  </a:rPr>
                  <a:t>國立中興大學畜產試驗所</a:t>
                </a:r>
                <a:endParaRPr lang="zh-TW" altLang="en-US" sz="2400" dirty="0">
                  <a:latin typeface="標楷體" panose="03000509000000000000" pitchFamily="65" charset="-120"/>
                  <a:ea typeface="標楷體" panose="03000509000000000000" pitchFamily="65" charset="-120"/>
                </a:endParaRPr>
              </a:p>
            </p:txBody>
          </p:sp>
        </p:grpSp>
        <p:pic>
          <p:nvPicPr>
            <p:cNvPr id="4" name="圖片 3"/>
            <p:cNvPicPr>
              <a:picLocks noChangeAspect="1"/>
            </p:cNvPicPr>
            <p:nvPr/>
          </p:nvPicPr>
          <p:blipFill rotWithShape="1">
            <a:blip r:embed="rId9"/>
            <a:srcRect l="29864" r="9032"/>
            <a:stretch/>
          </p:blipFill>
          <p:spPr>
            <a:xfrm rot="5400000">
              <a:off x="7731187" y="861110"/>
              <a:ext cx="977400" cy="1209939"/>
            </a:xfrm>
            <a:prstGeom prst="rect">
              <a:avLst/>
            </a:prstGeom>
            <a:ln>
              <a:solidFill>
                <a:schemeClr val="tx1"/>
              </a:solidFill>
            </a:ln>
            <a:effectLst/>
          </p:spPr>
        </p:pic>
      </p:grpSp>
      <p:sp>
        <p:nvSpPr>
          <p:cNvPr id="55" name="文字方塊 54"/>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14</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830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方塊 23"/>
          <p:cNvSpPr txBox="1"/>
          <p:nvPr/>
        </p:nvSpPr>
        <p:spPr>
          <a:xfrm>
            <a:off x="305780" y="1001266"/>
            <a:ext cx="8612508" cy="1631216"/>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sz="1600" dirty="0" smtClean="0">
                <a:latin typeface="標楷體" panose="03000509000000000000" pitchFamily="65" charset="-120"/>
                <a:ea typeface="標楷體" panose="03000509000000000000" pitchFamily="65" charset="-120"/>
              </a:rPr>
              <a:t>實驗數據蒐集於</a:t>
            </a:r>
            <a:r>
              <a:rPr lang="zh-TW" altLang="en-US" sz="1600" b="1" dirty="0" smtClean="0">
                <a:latin typeface="標楷體" panose="03000509000000000000" pitchFamily="65" charset="-120"/>
                <a:ea typeface="標楷體" panose="03000509000000000000" pitchFamily="65" charset="-120"/>
              </a:rPr>
              <a:t>中興大學畜產試驗所</a:t>
            </a:r>
            <a:r>
              <a:rPr lang="zh-TW" altLang="en-US" sz="1600" dirty="0" smtClean="0">
                <a:latin typeface="標楷體" panose="03000509000000000000" pitchFamily="65" charset="-120"/>
                <a:ea typeface="標楷體" panose="03000509000000000000" pitchFamily="65" charset="-120"/>
              </a:rPr>
              <a:t>，且影像內雞隻</a:t>
            </a:r>
            <a:r>
              <a:rPr lang="zh-TW" altLang="en-US" sz="1600" b="1" dirty="0" smtClean="0">
                <a:latin typeface="標楷體" panose="03000509000000000000" pitchFamily="65" charset="-120"/>
                <a:ea typeface="標楷體" panose="03000509000000000000" pitchFamily="65" charset="-120"/>
              </a:rPr>
              <a:t>數量固定</a:t>
            </a:r>
            <a:r>
              <a:rPr lang="zh-TW" altLang="en-US" sz="1600" dirty="0" smtClean="0">
                <a:latin typeface="標楷體" panose="03000509000000000000" pitchFamily="65" charset="-120"/>
                <a:ea typeface="標楷體" panose="03000509000000000000" pitchFamily="65" charset="-120"/>
              </a:rPr>
              <a:t>。</a:t>
            </a:r>
            <a:endParaRPr lang="en-US" altLang="zh-TW" sz="1600" dirty="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r>
              <a:rPr lang="zh-TW" altLang="en-US" sz="1600" dirty="0" smtClean="0">
                <a:latin typeface="標楷體" panose="03000509000000000000" pitchFamily="65" charset="-120"/>
                <a:ea typeface="標楷體" panose="03000509000000000000" pitchFamily="65" charset="-120"/>
              </a:rPr>
              <a:t>比較</a:t>
            </a:r>
            <a:r>
              <a:rPr lang="zh-TW" altLang="en-US" sz="1600" b="1" dirty="0" smtClean="0">
                <a:latin typeface="標楷體" panose="03000509000000000000" pitchFamily="65" charset="-120"/>
                <a:ea typeface="標楷體" panose="03000509000000000000" pitchFamily="65" charset="-120"/>
              </a:rPr>
              <a:t>三種</a:t>
            </a:r>
            <a:r>
              <a:rPr lang="zh-TW" altLang="en-US" sz="1600" dirty="0" smtClean="0">
                <a:latin typeface="標楷體" panose="03000509000000000000" pitchFamily="65" charset="-120"/>
                <a:ea typeface="標楷體" panose="03000509000000000000" pitchFamily="65" charset="-120"/>
              </a:rPr>
              <a:t>用以評估活動力之演算法，包含</a:t>
            </a:r>
            <a:r>
              <a:rPr lang="zh-TW" altLang="en-US" sz="1600" b="1" dirty="0" smtClean="0">
                <a:latin typeface="標楷體" panose="03000509000000000000" pitchFamily="65" charset="-120"/>
                <a:ea typeface="標楷體" panose="03000509000000000000" pitchFamily="65" charset="-120"/>
              </a:rPr>
              <a:t>光流法</a:t>
            </a:r>
            <a:r>
              <a:rPr lang="zh-TW" altLang="en-US" sz="1600" dirty="0" smtClean="0">
                <a:latin typeface="標楷體" panose="03000509000000000000" pitchFamily="65" charset="-120"/>
                <a:ea typeface="標楷體" panose="03000509000000000000" pitchFamily="65" charset="-120"/>
              </a:rPr>
              <a:t>、</a:t>
            </a:r>
            <a:r>
              <a:rPr lang="zh-TW" altLang="en-US" sz="1600" b="1" dirty="0">
                <a:latin typeface="標楷體" panose="03000509000000000000" pitchFamily="65" charset="-120"/>
                <a:ea typeface="標楷體" panose="03000509000000000000" pitchFamily="65" charset="-120"/>
              </a:rPr>
              <a:t>密度</a:t>
            </a:r>
            <a:r>
              <a:rPr lang="zh-TW" altLang="en-US" sz="1600" b="1" dirty="0" smtClean="0">
                <a:latin typeface="標楷體" panose="03000509000000000000" pitchFamily="65" charset="-120"/>
                <a:ea typeface="標楷體" panose="03000509000000000000" pitchFamily="65" charset="-120"/>
              </a:rPr>
              <a:t>法</a:t>
            </a:r>
            <a:r>
              <a:rPr lang="en-US" altLang="zh-TW" sz="1600" dirty="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以下稱之為</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smtClean="0">
                <a:latin typeface="Times New Roman" panose="02020603050405020304" pitchFamily="18" charset="0"/>
                <a:ea typeface="標楷體" panose="03000509000000000000" pitchFamily="65" charset="-120"/>
                <a:cs typeface="Times New Roman" panose="02020603050405020304" pitchFamily="18" charset="0"/>
              </a:rPr>
              <a:t>Ⅰ</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與</a:t>
            </a:r>
            <a:r>
              <a:rPr lang="zh-TW" altLang="en-US" sz="1600" b="1" dirty="0" smtClean="0">
                <a:latin typeface="標楷體" panose="03000509000000000000" pitchFamily="65" charset="-120"/>
                <a:ea typeface="標楷體" panose="03000509000000000000" pitchFamily="65" charset="-120"/>
              </a:rPr>
              <a:t>修正後密度法</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以下稱之為</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Ⅱ</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a:t>
            </a:r>
            <a:endParaRPr lang="en-US" altLang="zh-TW" sz="1600" dirty="0" smtClean="0">
              <a:latin typeface="標楷體" panose="03000509000000000000" pitchFamily="65" charset="-120"/>
              <a:ea typeface="標楷體" panose="03000509000000000000" pitchFamily="65" charset="-120"/>
            </a:endParaRPr>
          </a:p>
          <a:p>
            <a:pPr marL="285750" indent="-285750" algn="just">
              <a:buFont typeface="Wingdings" panose="05000000000000000000" pitchFamily="2" charset="2"/>
              <a:buChar char="p"/>
            </a:pPr>
            <a:r>
              <a:rPr lang="zh-TW" altLang="en-US" sz="1600" b="1" dirty="0">
                <a:latin typeface="標楷體" panose="03000509000000000000" pitchFamily="65" charset="-120"/>
                <a:ea typeface="標楷體" panose="03000509000000000000" pitchFamily="65" charset="-120"/>
              </a:rPr>
              <a:t>活動力演算法</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sz="1600" dirty="0">
                <a:latin typeface="標楷體" panose="03000509000000000000" pitchFamily="65" charset="-120"/>
                <a:ea typeface="標楷體" panose="03000509000000000000" pitchFamily="65" charset="-120"/>
              </a:rPr>
              <a:t>與</a:t>
            </a:r>
            <a:r>
              <a:rPr lang="zh-TW" altLang="en-US" sz="1600" b="1" dirty="0">
                <a:latin typeface="標楷體" panose="03000509000000000000" pitchFamily="65" charset="-120"/>
                <a:ea typeface="標楷體" panose="03000509000000000000" pitchFamily="65" charset="-120"/>
              </a:rPr>
              <a:t>活動力演算法</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Ⅱ</a:t>
            </a:r>
            <a:r>
              <a:rPr lang="zh-TW" altLang="en-US" sz="1600" dirty="0">
                <a:latin typeface="標楷體" panose="03000509000000000000" pitchFamily="65" charset="-120"/>
                <a:ea typeface="標楷體" panose="03000509000000000000" pitchFamily="65" charset="-120"/>
              </a:rPr>
              <a:t>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t>
            </a:r>
            <a:r>
              <a:rPr lang="en-US" altLang="zh-TW" sz="1600" baseline="300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0.98</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dirty="0">
                <a:latin typeface="標楷體" panose="03000509000000000000" pitchFamily="65" charset="-120"/>
                <a:ea typeface="標楷體" panose="03000509000000000000" pitchFamily="65" charset="-120"/>
              </a:rPr>
              <a:t>活動力演算法</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sz="1600" dirty="0">
                <a:latin typeface="標楷體" panose="03000509000000000000" pitchFamily="65" charset="-120"/>
                <a:ea typeface="標楷體" panose="03000509000000000000" pitchFamily="65" charset="-120"/>
              </a:rPr>
              <a:t>與</a:t>
            </a:r>
            <a:r>
              <a:rPr lang="zh-TW" altLang="en-US" sz="1600" b="1" dirty="0">
                <a:latin typeface="標楷體" panose="03000509000000000000" pitchFamily="65" charset="-120"/>
                <a:ea typeface="標楷體" panose="03000509000000000000" pitchFamily="65" charset="-120"/>
              </a:rPr>
              <a:t>光流法</a:t>
            </a:r>
            <a:r>
              <a:rPr lang="zh-TW" altLang="en-US" sz="1600" dirty="0">
                <a:latin typeface="標楷體" panose="03000509000000000000" pitchFamily="65" charset="-120"/>
                <a:ea typeface="標楷體" panose="03000509000000000000" pitchFamily="65" charset="-120"/>
              </a:rPr>
              <a:t>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t>
            </a:r>
            <a:r>
              <a:rPr lang="en-US" altLang="zh-TW" sz="1600" baseline="300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0.87</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Ⅱ</a:t>
            </a:r>
            <a:r>
              <a:rPr lang="zh-TW" altLang="en-US" sz="1600" dirty="0" smtClean="0">
                <a:latin typeface="標楷體" panose="03000509000000000000" pitchFamily="65" charset="-120"/>
                <a:ea typeface="標楷體" panose="03000509000000000000" pitchFamily="65" charset="-120"/>
              </a:rPr>
              <a:t>與</a:t>
            </a:r>
            <a:r>
              <a:rPr lang="zh-TW" altLang="en-US" sz="1600" b="1" dirty="0" smtClean="0">
                <a:latin typeface="標楷體" panose="03000509000000000000" pitchFamily="65" charset="-120"/>
                <a:ea typeface="標楷體" panose="03000509000000000000" pitchFamily="65" charset="-120"/>
              </a:rPr>
              <a:t>光流法</a:t>
            </a:r>
            <a:r>
              <a:rPr lang="zh-TW" altLang="en-US" sz="1600" dirty="0" smtClean="0">
                <a:latin typeface="標楷體" panose="03000509000000000000" pitchFamily="65" charset="-120"/>
                <a:ea typeface="標楷體" panose="03000509000000000000" pitchFamily="65" charset="-120"/>
              </a:rPr>
              <a:t>之</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R</a:t>
            </a:r>
            <a:r>
              <a:rPr lang="en-US" altLang="zh-TW" sz="1600" baseline="30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0.82</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，驗證此方法適用於</a:t>
            </a:r>
            <a:r>
              <a:rPr lang="zh-TW" altLang="en-US" sz="1600" dirty="0" smtClean="0">
                <a:latin typeface="標楷體" panose="03000509000000000000" pitchFamily="65" charset="-120"/>
                <a:ea typeface="標楷體" panose="03000509000000000000" pitchFamily="65" charset="-120"/>
              </a:rPr>
              <a:t>影像內雞隻</a:t>
            </a:r>
            <a:r>
              <a:rPr lang="zh-TW" altLang="en-US" sz="1600" b="1" dirty="0" smtClean="0">
                <a:latin typeface="標楷體" panose="03000509000000000000" pitchFamily="65" charset="-120"/>
                <a:ea typeface="標楷體" panose="03000509000000000000" pitchFamily="65" charset="-120"/>
              </a:rPr>
              <a:t>數量固定</a:t>
            </a:r>
            <a:r>
              <a:rPr lang="zh-TW" altLang="en-US" sz="1600" dirty="0" smtClean="0">
                <a:latin typeface="標楷體" panose="03000509000000000000" pitchFamily="65" charset="-120"/>
                <a:ea typeface="標楷體" panose="03000509000000000000" pitchFamily="65" charset="-120"/>
              </a:rPr>
              <a:t>的情況下。</a:t>
            </a:r>
            <a:endParaRPr lang="zh-TW" altLang="en-US" sz="1600" dirty="0">
              <a:latin typeface="標楷體" panose="03000509000000000000" pitchFamily="65" charset="-120"/>
              <a:ea typeface="標楷體" panose="03000509000000000000" pitchFamily="65" charset="-120"/>
            </a:endParaRPr>
          </a:p>
        </p:txBody>
      </p:sp>
      <p:graphicFrame>
        <p:nvGraphicFramePr>
          <p:cNvPr id="25" name="圖表 24"/>
          <p:cNvGraphicFramePr>
            <a:graphicFrameLocks/>
          </p:cNvGraphicFramePr>
          <p:nvPr>
            <p:extLst>
              <p:ext uri="{D42A27DB-BD31-4B8C-83A1-F6EECF244321}">
                <p14:modId xmlns:p14="http://schemas.microsoft.com/office/powerpoint/2010/main" val="154366652"/>
              </p:ext>
            </p:extLst>
          </p:nvPr>
        </p:nvGraphicFramePr>
        <p:xfrm>
          <a:off x="414134" y="2518807"/>
          <a:ext cx="5837011" cy="3978544"/>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字方塊 25"/>
          <p:cNvSpPr txBox="1"/>
          <p:nvPr/>
        </p:nvSpPr>
        <p:spPr>
          <a:xfrm>
            <a:off x="767226" y="6386345"/>
            <a:ext cx="5207566" cy="282839"/>
          </a:xfrm>
          <a:prstGeom prst="rect">
            <a:avLst/>
          </a:prstGeom>
          <a:noFill/>
        </p:spPr>
        <p:txBody>
          <a:bodyPr wrap="square" rtlCol="0">
            <a:spAutoFit/>
          </a:bodyPr>
          <a:lstStyle/>
          <a:p>
            <a:pPr algn="ct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Time (Second)</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字方塊 26"/>
          <p:cNvSpPr txBox="1"/>
          <p:nvPr/>
        </p:nvSpPr>
        <p:spPr>
          <a:xfrm rot="16200000">
            <a:off x="15379" y="4263894"/>
            <a:ext cx="705788" cy="282839"/>
          </a:xfrm>
          <a:prstGeom prst="rect">
            <a:avLst/>
          </a:prstGeom>
          <a:noFill/>
        </p:spPr>
        <p:txBody>
          <a:bodyPr wrap="none" rtlCol="0">
            <a:spAutoFit/>
          </a:bodyPr>
          <a:lstStyle/>
          <a:p>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8" name="圖片 27"/>
          <p:cNvPicPr>
            <a:picLocks noChangeAspect="1"/>
          </p:cNvPicPr>
          <p:nvPr/>
        </p:nvPicPr>
        <p:blipFill rotWithShape="1">
          <a:blip r:embed="rId3"/>
          <a:srcRect l="29865" t="9053" r="7091" b="7099"/>
          <a:stretch/>
        </p:blipFill>
        <p:spPr>
          <a:xfrm>
            <a:off x="4823200" y="3101481"/>
            <a:ext cx="1263477" cy="1016672"/>
          </a:xfrm>
          <a:prstGeom prst="rect">
            <a:avLst/>
          </a:prstGeom>
          <a:ln>
            <a:solidFill>
              <a:schemeClr val="tx1"/>
            </a:solidFill>
          </a:ln>
          <a:effectLst/>
        </p:spPr>
      </p:pic>
      <p:sp>
        <p:nvSpPr>
          <p:cNvPr id="29" name="矩形 28"/>
          <p:cNvSpPr/>
          <p:nvPr/>
        </p:nvSpPr>
        <p:spPr>
          <a:xfrm>
            <a:off x="4813963" y="2656383"/>
            <a:ext cx="1265384" cy="4358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Experimental poultry house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0" name="直線接點 29"/>
          <p:cNvCxnSpPr/>
          <p:nvPr/>
        </p:nvCxnSpPr>
        <p:spPr>
          <a:xfrm>
            <a:off x="887452" y="2981254"/>
            <a:ext cx="28805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880350" y="2802876"/>
            <a:ext cx="2880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887452" y="3149960"/>
            <a:ext cx="288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1175501" y="2839834"/>
            <a:ext cx="1232837" cy="282839"/>
          </a:xfrm>
          <a:prstGeom prst="rect">
            <a:avLst/>
          </a:prstGeom>
          <a:noFill/>
        </p:spPr>
        <p:txBody>
          <a:bodyPr wrap="none" rtlCol="0">
            <a:spAutoFit/>
          </a:bodyPr>
          <a:lstStyle/>
          <a:p>
            <a:r>
              <a:rPr lang="zh-TW" altLang="en-US" sz="1200"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文字方塊 33"/>
          <p:cNvSpPr txBox="1"/>
          <p:nvPr/>
        </p:nvSpPr>
        <p:spPr>
          <a:xfrm>
            <a:off x="1177831" y="2663232"/>
            <a:ext cx="1183733" cy="282839"/>
          </a:xfrm>
          <a:prstGeom prst="rect">
            <a:avLst/>
          </a:prstGeom>
          <a:noFill/>
        </p:spPr>
        <p:txBody>
          <a:bodyPr wrap="none" rtlCol="0">
            <a:spAutoFit/>
          </a:bodyPr>
          <a:lstStyle/>
          <a:p>
            <a:r>
              <a:rPr lang="zh-TW" altLang="en-US" sz="1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文字方塊 34"/>
          <p:cNvSpPr txBox="1"/>
          <p:nvPr/>
        </p:nvSpPr>
        <p:spPr>
          <a:xfrm>
            <a:off x="1175501" y="3009613"/>
            <a:ext cx="659958" cy="28283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矩形 35"/>
          <p:cNvSpPr/>
          <p:nvPr/>
        </p:nvSpPr>
        <p:spPr>
          <a:xfrm>
            <a:off x="996908" y="2775952"/>
            <a:ext cx="46683" cy="5026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97826" y="2981105"/>
            <a:ext cx="290643" cy="314266"/>
          </a:xfrm>
          <a:prstGeom prst="rect">
            <a:avLst/>
          </a:prstGeom>
          <a:noFill/>
        </p:spPr>
        <p:txBody>
          <a:bodyPr wrap="square" rtlCol="0">
            <a:spAutoFit/>
          </a:bodyPr>
          <a:lstStyle/>
          <a:p>
            <a:r>
              <a:rPr lang="en-US" altLang="zh-TW" sz="1400" dirty="0" smtClean="0">
                <a:latin typeface="+mj-lt"/>
              </a:rPr>
              <a:t>o</a:t>
            </a:r>
            <a:endParaRPr lang="zh-TW" altLang="en-US" sz="1400" dirty="0">
              <a:latin typeface="+mj-lt"/>
            </a:endParaRPr>
          </a:p>
        </p:txBody>
      </p:sp>
      <p:sp>
        <p:nvSpPr>
          <p:cNvPr id="38" name="等腰三角形 37"/>
          <p:cNvSpPr/>
          <p:nvPr/>
        </p:nvSpPr>
        <p:spPr>
          <a:xfrm>
            <a:off x="989254" y="2941704"/>
            <a:ext cx="68301" cy="70679"/>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ysClr val="windowText" lastClr="000000"/>
                </a:solidFill>
              </a:ln>
              <a:solidFill>
                <a:sysClr val="windowText" lastClr="000000"/>
              </a:solidFill>
            </a:endParaRPr>
          </a:p>
        </p:txBody>
      </p:sp>
      <p:graphicFrame>
        <p:nvGraphicFramePr>
          <p:cNvPr id="39" name="圖表 38"/>
          <p:cNvGraphicFramePr>
            <a:graphicFrameLocks/>
          </p:cNvGraphicFramePr>
          <p:nvPr>
            <p:extLst>
              <p:ext uri="{D42A27DB-BD31-4B8C-83A1-F6EECF244321}">
                <p14:modId xmlns:p14="http://schemas.microsoft.com/office/powerpoint/2010/main" val="2773943867"/>
              </p:ext>
            </p:extLst>
          </p:nvPr>
        </p:nvGraphicFramePr>
        <p:xfrm>
          <a:off x="6415709" y="2547715"/>
          <a:ext cx="2477830" cy="1258385"/>
        </p:xfrm>
        <a:graphic>
          <a:graphicData uri="http://schemas.openxmlformats.org/drawingml/2006/chart">
            <c:chart xmlns:c="http://schemas.openxmlformats.org/drawingml/2006/chart" xmlns:r="http://schemas.openxmlformats.org/officeDocument/2006/relationships" r:id="rId4"/>
          </a:graphicData>
        </a:graphic>
      </p:graphicFrame>
      <p:sp>
        <p:nvSpPr>
          <p:cNvPr id="40" name="文字方塊 39"/>
          <p:cNvSpPr txBox="1"/>
          <p:nvPr/>
        </p:nvSpPr>
        <p:spPr>
          <a:xfrm>
            <a:off x="7224219" y="3637132"/>
            <a:ext cx="1037463" cy="246221"/>
          </a:xfrm>
          <a:prstGeom prst="rect">
            <a:avLst/>
          </a:prstGeom>
          <a:noFill/>
        </p:spPr>
        <p:txBody>
          <a:bodyPr wrap="none" rtlCol="0">
            <a:spAutoFit/>
          </a:bodyPr>
          <a:lstStyle/>
          <a:p>
            <a:r>
              <a:rPr lang="zh-TW" altLang="en-US" sz="1000"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文字方塊 40"/>
          <p:cNvSpPr txBox="1"/>
          <p:nvPr/>
        </p:nvSpPr>
        <p:spPr>
          <a:xfrm rot="16200000">
            <a:off x="5875562" y="3024548"/>
            <a:ext cx="997389" cy="246221"/>
          </a:xfrm>
          <a:prstGeom prst="rect">
            <a:avLst/>
          </a:prstGeom>
          <a:noFill/>
        </p:spPr>
        <p:txBody>
          <a:bodyPr wrap="none" rtlCol="0">
            <a:spAutoFit/>
          </a:bodyPr>
          <a:lstStyle/>
          <a:p>
            <a:r>
              <a:rPr lang="zh-TW" altLang="en-US" sz="1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2" name="圖表 41"/>
          <p:cNvGraphicFramePr>
            <a:graphicFrameLocks/>
          </p:cNvGraphicFramePr>
          <p:nvPr>
            <p:extLst>
              <p:ext uri="{D42A27DB-BD31-4B8C-83A1-F6EECF244321}">
                <p14:modId xmlns:p14="http://schemas.microsoft.com/office/powerpoint/2010/main" val="1176621305"/>
              </p:ext>
            </p:extLst>
          </p:nvPr>
        </p:nvGraphicFramePr>
        <p:xfrm>
          <a:off x="6415709" y="3825632"/>
          <a:ext cx="2477829" cy="1292585"/>
        </p:xfrm>
        <a:graphic>
          <a:graphicData uri="http://schemas.openxmlformats.org/drawingml/2006/chart">
            <c:chart xmlns:c="http://schemas.openxmlformats.org/drawingml/2006/chart" xmlns:r="http://schemas.openxmlformats.org/officeDocument/2006/relationships" r:id="rId5"/>
          </a:graphicData>
        </a:graphic>
      </p:graphicFrame>
      <p:sp>
        <p:nvSpPr>
          <p:cNvPr id="43" name="文字方塊 42"/>
          <p:cNvSpPr txBox="1"/>
          <p:nvPr/>
        </p:nvSpPr>
        <p:spPr>
          <a:xfrm>
            <a:off x="7224219" y="4973733"/>
            <a:ext cx="997389" cy="246221"/>
          </a:xfrm>
          <a:prstGeom prst="rect">
            <a:avLst/>
          </a:prstGeom>
          <a:noFill/>
        </p:spPr>
        <p:txBody>
          <a:bodyPr wrap="none" rtlCol="0">
            <a:spAutoFit/>
          </a:bodyPr>
          <a:lstStyle/>
          <a:p>
            <a:r>
              <a:rPr lang="zh-TW" altLang="en-US" sz="1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文字方塊 43"/>
          <p:cNvSpPr txBox="1"/>
          <p:nvPr/>
        </p:nvSpPr>
        <p:spPr>
          <a:xfrm rot="16200000">
            <a:off x="6082728" y="4282203"/>
            <a:ext cx="569387" cy="246221"/>
          </a:xfrm>
          <a:prstGeom prst="rect">
            <a:avLst/>
          </a:prstGeom>
          <a:noFill/>
        </p:spPr>
        <p:txBody>
          <a:bodyPr wrap="none" rtlCol="0">
            <a:spAutoFit/>
          </a:bodyPr>
          <a:lstStyle/>
          <a:p>
            <a:r>
              <a:rPr lang="zh-TW" altLang="en-US" sz="100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45" name="圖表 44"/>
          <p:cNvGraphicFramePr>
            <a:graphicFrameLocks/>
          </p:cNvGraphicFramePr>
          <p:nvPr>
            <p:extLst>
              <p:ext uri="{D42A27DB-BD31-4B8C-83A1-F6EECF244321}">
                <p14:modId xmlns:p14="http://schemas.microsoft.com/office/powerpoint/2010/main" val="784199224"/>
              </p:ext>
            </p:extLst>
          </p:nvPr>
        </p:nvGraphicFramePr>
        <p:xfrm>
          <a:off x="6415708" y="5091893"/>
          <a:ext cx="2477829" cy="1294452"/>
        </p:xfrm>
        <a:graphic>
          <a:graphicData uri="http://schemas.openxmlformats.org/drawingml/2006/chart">
            <c:chart xmlns:c="http://schemas.openxmlformats.org/drawingml/2006/chart" xmlns:r="http://schemas.openxmlformats.org/officeDocument/2006/relationships" r:id="rId6"/>
          </a:graphicData>
        </a:graphic>
      </p:graphicFrame>
      <p:sp>
        <p:nvSpPr>
          <p:cNvPr id="46" name="文字方塊 45"/>
          <p:cNvSpPr txBox="1"/>
          <p:nvPr/>
        </p:nvSpPr>
        <p:spPr>
          <a:xfrm rot="16200000">
            <a:off x="6082727" y="5532760"/>
            <a:ext cx="569387" cy="246221"/>
          </a:xfrm>
          <a:prstGeom prst="rect">
            <a:avLst/>
          </a:prstGeom>
          <a:noFill/>
        </p:spPr>
        <p:txBody>
          <a:bodyPr wrap="none" rtlCol="0">
            <a:spAutoFit/>
          </a:bodyPr>
          <a:lstStyle/>
          <a:p>
            <a:r>
              <a:rPr lang="zh-TW" altLang="en-US" sz="100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文字方塊 46"/>
          <p:cNvSpPr txBox="1"/>
          <p:nvPr/>
        </p:nvSpPr>
        <p:spPr>
          <a:xfrm>
            <a:off x="7204181" y="6251130"/>
            <a:ext cx="1037463" cy="246221"/>
          </a:xfrm>
          <a:prstGeom prst="rect">
            <a:avLst/>
          </a:prstGeom>
          <a:noFill/>
        </p:spPr>
        <p:txBody>
          <a:bodyPr wrap="none" rtlCol="0">
            <a:spAutoFit/>
          </a:bodyPr>
          <a:lstStyle/>
          <a:p>
            <a:r>
              <a:rPr lang="zh-TW" altLang="en-US" sz="1000"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文字方塊 49"/>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15</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49" name="文字方塊 48"/>
          <p:cNvSpPr txBox="1"/>
          <p:nvPr/>
        </p:nvSpPr>
        <p:spPr>
          <a:xfrm>
            <a:off x="256064" y="408605"/>
            <a:ext cx="592982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初步</a:t>
            </a:r>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驗證活動力演算法的可行性</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511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群組 65"/>
          <p:cNvGrpSpPr/>
          <p:nvPr/>
        </p:nvGrpSpPr>
        <p:grpSpPr>
          <a:xfrm>
            <a:off x="2926180" y="3019297"/>
            <a:ext cx="6078287" cy="3396934"/>
            <a:chOff x="2567873" y="1772920"/>
            <a:chExt cx="6078287" cy="2743200"/>
          </a:xfrm>
        </p:grpSpPr>
        <p:sp>
          <p:nvSpPr>
            <p:cNvPr id="54" name="矩形 53"/>
            <p:cNvSpPr/>
            <p:nvPr/>
          </p:nvSpPr>
          <p:spPr>
            <a:xfrm>
              <a:off x="3251550" y="1898568"/>
              <a:ext cx="1540849" cy="21866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4789295" y="1895428"/>
              <a:ext cx="2612741" cy="2189790"/>
            </a:xfrm>
            <a:prstGeom prst="rect">
              <a:avLst/>
            </a:prstGeom>
            <a:solidFill>
              <a:srgbClr val="F4F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7402038" y="1898568"/>
              <a:ext cx="1105946" cy="21866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5" name="圖表 54"/>
            <p:cNvGraphicFramePr>
              <a:graphicFrameLocks/>
            </p:cNvGraphicFramePr>
            <p:nvPr>
              <p:extLst>
                <p:ext uri="{D42A27DB-BD31-4B8C-83A1-F6EECF244321}">
                  <p14:modId xmlns:p14="http://schemas.microsoft.com/office/powerpoint/2010/main" val="3209043437"/>
                </p:ext>
              </p:extLst>
            </p:nvPr>
          </p:nvGraphicFramePr>
          <p:xfrm>
            <a:off x="2875651" y="1772920"/>
            <a:ext cx="5770509"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6" name="文字方塊 55"/>
            <p:cNvSpPr txBox="1"/>
            <p:nvPr/>
          </p:nvSpPr>
          <p:spPr>
            <a:xfrm>
              <a:off x="5872011" y="1921503"/>
              <a:ext cx="574510" cy="307777"/>
            </a:xfrm>
            <a:prstGeom prst="rect">
              <a:avLst/>
            </a:prstGeom>
            <a:noFill/>
          </p:spPr>
          <p:txBody>
            <a:bodyPr wrap="square" rtlCol="0">
              <a:spAutoFit/>
            </a:bodyPr>
            <a:lstStyle/>
            <a:p>
              <a:r>
                <a:rPr lang="zh-TW" altLang="en-US" sz="1400" dirty="0" smtClean="0">
                  <a:latin typeface="標楷體" panose="03000509000000000000" pitchFamily="65" charset="-120"/>
                  <a:ea typeface="標楷體" panose="03000509000000000000" pitchFamily="65" charset="-120"/>
                  <a:cs typeface="Times New Roman" panose="02020603050405020304" pitchFamily="18" charset="0"/>
                </a:rPr>
                <a:t>白</a:t>
              </a:r>
              <a:r>
                <a:rPr lang="zh-TW" altLang="en-US" sz="1400" dirty="0">
                  <a:latin typeface="標楷體" panose="03000509000000000000" pitchFamily="65" charset="-120"/>
                  <a:ea typeface="標楷體" panose="03000509000000000000" pitchFamily="65" charset="-120"/>
                  <a:cs typeface="Times New Roman" panose="02020603050405020304" pitchFamily="18" charset="0"/>
                </a:rPr>
                <a:t>天</a:t>
              </a:r>
            </a:p>
          </p:txBody>
        </p:sp>
        <p:cxnSp>
          <p:nvCxnSpPr>
            <p:cNvPr id="57" name="直線接點 56"/>
            <p:cNvCxnSpPr/>
            <p:nvPr/>
          </p:nvCxnSpPr>
          <p:spPr>
            <a:xfrm>
              <a:off x="4792401" y="1929123"/>
              <a:ext cx="0" cy="2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7416584" y="1921503"/>
              <a:ext cx="0" cy="2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字方塊 58"/>
            <p:cNvSpPr txBox="1"/>
            <p:nvPr/>
          </p:nvSpPr>
          <p:spPr>
            <a:xfrm>
              <a:off x="3699730" y="1929123"/>
              <a:ext cx="583986" cy="307777"/>
            </a:xfrm>
            <a:prstGeom prst="rect">
              <a:avLst/>
            </a:prstGeom>
            <a:noFill/>
          </p:spPr>
          <p:txBody>
            <a:bodyPr wrap="square" rtlCol="0">
              <a:spAutoFit/>
            </a:bodyPr>
            <a:lstStyle/>
            <a:p>
              <a:r>
                <a:rPr lang="zh-TW" altLang="en-US" sz="1400" dirty="0" smtClean="0">
                  <a:latin typeface="標楷體" panose="03000509000000000000" pitchFamily="65" charset="-120"/>
                  <a:ea typeface="標楷體" panose="03000509000000000000" pitchFamily="65" charset="-120"/>
                  <a:cs typeface="Times New Roman" panose="02020603050405020304" pitchFamily="18" charset="0"/>
                </a:rPr>
                <a:t>夜晚</a:t>
              </a:r>
              <a:endParaRPr lang="zh-TW" altLang="en-US" sz="1400" dirty="0">
                <a:latin typeface="標楷體" panose="03000509000000000000" pitchFamily="65" charset="-120"/>
                <a:ea typeface="標楷體" panose="03000509000000000000" pitchFamily="65" charset="-120"/>
                <a:cs typeface="Times New Roman" panose="02020603050405020304" pitchFamily="18" charset="0"/>
              </a:endParaRPr>
            </a:p>
          </p:txBody>
        </p:sp>
        <p:cxnSp>
          <p:nvCxnSpPr>
            <p:cNvPr id="60" name="直線單箭頭接點 59"/>
            <p:cNvCxnSpPr/>
            <p:nvPr/>
          </p:nvCxnSpPr>
          <p:spPr>
            <a:xfrm>
              <a:off x="4789295" y="2075677"/>
              <a:ext cx="971425" cy="0"/>
            </a:xfrm>
            <a:prstGeom prst="straightConnector1">
              <a:avLst/>
            </a:prstGeom>
            <a:ln>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6" idx="3"/>
            </p:cNvCxnSpPr>
            <p:nvPr/>
          </p:nvCxnSpPr>
          <p:spPr>
            <a:xfrm flipV="1">
              <a:off x="6446521" y="2069206"/>
              <a:ext cx="950759" cy="618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418616" y="2068726"/>
              <a:ext cx="1087336" cy="0"/>
            </a:xfrm>
            <a:prstGeom prst="straightConnector1">
              <a:avLst/>
            </a:prstGeom>
            <a:ln>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4306576" y="2075869"/>
              <a:ext cx="4858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3235565" y="2075678"/>
              <a:ext cx="37631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rot="16200000">
              <a:off x="2033112" y="2804115"/>
              <a:ext cx="1377300"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67" name="群組 66"/>
          <p:cNvGrpSpPr/>
          <p:nvPr/>
        </p:nvGrpSpPr>
        <p:grpSpPr>
          <a:xfrm>
            <a:off x="419602" y="3171000"/>
            <a:ext cx="2464440" cy="2787840"/>
            <a:chOff x="453519" y="3124259"/>
            <a:chExt cx="2051444" cy="2320648"/>
          </a:xfrm>
        </p:grpSpPr>
        <p:sp>
          <p:nvSpPr>
            <p:cNvPr id="8" name="矩形 7"/>
            <p:cNvSpPr/>
            <p:nvPr/>
          </p:nvSpPr>
          <p:spPr>
            <a:xfrm>
              <a:off x="453520" y="4253215"/>
              <a:ext cx="509254" cy="1162488"/>
            </a:xfrm>
            <a:prstGeom prst="rect">
              <a:avLst/>
            </a:prstGeom>
            <a:solidFill>
              <a:srgbClr val="F4F1BB"/>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活動力高</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453519" y="3124943"/>
              <a:ext cx="509254" cy="1131860"/>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活動力低</a:t>
              </a:r>
              <a:endParaRPr lang="zh-TW" altLang="en-US" b="1" dirty="0">
                <a:solidFill>
                  <a:schemeClr val="tx1"/>
                </a:solidFill>
                <a:latin typeface="標楷體" panose="03000509000000000000" pitchFamily="65" charset="-120"/>
                <a:ea typeface="標楷體" panose="03000509000000000000" pitchFamily="65" charset="-120"/>
              </a:endParaRPr>
            </a:p>
          </p:txBody>
        </p:sp>
        <p:grpSp>
          <p:nvGrpSpPr>
            <p:cNvPr id="10" name="群組 9"/>
            <p:cNvGrpSpPr/>
            <p:nvPr/>
          </p:nvGrpSpPr>
          <p:grpSpPr>
            <a:xfrm>
              <a:off x="962775" y="3124259"/>
              <a:ext cx="1542188" cy="1163448"/>
              <a:chOff x="886052" y="3903039"/>
              <a:chExt cx="1542188" cy="1163448"/>
            </a:xfrm>
          </p:grpSpPr>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52" y="3903039"/>
                <a:ext cx="1542188" cy="1132544"/>
              </a:xfrm>
              <a:prstGeom prst="rect">
                <a:avLst/>
              </a:prstGeom>
              <a:ln>
                <a:noFill/>
              </a:ln>
              <a:effectLst/>
            </p:spPr>
          </p:pic>
          <p:sp>
            <p:nvSpPr>
              <p:cNvPr id="12" name="文字方塊 11"/>
              <p:cNvSpPr txBox="1"/>
              <p:nvPr/>
            </p:nvSpPr>
            <p:spPr>
              <a:xfrm>
                <a:off x="886053" y="4758710"/>
                <a:ext cx="795800" cy="307777"/>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04:00</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13" name="群組 12"/>
            <p:cNvGrpSpPr/>
            <p:nvPr/>
          </p:nvGrpSpPr>
          <p:grpSpPr>
            <a:xfrm>
              <a:off x="962775" y="4251515"/>
              <a:ext cx="1542188" cy="1193392"/>
              <a:chOff x="-1653948" y="5276078"/>
              <a:chExt cx="1542188" cy="1193392"/>
            </a:xfrm>
          </p:grpSpPr>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3948" y="5276078"/>
                <a:ext cx="1542188" cy="1162488"/>
              </a:xfrm>
              <a:prstGeom prst="rect">
                <a:avLst/>
              </a:prstGeom>
              <a:ln>
                <a:noFill/>
              </a:ln>
              <a:effectLst/>
            </p:spPr>
          </p:pic>
          <p:sp>
            <p:nvSpPr>
              <p:cNvPr id="15" name="文字方塊 14"/>
              <p:cNvSpPr txBox="1"/>
              <p:nvPr/>
            </p:nvSpPr>
            <p:spPr>
              <a:xfrm>
                <a:off x="-1653948" y="6161693"/>
                <a:ext cx="795800" cy="307777"/>
              </a:xfrm>
              <a:prstGeom prst="rect">
                <a:avLst/>
              </a:prstGeom>
              <a:noFill/>
            </p:spPr>
            <p:txBody>
              <a:bodyPr wrap="squar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14:00</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grpSp>
      </p:grpSp>
      <p:sp>
        <p:nvSpPr>
          <p:cNvPr id="16" name="文字方塊 15"/>
          <p:cNvSpPr txBox="1"/>
          <p:nvPr/>
        </p:nvSpPr>
        <p:spPr>
          <a:xfrm>
            <a:off x="687223" y="1035187"/>
            <a:ext cx="5622507" cy="1785104"/>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實驗禽舍位於中興大學</a:t>
            </a:r>
            <a:r>
              <a:rPr lang="zh-TW" altLang="en-US" b="1" dirty="0" smtClean="0">
                <a:latin typeface="標楷體" panose="03000509000000000000" pitchFamily="65" charset="-120"/>
                <a:ea typeface="標楷體" panose="03000509000000000000" pitchFamily="65" charset="-120"/>
                <a:cs typeface="Times New Roman" panose="02020603050405020304" pitchFamily="18" charset="0"/>
              </a:rPr>
              <a:t>畜產試驗場</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，具有</a:t>
            </a:r>
            <a:r>
              <a:rPr lang="zh-TW" altLang="en-US" b="1" dirty="0" smtClean="0">
                <a:latin typeface="標楷體" panose="03000509000000000000" pitchFamily="65" charset="-120"/>
                <a:ea typeface="標楷體" panose="03000509000000000000" pitchFamily="65" charset="-120"/>
                <a:cs typeface="Times New Roman" panose="02020603050405020304" pitchFamily="18" charset="0"/>
              </a:rPr>
              <a:t>風扇</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b="1" dirty="0" smtClean="0">
                <a:latin typeface="標楷體" panose="03000509000000000000" pitchFamily="65" charset="-120"/>
                <a:ea typeface="標楷體" panose="03000509000000000000" pitchFamily="65" charset="-120"/>
                <a:cs typeface="Times New Roman" panose="02020603050405020304" pitchFamily="18" charset="0"/>
              </a:rPr>
              <a:t>噴霧</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等環境控制設備。</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研究發現，白天的</a:t>
            </a:r>
            <a:r>
              <a:rPr lang="zh-TW" altLang="en-US" b="1" dirty="0">
                <a:latin typeface="標楷體" panose="03000509000000000000" pitchFamily="65" charset="-120"/>
                <a:ea typeface="標楷體" panose="03000509000000000000" pitchFamily="65" charset="-120"/>
              </a:rPr>
              <a:t>家禽活動力</a:t>
            </a:r>
            <a:r>
              <a:rPr lang="zh-TW" altLang="en-US" dirty="0">
                <a:latin typeface="標楷體" panose="03000509000000000000" pitchFamily="65" charset="-120"/>
                <a:ea typeface="標楷體" panose="03000509000000000000" pitchFamily="65" charset="-120"/>
              </a:rPr>
              <a:t>高於夜晚，其原因為雞隻天生具有</a:t>
            </a:r>
            <a:r>
              <a:rPr lang="zh-TW" altLang="en-US" b="1" dirty="0">
                <a:latin typeface="標楷體" panose="03000509000000000000" pitchFamily="65" charset="-120"/>
                <a:ea typeface="標楷體" panose="03000509000000000000" pitchFamily="65" charset="-120"/>
              </a:rPr>
              <a:t>夜盲症</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實驗證實，藉由</a:t>
            </a:r>
            <a:r>
              <a:rPr lang="zh-TW" altLang="en-US" b="1" dirty="0">
                <a:latin typeface="標楷體" panose="03000509000000000000" pitchFamily="65" charset="-120"/>
                <a:ea typeface="標楷體" panose="03000509000000000000" pitchFamily="65" charset="-120"/>
              </a:rPr>
              <a:t>密度變化</a:t>
            </a:r>
            <a:r>
              <a:rPr lang="zh-TW" altLang="en-US" dirty="0">
                <a:latin typeface="標楷體" panose="03000509000000000000" pitchFamily="65" charset="-120"/>
                <a:ea typeface="標楷體" panose="03000509000000000000" pitchFamily="65" charset="-120"/>
              </a:rPr>
              <a:t>計算</a:t>
            </a:r>
            <a:r>
              <a:rPr lang="zh-TW" altLang="en-US" b="1" dirty="0">
                <a:latin typeface="標楷體" panose="03000509000000000000" pitchFamily="65" charset="-120"/>
                <a:ea typeface="標楷體" panose="03000509000000000000" pitchFamily="65" charset="-120"/>
              </a:rPr>
              <a:t>活動力</a:t>
            </a:r>
            <a:r>
              <a:rPr lang="zh-TW" altLang="en-US" dirty="0">
                <a:latin typeface="標楷體" panose="03000509000000000000" pitchFamily="65" charset="-120"/>
                <a:ea typeface="標楷體" panose="03000509000000000000" pitchFamily="65" charset="-120"/>
              </a:rPr>
              <a:t>具有可行性</a:t>
            </a:r>
            <a:r>
              <a:rPr lang="zh-TW" altLang="en-US" dirty="0" smtClean="0">
                <a:latin typeface="標楷體" panose="03000509000000000000" pitchFamily="65" charset="-120"/>
                <a:ea typeface="標楷體" panose="03000509000000000000" pitchFamily="65"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17" name="群組 16"/>
          <p:cNvGrpSpPr/>
          <p:nvPr/>
        </p:nvGrpSpPr>
        <p:grpSpPr>
          <a:xfrm>
            <a:off x="6427119" y="875849"/>
            <a:ext cx="2431559" cy="2166988"/>
            <a:chOff x="6739462" y="1158145"/>
            <a:chExt cx="1538117" cy="1699203"/>
          </a:xfrm>
        </p:grpSpPr>
        <p:pic>
          <p:nvPicPr>
            <p:cNvPr id="18" name="圖片 17"/>
            <p:cNvPicPr>
              <a:picLocks noChangeAspect="1"/>
            </p:cNvPicPr>
            <p:nvPr/>
          </p:nvPicPr>
          <p:blipFill rotWithShape="1">
            <a:blip r:embed="rId5"/>
            <a:srcRect l="29865" r="1377"/>
            <a:stretch/>
          </p:blipFill>
          <p:spPr>
            <a:xfrm>
              <a:off x="6739462" y="1158145"/>
              <a:ext cx="1538117" cy="1677696"/>
            </a:xfrm>
            <a:prstGeom prst="rect">
              <a:avLst/>
            </a:prstGeom>
            <a:ln>
              <a:solidFill>
                <a:schemeClr val="tx1"/>
              </a:solidFill>
            </a:ln>
            <a:effectLst/>
          </p:spPr>
        </p:pic>
        <p:sp>
          <p:nvSpPr>
            <p:cNvPr id="19" name="文字方塊 18"/>
            <p:cNvSpPr txBox="1"/>
            <p:nvPr/>
          </p:nvSpPr>
          <p:spPr>
            <a:xfrm>
              <a:off x="6739462" y="2560840"/>
              <a:ext cx="867081" cy="296508"/>
            </a:xfrm>
            <a:prstGeom prst="rect">
              <a:avLst/>
            </a:prstGeom>
            <a:noFill/>
            <a:ln>
              <a:noFill/>
            </a:ln>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可見光影像</a:t>
              </a:r>
              <a:endParaRPr lang="zh-TW" altLang="en-US" dirty="0">
                <a:solidFill>
                  <a:schemeClr val="bg1"/>
                </a:solidFill>
                <a:latin typeface="標楷體" panose="03000509000000000000" pitchFamily="65" charset="-120"/>
                <a:ea typeface="標楷體" panose="03000509000000000000" pitchFamily="65" charset="-120"/>
              </a:endParaRPr>
            </a:p>
          </p:txBody>
        </p:sp>
      </p:grpSp>
      <p:cxnSp>
        <p:nvCxnSpPr>
          <p:cNvPr id="20" name="直線單箭頭接點 19"/>
          <p:cNvCxnSpPr/>
          <p:nvPr/>
        </p:nvCxnSpPr>
        <p:spPr>
          <a:xfrm flipH="1">
            <a:off x="7278853" y="2621228"/>
            <a:ext cx="297052" cy="79075"/>
          </a:xfrm>
          <a:prstGeom prst="straightConnector1">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7427379" y="1594232"/>
            <a:ext cx="173550" cy="112364"/>
          </a:xfrm>
          <a:prstGeom prst="straightConnector1">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7507534" y="2373354"/>
            <a:ext cx="1047082" cy="307777"/>
          </a:xfrm>
          <a:prstGeom prst="rect">
            <a:avLst/>
          </a:prstGeom>
          <a:noFill/>
        </p:spPr>
        <p:txBody>
          <a:bodyPr wrap="non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Bell drinker</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33" name="文字方塊 32"/>
          <p:cNvSpPr txBox="1"/>
          <p:nvPr/>
        </p:nvSpPr>
        <p:spPr>
          <a:xfrm>
            <a:off x="6460452" y="1294747"/>
            <a:ext cx="1058303" cy="307777"/>
          </a:xfrm>
          <a:prstGeom prst="rect">
            <a:avLst/>
          </a:prstGeom>
          <a:noFill/>
        </p:spPr>
        <p:txBody>
          <a:bodyPr wrap="non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Feed bucket</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48" name="文字方塊 47"/>
          <p:cNvSpPr txBox="1"/>
          <p:nvPr/>
        </p:nvSpPr>
        <p:spPr>
          <a:xfrm>
            <a:off x="256064" y="408605"/>
            <a:ext cx="4698722"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土雞生理與活動力之關係</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68" name="文字方塊 67"/>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16</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81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p:nvPr/>
        </p:nvPicPr>
        <p:blipFill rotWithShape="1">
          <a:blip r:embed="rId2" cstate="print">
            <a:extLst>
              <a:ext uri="{28A0092B-C50C-407E-A947-70E740481C1C}">
                <a14:useLocalDpi xmlns:a14="http://schemas.microsoft.com/office/drawing/2010/main"/>
              </a:ext>
            </a:extLst>
          </a:blip>
          <a:srcRect/>
          <a:stretch/>
        </p:blipFill>
        <p:spPr>
          <a:xfrm>
            <a:off x="6400312" y="858038"/>
            <a:ext cx="2475331" cy="2205071"/>
          </a:xfrm>
          <a:prstGeom prst="rect">
            <a:avLst/>
          </a:prstGeom>
        </p:spPr>
      </p:pic>
      <p:sp>
        <p:nvSpPr>
          <p:cNvPr id="6" name="文字方塊 5"/>
          <p:cNvSpPr txBox="1"/>
          <p:nvPr/>
        </p:nvSpPr>
        <p:spPr>
          <a:xfrm>
            <a:off x="532970" y="1090134"/>
            <a:ext cx="5382152" cy="1785104"/>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國立中興大學動物科學系</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動物舍進行</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疫苗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實驗。</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40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隻</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周齡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金門、竹崎土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分為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隻</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實驗</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組</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對照</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探討</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傳染性</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支氣管炎</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疫苗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接種</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後對於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核心溫度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體表溫度</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影響</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 name="群組 23"/>
          <p:cNvGrpSpPr/>
          <p:nvPr/>
        </p:nvGrpSpPr>
        <p:grpSpPr>
          <a:xfrm>
            <a:off x="4383254" y="3114312"/>
            <a:ext cx="4552596" cy="3145852"/>
            <a:chOff x="4475852" y="2876414"/>
            <a:chExt cx="4106303" cy="2837464"/>
          </a:xfrm>
        </p:grpSpPr>
        <p:pic>
          <p:nvPicPr>
            <p:cNvPr id="4" name="圖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75852" y="2876414"/>
              <a:ext cx="4018331" cy="2837464"/>
            </a:xfrm>
            <a:prstGeom prst="rect">
              <a:avLst/>
            </a:prstGeom>
            <a:ln>
              <a:solidFill>
                <a:schemeClr val="tx1"/>
              </a:solidFill>
            </a:ln>
          </p:spPr>
        </p:pic>
        <p:grpSp>
          <p:nvGrpSpPr>
            <p:cNvPr id="7" name="群組 6"/>
            <p:cNvGrpSpPr/>
            <p:nvPr/>
          </p:nvGrpSpPr>
          <p:grpSpPr>
            <a:xfrm>
              <a:off x="6370358" y="4388608"/>
              <a:ext cx="2130335" cy="1317549"/>
              <a:chOff x="24165698" y="8679387"/>
              <a:chExt cx="4630575" cy="2863871"/>
            </a:xfrm>
          </p:grpSpPr>
          <p:pic>
            <p:nvPicPr>
              <p:cNvPr id="8" name="圖片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490683" y="8679387"/>
                <a:ext cx="2305590" cy="2858472"/>
              </a:xfrm>
              <a:prstGeom prst="rect">
                <a:avLst/>
              </a:prstGeom>
              <a:ln>
                <a:solidFill>
                  <a:schemeClr val="tx1"/>
                </a:solidFill>
              </a:ln>
            </p:spPr>
          </p:pic>
          <p:pic>
            <p:nvPicPr>
              <p:cNvPr id="9" name="圖片 8"/>
              <p:cNvPicPr>
                <a:picLocks/>
              </p:cNvPicPr>
              <p:nvPr/>
            </p:nvPicPr>
            <p:blipFill>
              <a:blip r:embed="rId5" cstate="print">
                <a:extLst>
                  <a:ext uri="{28A0092B-C50C-407E-A947-70E740481C1C}">
                    <a14:useLocalDpi xmlns:a14="http://schemas.microsoft.com/office/drawing/2010/main"/>
                  </a:ext>
                </a:extLst>
              </a:blip>
              <a:stretch>
                <a:fillRect/>
              </a:stretch>
            </p:blipFill>
            <p:spPr>
              <a:xfrm>
                <a:off x="24165698" y="8684858"/>
                <a:ext cx="2304001" cy="2858400"/>
              </a:xfrm>
              <a:prstGeom prst="rect">
                <a:avLst/>
              </a:prstGeom>
              <a:ln>
                <a:solidFill>
                  <a:schemeClr val="tx1"/>
                </a:solidFill>
              </a:ln>
            </p:spPr>
          </p:pic>
        </p:grpSp>
        <p:sp>
          <p:nvSpPr>
            <p:cNvPr id="10" name="文字方塊 9"/>
            <p:cNvSpPr txBox="1"/>
            <p:nvPr/>
          </p:nvSpPr>
          <p:spPr>
            <a:xfrm>
              <a:off x="6394634" y="4386124"/>
              <a:ext cx="1107996"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金門土雞</a:t>
              </a:r>
              <a:endParaRPr lang="zh-TW" altLang="en-US" dirty="0">
                <a:latin typeface="標楷體" panose="03000509000000000000" pitchFamily="65" charset="-120"/>
                <a:ea typeface="標楷體" panose="03000509000000000000" pitchFamily="65" charset="-120"/>
              </a:endParaRPr>
            </a:p>
          </p:txBody>
        </p:sp>
        <p:sp>
          <p:nvSpPr>
            <p:cNvPr id="11" name="文字方塊 10"/>
            <p:cNvSpPr txBox="1"/>
            <p:nvPr/>
          </p:nvSpPr>
          <p:spPr>
            <a:xfrm>
              <a:off x="7474159" y="4393048"/>
              <a:ext cx="1107996"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竹</a:t>
              </a:r>
              <a:r>
                <a:rPr lang="zh-TW" altLang="en-US" dirty="0">
                  <a:latin typeface="標楷體" panose="03000509000000000000" pitchFamily="65" charset="-120"/>
                  <a:ea typeface="標楷體" panose="03000509000000000000" pitchFamily="65" charset="-120"/>
                </a:rPr>
                <a:t>崎</a:t>
              </a:r>
              <a:r>
                <a:rPr lang="zh-TW" altLang="en-US" dirty="0" smtClean="0">
                  <a:latin typeface="標楷體" panose="03000509000000000000" pitchFamily="65" charset="-120"/>
                  <a:ea typeface="標楷體" panose="03000509000000000000" pitchFamily="65" charset="-120"/>
                </a:rPr>
                <a:t>土雞</a:t>
              </a:r>
              <a:endParaRPr lang="zh-TW" altLang="en-US" dirty="0">
                <a:latin typeface="標楷體" panose="03000509000000000000" pitchFamily="65" charset="-120"/>
                <a:ea typeface="標楷體" panose="03000509000000000000" pitchFamily="65" charset="-120"/>
              </a:endParaRPr>
            </a:p>
          </p:txBody>
        </p:sp>
        <p:sp>
          <p:nvSpPr>
            <p:cNvPr id="12" name="橢圓 11"/>
            <p:cNvSpPr/>
            <p:nvPr/>
          </p:nvSpPr>
          <p:spPr>
            <a:xfrm>
              <a:off x="7908128" y="3101616"/>
              <a:ext cx="609204" cy="620639"/>
            </a:xfrm>
            <a:prstGeom prst="ellipse">
              <a:avLst/>
            </a:prstGeom>
            <a:noFill/>
            <a:ln w="19050">
              <a:solidFill>
                <a:srgbClr val="FF4F4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671633" y="3349737"/>
              <a:ext cx="1058765" cy="1078638"/>
            </a:xfrm>
            <a:prstGeom prst="ellipse">
              <a:avLst/>
            </a:prstGeom>
            <a:noFill/>
            <a:ln w="19050">
              <a:solidFill>
                <a:srgbClr val="FF4F4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390638" y="2983139"/>
              <a:ext cx="2470660" cy="366598"/>
            </a:xfrm>
            <a:prstGeom prst="rect">
              <a:avLst/>
            </a:prstGeom>
            <a:solidFill>
              <a:srgbClr val="F8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latin typeface="標楷體" panose="03000509000000000000" pitchFamily="65" charset="-120"/>
                  <a:ea typeface="標楷體" panose="03000509000000000000" pitchFamily="65" charset="-120"/>
                </a:rPr>
                <a:t>紅外線熱影像監測系統</a:t>
              </a:r>
              <a:endParaRPr lang="zh-TW" altLang="en-US" dirty="0">
                <a:latin typeface="標楷體" panose="03000509000000000000" pitchFamily="65" charset="-120"/>
                <a:ea typeface="標楷體" panose="03000509000000000000" pitchFamily="65" charset="-120"/>
              </a:endParaRPr>
            </a:p>
          </p:txBody>
        </p:sp>
      </p:grpSp>
      <p:sp>
        <p:nvSpPr>
          <p:cNvPr id="20" name="文字方塊 19"/>
          <p:cNvSpPr txBox="1"/>
          <p:nvPr/>
        </p:nvSpPr>
        <p:spPr>
          <a:xfrm>
            <a:off x="256064" y="408605"/>
            <a:ext cx="5519460"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疫苗對於土雞生理資訊的影響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23" name="群組 22"/>
          <p:cNvGrpSpPr/>
          <p:nvPr/>
        </p:nvGrpSpPr>
        <p:grpSpPr>
          <a:xfrm>
            <a:off x="433253" y="3114312"/>
            <a:ext cx="3795440" cy="3145852"/>
            <a:chOff x="595086" y="2876414"/>
            <a:chExt cx="3423373" cy="2837464"/>
          </a:xfrm>
        </p:grpSpPr>
        <p:pic>
          <p:nvPicPr>
            <p:cNvPr id="15" name="圖片 1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95086" y="2876414"/>
              <a:ext cx="3423373" cy="2837464"/>
            </a:xfrm>
            <a:prstGeom prst="rect">
              <a:avLst/>
            </a:prstGeom>
            <a:ln>
              <a:solidFill>
                <a:schemeClr val="tx1"/>
              </a:solidFill>
            </a:ln>
          </p:spPr>
        </p:pic>
        <p:cxnSp>
          <p:nvCxnSpPr>
            <p:cNvPr id="16" name="直線單箭頭接點 15"/>
            <p:cNvCxnSpPr/>
            <p:nvPr/>
          </p:nvCxnSpPr>
          <p:spPr>
            <a:xfrm flipV="1">
              <a:off x="1914744" y="4544327"/>
              <a:ext cx="261390" cy="271259"/>
            </a:xfrm>
            <a:prstGeom prst="straightConnector1">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2873070" y="4339703"/>
              <a:ext cx="142322" cy="451273"/>
            </a:xfrm>
            <a:prstGeom prst="straightConnector1">
              <a:avLst/>
            </a:prstGeom>
            <a:ln w="1905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673716" y="4727788"/>
              <a:ext cx="877163" cy="369332"/>
            </a:xfrm>
            <a:prstGeom prst="rect">
              <a:avLst/>
            </a:prstGeom>
            <a:noFill/>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飲水器</a:t>
              </a:r>
              <a:endParaRPr lang="zh-TW" altLang="en-US" dirty="0">
                <a:solidFill>
                  <a:schemeClr val="bg1"/>
                </a:solidFill>
                <a:latin typeface="標楷體" panose="03000509000000000000" pitchFamily="65" charset="-120"/>
                <a:ea typeface="標楷體" panose="03000509000000000000" pitchFamily="65" charset="-120"/>
              </a:endParaRPr>
            </a:p>
          </p:txBody>
        </p:sp>
        <p:sp>
          <p:nvSpPr>
            <p:cNvPr id="19" name="文字方塊 18"/>
            <p:cNvSpPr txBox="1"/>
            <p:nvPr/>
          </p:nvSpPr>
          <p:spPr>
            <a:xfrm>
              <a:off x="1298971" y="4769412"/>
              <a:ext cx="877163" cy="369332"/>
            </a:xfrm>
            <a:prstGeom prst="rect">
              <a:avLst/>
            </a:prstGeom>
            <a:noFill/>
          </p:spPr>
          <p:txBody>
            <a:bodyPr wrap="none" rtlCol="0">
              <a:spAutoFit/>
            </a:bodyPr>
            <a:lstStyle/>
            <a:p>
              <a:r>
                <a:rPr lang="zh-TW" altLang="en-US" dirty="0" smtClean="0">
                  <a:solidFill>
                    <a:schemeClr val="bg1"/>
                  </a:solidFill>
                  <a:latin typeface="標楷體" panose="03000509000000000000" pitchFamily="65" charset="-120"/>
                  <a:ea typeface="標楷體" panose="03000509000000000000" pitchFamily="65" charset="-120"/>
                </a:rPr>
                <a:t>飼料</a:t>
              </a:r>
              <a:r>
                <a:rPr lang="zh-TW" altLang="en-US" dirty="0">
                  <a:solidFill>
                    <a:schemeClr val="bg1"/>
                  </a:solidFill>
                  <a:latin typeface="標楷體" panose="03000509000000000000" pitchFamily="65" charset="-120"/>
                  <a:ea typeface="標楷體" panose="03000509000000000000" pitchFamily="65" charset="-120"/>
                </a:rPr>
                <a:t>槽</a:t>
              </a:r>
            </a:p>
          </p:txBody>
        </p:sp>
        <p:sp>
          <p:nvSpPr>
            <p:cNvPr id="21" name="橢圓 20"/>
            <p:cNvSpPr/>
            <p:nvPr/>
          </p:nvSpPr>
          <p:spPr>
            <a:xfrm>
              <a:off x="2279754" y="3290027"/>
              <a:ext cx="973017" cy="1036387"/>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rot="19137595">
              <a:off x="2235158" y="3852993"/>
              <a:ext cx="440781" cy="1066259"/>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文字方塊 24"/>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17</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6" name="矩形 25"/>
          <p:cNvSpPr/>
          <p:nvPr/>
        </p:nvSpPr>
        <p:spPr>
          <a:xfrm>
            <a:off x="366590" y="6297996"/>
            <a:ext cx="4947624" cy="369332"/>
          </a:xfrm>
          <a:prstGeom prst="rect">
            <a:avLst/>
          </a:prstGeom>
        </p:spPr>
        <p:txBody>
          <a:bodyPr wrap="square">
            <a:spAutoFit/>
          </a:bodyPr>
          <a:lstStyle/>
          <a:p>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感謝</a:t>
            </a:r>
            <a:r>
              <a:rPr lang="zh-TW" altLang="en-US" dirty="0" smtClean="0">
                <a:latin typeface="標楷體" panose="03000509000000000000" pitchFamily="65" charset="-120"/>
                <a:ea typeface="標楷體" panose="03000509000000000000" pitchFamily="65" charset="-120"/>
              </a:rPr>
              <a:t>莊</a:t>
            </a:r>
            <a:r>
              <a:rPr lang="zh-TW" altLang="en-US" dirty="0">
                <a:latin typeface="標楷體" panose="03000509000000000000" pitchFamily="65" charset="-120"/>
                <a:ea typeface="標楷體" panose="03000509000000000000" pitchFamily="65" charset="-120"/>
              </a:rPr>
              <a:t>曜</a:t>
            </a:r>
            <a:r>
              <a:rPr lang="zh-TW" altLang="en-US" dirty="0" smtClean="0">
                <a:latin typeface="標楷體" panose="03000509000000000000" pitchFamily="65" charset="-120"/>
                <a:ea typeface="標楷體" panose="03000509000000000000" pitchFamily="65" charset="-120"/>
              </a:rPr>
              <a:t>安同學的</a:t>
            </a:r>
            <a:r>
              <a:rPr lang="zh-TW" altLang="en-US" dirty="0" smtClean="0">
                <a:latin typeface="標楷體" panose="03000509000000000000" pitchFamily="65" charset="-120"/>
                <a:ea typeface="標楷體" panose="03000509000000000000" pitchFamily="65" charset="-120"/>
              </a:rPr>
              <a:t>協助</a:t>
            </a:r>
            <a:r>
              <a:rPr lang="zh-TW" altLang="en-US" dirty="0" smtClean="0">
                <a:latin typeface="標楷體" panose="03000509000000000000" pitchFamily="65" charset="-120"/>
                <a:ea typeface="標楷體" panose="03000509000000000000" pitchFamily="65" charset="-120"/>
              </a:rPr>
              <a:t>與幫忙 </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48347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p:cNvSpPr txBox="1"/>
          <p:nvPr/>
        </p:nvSpPr>
        <p:spPr>
          <a:xfrm>
            <a:off x="405985" y="1069679"/>
            <a:ext cx="3820607" cy="5093702"/>
          </a:xfrm>
          <a:prstGeom prst="rect">
            <a:avLst/>
          </a:prstGeom>
          <a:noFill/>
        </p:spPr>
        <p:txBody>
          <a:bodyPr wrap="square" rtlCol="0">
            <a:spAutoFit/>
          </a:bodyPr>
          <a:lstStyle/>
          <a:p>
            <a:pPr marL="285750" indent="-285750">
              <a:spcAft>
                <a:spcPts val="1800"/>
              </a:spcAft>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於</a:t>
            </a:r>
            <a:r>
              <a:rPr lang="zh-TW" altLang="en-US" b="1" dirty="0" smtClean="0">
                <a:latin typeface="標楷體" panose="03000509000000000000" pitchFamily="65" charset="-120"/>
                <a:ea typeface="標楷體" panose="03000509000000000000" pitchFamily="65" charset="-120"/>
              </a:rPr>
              <a:t>國立中興大學動物科學系</a:t>
            </a:r>
            <a:r>
              <a:rPr lang="zh-TW" altLang="en-US" dirty="0" smtClean="0">
                <a:latin typeface="標楷體" panose="03000509000000000000" pitchFamily="65" charset="-120"/>
                <a:ea typeface="標楷體" panose="03000509000000000000" pitchFamily="65" charset="-120"/>
              </a:rPr>
              <a:t>動物舍進行</a:t>
            </a:r>
            <a:r>
              <a:rPr lang="zh-TW" altLang="en-US" b="1" dirty="0" smtClean="0">
                <a:latin typeface="標楷體" panose="03000509000000000000" pitchFamily="65" charset="-120"/>
                <a:ea typeface="標楷體" panose="03000509000000000000" pitchFamily="65" charset="-120"/>
              </a:rPr>
              <a:t>疫苗</a:t>
            </a:r>
            <a:r>
              <a:rPr lang="zh-TW" altLang="en-US" dirty="0" smtClean="0">
                <a:latin typeface="標楷體" panose="03000509000000000000" pitchFamily="65" charset="-120"/>
                <a:ea typeface="標楷體" panose="03000509000000000000" pitchFamily="65" charset="-120"/>
              </a:rPr>
              <a:t>實驗。</a:t>
            </a:r>
            <a:endParaRPr lang="en-US" altLang="zh-TW" dirty="0" smtClean="0">
              <a:latin typeface="標楷體" panose="03000509000000000000" pitchFamily="65" charset="-120"/>
              <a:ea typeface="標楷體" panose="03000509000000000000" pitchFamily="65" charset="-120"/>
            </a:endParaRPr>
          </a:p>
          <a:p>
            <a:pPr marL="285750" indent="-285750">
              <a:spcAft>
                <a:spcPts val="1800"/>
              </a:spcAft>
              <a:buFont typeface="Wingdings" panose="05000000000000000000" pitchFamily="2" charset="2"/>
              <a:buChar char="p"/>
            </a:pPr>
            <a:r>
              <a:rPr lang="zh-TW" altLang="zh-TW" dirty="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隻</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周齡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金門土雞</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分為</a:t>
            </a:r>
            <a:r>
              <a:rPr lang="en-GB" altLang="zh-TW"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隻</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實驗組</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與</a:t>
            </a:r>
            <a:r>
              <a:rPr lang="en-GB" altLang="zh-TW"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隻</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對照組</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，以探討</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傳染性支氣管炎</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GB" altLang="zh-TW" dirty="0">
                <a:latin typeface="Times New Roman" panose="02020603050405020304" pitchFamily="18" charset="0"/>
                <a:ea typeface="標楷體" panose="03000509000000000000" pitchFamily="65" charset="-120"/>
                <a:cs typeface="Times New Roman" panose="02020603050405020304" pitchFamily="18" charset="0"/>
              </a:rPr>
              <a:t>infectious </a:t>
            </a:r>
            <a:r>
              <a:rPr lang="en-GB" altLang="zh-TW" dirty="0" smtClean="0">
                <a:latin typeface="Times New Roman" panose="02020603050405020304" pitchFamily="18" charset="0"/>
                <a:ea typeface="標楷體" panose="03000509000000000000" pitchFamily="65" charset="-120"/>
                <a:cs typeface="Times New Roman" panose="02020603050405020304" pitchFamily="18" charset="0"/>
              </a:rPr>
              <a:t>bronchitis, IB</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疫苗施打後對於雞隻</a:t>
            </a:r>
            <a:r>
              <a:rPr lang="zh-TW" altLang="zh-TW" b="1" dirty="0">
                <a:latin typeface="Times New Roman" panose="02020603050405020304" pitchFamily="18" charset="0"/>
                <a:ea typeface="標楷體" panose="03000509000000000000" pitchFamily="65" charset="-120"/>
                <a:cs typeface="Times New Roman" panose="02020603050405020304" pitchFamily="18" charset="0"/>
              </a:rPr>
              <a:t>活動</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核心溫度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體表溫度</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影響</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8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於疫苗接種後約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小時</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體表溫度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達到最高</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41.9</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baseline="30000" dirty="0" err="1">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dirty="0" err="1">
                <a:latin typeface="Times New Roman" panose="02020603050405020304" pitchFamily="18" charset="0"/>
                <a:ea typeface="標楷體" panose="03000509000000000000" pitchFamily="65" charset="-120"/>
                <a:cs typeface="Times New Roman" panose="02020603050405020304" pitchFamily="18" charset="0"/>
              </a:rPr>
              <a:t>C</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疫苗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接種</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後</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小時</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核心溫度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達到最高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40.6</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baseline="30000" dirty="0" err="1" smtClean="0">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dirty="0" err="1" smtClean="0">
                <a:latin typeface="Times New Roman" panose="02020603050405020304" pitchFamily="18" charset="0"/>
                <a:ea typeface="標楷體" panose="03000509000000000000" pitchFamily="65" charset="-120"/>
                <a:cs typeface="Times New Roman" panose="02020603050405020304" pitchFamily="18" charset="0"/>
              </a:rPr>
              <a:t>C</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且</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達到</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最低</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標楷體" panose="03000509000000000000" pitchFamily="65" charset="-120"/>
              <a:ea typeface="標楷體" panose="03000509000000000000" pitchFamily="65" charset="-120"/>
            </a:endParaRPr>
          </a:p>
        </p:txBody>
      </p:sp>
      <p:graphicFrame>
        <p:nvGraphicFramePr>
          <p:cNvPr id="37" name="圖表 36"/>
          <p:cNvGraphicFramePr>
            <a:graphicFrameLocks/>
          </p:cNvGraphicFramePr>
          <p:nvPr>
            <p:extLst>
              <p:ext uri="{D42A27DB-BD31-4B8C-83A1-F6EECF244321}">
                <p14:modId xmlns:p14="http://schemas.microsoft.com/office/powerpoint/2010/main" val="781859590"/>
              </p:ext>
            </p:extLst>
          </p:nvPr>
        </p:nvGraphicFramePr>
        <p:xfrm>
          <a:off x="4562141" y="4515469"/>
          <a:ext cx="4253948" cy="17187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圖表 37"/>
          <p:cNvGraphicFramePr>
            <a:graphicFrameLocks/>
          </p:cNvGraphicFramePr>
          <p:nvPr>
            <p:extLst>
              <p:ext uri="{D42A27DB-BD31-4B8C-83A1-F6EECF244321}">
                <p14:modId xmlns:p14="http://schemas.microsoft.com/office/powerpoint/2010/main" val="3321483589"/>
              </p:ext>
            </p:extLst>
          </p:nvPr>
        </p:nvGraphicFramePr>
        <p:xfrm>
          <a:off x="4574586" y="909202"/>
          <a:ext cx="4241503" cy="1733333"/>
        </p:xfrm>
        <a:graphic>
          <a:graphicData uri="http://schemas.openxmlformats.org/drawingml/2006/chart">
            <c:chart xmlns:c="http://schemas.openxmlformats.org/drawingml/2006/chart" xmlns:r="http://schemas.openxmlformats.org/officeDocument/2006/relationships" r:id="rId3"/>
          </a:graphicData>
        </a:graphic>
      </p:graphicFrame>
      <p:sp>
        <p:nvSpPr>
          <p:cNvPr id="39" name="文字方塊 38"/>
          <p:cNvSpPr txBox="1"/>
          <p:nvPr/>
        </p:nvSpPr>
        <p:spPr>
          <a:xfrm rot="16200000">
            <a:off x="3782778" y="1691327"/>
            <a:ext cx="1354858" cy="261610"/>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Core </a:t>
            </a:r>
            <a:r>
              <a:rPr lang="en-US" altLang="zh-TW" sz="1100" dirty="0" smtClean="0">
                <a:latin typeface="Times New Roman" panose="02020603050405020304" pitchFamily="18" charset="0"/>
                <a:cs typeface="Times New Roman" panose="02020603050405020304" pitchFamily="18" charset="0"/>
              </a:rPr>
              <a:t>temperature</a:t>
            </a:r>
            <a:r>
              <a:rPr lang="en-US" altLang="zh-TW" sz="900" dirty="0" smtClean="0">
                <a:latin typeface="Times New Roman" panose="02020603050405020304" pitchFamily="18" charset="0"/>
                <a:cs typeface="Times New Roman" panose="02020603050405020304" pitchFamily="18" charset="0"/>
              </a:rPr>
              <a:t> (</a:t>
            </a:r>
            <a:r>
              <a:rPr lang="en-US" altLang="zh-TW" sz="900" baseline="30000" dirty="0" err="1" smtClean="0">
                <a:latin typeface="Times New Roman" panose="02020603050405020304" pitchFamily="18" charset="0"/>
                <a:cs typeface="Times New Roman" panose="02020603050405020304" pitchFamily="18" charset="0"/>
              </a:rPr>
              <a:t>o</a:t>
            </a:r>
            <a:r>
              <a:rPr lang="en-US" altLang="zh-TW" sz="900" dirty="0" err="1" smtClean="0">
                <a:latin typeface="Times New Roman" panose="02020603050405020304" pitchFamily="18" charset="0"/>
                <a:cs typeface="Times New Roman" panose="02020603050405020304" pitchFamily="18" charset="0"/>
              </a:rPr>
              <a:t>C</a:t>
            </a:r>
            <a:r>
              <a:rPr lang="en-US" altLang="zh-TW" sz="900" dirty="0" smtClean="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p:txBody>
      </p:sp>
      <p:sp>
        <p:nvSpPr>
          <p:cNvPr id="40" name="矩形 39"/>
          <p:cNvSpPr/>
          <p:nvPr/>
        </p:nvSpPr>
        <p:spPr>
          <a:xfrm flipH="1">
            <a:off x="7035718" y="1163572"/>
            <a:ext cx="61908" cy="61908"/>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等腰三角形 40"/>
          <p:cNvSpPr/>
          <p:nvPr/>
        </p:nvSpPr>
        <p:spPr>
          <a:xfrm>
            <a:off x="7023524" y="1310838"/>
            <a:ext cx="84870" cy="73164"/>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p:cNvSpPr txBox="1"/>
          <p:nvPr/>
        </p:nvSpPr>
        <p:spPr>
          <a:xfrm>
            <a:off x="7098884" y="1077733"/>
            <a:ext cx="9006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Vaccine treatment</a:t>
            </a:r>
            <a:endParaRPr lang="zh-TW" altLang="en-US" sz="1000" dirty="0">
              <a:latin typeface="Times New Roman" panose="02020603050405020304" pitchFamily="18" charset="0"/>
              <a:cs typeface="Times New Roman" panose="02020603050405020304" pitchFamily="18" charset="0"/>
            </a:endParaRPr>
          </a:p>
        </p:txBody>
      </p:sp>
      <p:sp>
        <p:nvSpPr>
          <p:cNvPr id="43" name="文字方塊 42"/>
          <p:cNvSpPr txBox="1"/>
          <p:nvPr/>
        </p:nvSpPr>
        <p:spPr>
          <a:xfrm>
            <a:off x="7108639" y="1230627"/>
            <a:ext cx="1239257"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Without vaccine treatment</a:t>
            </a:r>
            <a:endParaRPr lang="zh-TW" altLang="en-US" sz="1000" dirty="0">
              <a:latin typeface="Times New Roman" panose="02020603050405020304" pitchFamily="18" charset="0"/>
              <a:cs typeface="Times New Roman" panose="02020603050405020304" pitchFamily="18" charset="0"/>
            </a:endParaRPr>
          </a:p>
        </p:txBody>
      </p:sp>
      <p:sp>
        <p:nvSpPr>
          <p:cNvPr id="44" name="文字方塊 43"/>
          <p:cNvSpPr txBox="1"/>
          <p:nvPr/>
        </p:nvSpPr>
        <p:spPr>
          <a:xfrm>
            <a:off x="5862720" y="2268133"/>
            <a:ext cx="10481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Vaccinate IB at 13:00</a:t>
            </a:r>
            <a:endParaRPr lang="zh-TW" altLang="en-US" sz="1000" dirty="0">
              <a:latin typeface="Times New Roman" panose="02020603050405020304" pitchFamily="18" charset="0"/>
              <a:cs typeface="Times New Roman" panose="02020603050405020304" pitchFamily="18" charset="0"/>
            </a:endParaRPr>
          </a:p>
        </p:txBody>
      </p:sp>
      <p:sp>
        <p:nvSpPr>
          <p:cNvPr id="45" name="文字方塊 44"/>
          <p:cNvSpPr txBox="1"/>
          <p:nvPr/>
        </p:nvSpPr>
        <p:spPr>
          <a:xfrm>
            <a:off x="4905184" y="2511014"/>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10:30-12:00</a:t>
            </a:r>
            <a:endParaRPr lang="zh-TW" altLang="en-US" sz="900" dirty="0">
              <a:latin typeface="Times New Roman" panose="02020603050405020304" pitchFamily="18" charset="0"/>
              <a:cs typeface="Times New Roman" panose="02020603050405020304" pitchFamily="18" charset="0"/>
            </a:endParaRPr>
          </a:p>
        </p:txBody>
      </p:sp>
      <p:sp>
        <p:nvSpPr>
          <p:cNvPr id="46" name="文字方塊 45"/>
          <p:cNvSpPr txBox="1"/>
          <p:nvPr/>
        </p:nvSpPr>
        <p:spPr>
          <a:xfrm>
            <a:off x="5540471" y="251040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15:00-17:00</a:t>
            </a:r>
            <a:endParaRPr lang="zh-TW" altLang="en-US" sz="900" dirty="0">
              <a:latin typeface="Times New Roman" panose="02020603050405020304" pitchFamily="18" charset="0"/>
              <a:cs typeface="Times New Roman" panose="02020603050405020304" pitchFamily="18" charset="0"/>
            </a:endParaRPr>
          </a:p>
        </p:txBody>
      </p:sp>
      <p:sp>
        <p:nvSpPr>
          <p:cNvPr id="47" name="文字方塊 46"/>
          <p:cNvSpPr txBox="1"/>
          <p:nvPr/>
        </p:nvSpPr>
        <p:spPr>
          <a:xfrm>
            <a:off x="6151346" y="251040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18:00-20:00</a:t>
            </a:r>
            <a:endParaRPr lang="zh-TW" altLang="en-US" sz="900" dirty="0">
              <a:latin typeface="Times New Roman" panose="02020603050405020304" pitchFamily="18" charset="0"/>
              <a:cs typeface="Times New Roman" panose="02020603050405020304" pitchFamily="18" charset="0"/>
            </a:endParaRPr>
          </a:p>
        </p:txBody>
      </p:sp>
      <p:sp>
        <p:nvSpPr>
          <p:cNvPr id="48" name="文字方塊 47"/>
          <p:cNvSpPr txBox="1"/>
          <p:nvPr/>
        </p:nvSpPr>
        <p:spPr>
          <a:xfrm>
            <a:off x="7384178" y="251040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00:00-02:00</a:t>
            </a:r>
            <a:endParaRPr lang="zh-TW" altLang="en-US" sz="900"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8000754" y="251040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06:00-08:00</a:t>
            </a:r>
            <a:endParaRPr lang="zh-TW" altLang="en-US" sz="900"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6766312" y="251040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21:00-23:00</a:t>
            </a:r>
            <a:endParaRPr lang="zh-TW" altLang="en-US" sz="900" dirty="0">
              <a:latin typeface="Times New Roman" panose="02020603050405020304" pitchFamily="18" charset="0"/>
              <a:cs typeface="Times New Roman" panose="02020603050405020304" pitchFamily="18" charset="0"/>
            </a:endParaRPr>
          </a:p>
        </p:txBody>
      </p:sp>
      <p:sp>
        <p:nvSpPr>
          <p:cNvPr id="51" name="文字方塊 50"/>
          <p:cNvSpPr txBox="1"/>
          <p:nvPr/>
        </p:nvSpPr>
        <p:spPr>
          <a:xfrm rot="16200000">
            <a:off x="4192095" y="5238843"/>
            <a:ext cx="644728"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Activity</a:t>
            </a:r>
            <a:endParaRPr lang="zh-TW" altLang="en-US" sz="900"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4905092" y="609673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08:00-09:00</a:t>
            </a:r>
            <a:endParaRPr lang="zh-TW" altLang="en-US" sz="900" dirty="0">
              <a:latin typeface="Times New Roman" panose="02020603050405020304" pitchFamily="18" charset="0"/>
              <a:cs typeface="Times New Roman" panose="02020603050405020304" pitchFamily="18" charset="0"/>
            </a:endParaRPr>
          </a:p>
        </p:txBody>
      </p:sp>
      <p:sp>
        <p:nvSpPr>
          <p:cNvPr id="53" name="文字方塊 52"/>
          <p:cNvSpPr txBox="1"/>
          <p:nvPr/>
        </p:nvSpPr>
        <p:spPr>
          <a:xfrm>
            <a:off x="5522071" y="609673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14:00-15:00</a:t>
            </a:r>
            <a:endParaRPr lang="zh-TW" altLang="en-US" sz="9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6138678" y="6096201"/>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17:00-18:00</a:t>
            </a:r>
            <a:endParaRPr lang="zh-TW" altLang="en-US" sz="900" dirty="0">
              <a:latin typeface="Times New Roman" panose="02020603050405020304" pitchFamily="18" charset="0"/>
              <a:cs typeface="Times New Roman" panose="02020603050405020304" pitchFamily="18" charset="0"/>
            </a:endParaRPr>
          </a:p>
        </p:txBody>
      </p:sp>
      <p:sp>
        <p:nvSpPr>
          <p:cNvPr id="55" name="文字方塊 54"/>
          <p:cNvSpPr txBox="1"/>
          <p:nvPr/>
        </p:nvSpPr>
        <p:spPr>
          <a:xfrm>
            <a:off x="7394624" y="6096201"/>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23:00-00:00</a:t>
            </a:r>
            <a:endParaRPr lang="zh-TW" altLang="en-US" sz="900" dirty="0">
              <a:latin typeface="Times New Roman" panose="02020603050405020304" pitchFamily="18" charset="0"/>
              <a:cs typeface="Times New Roman" panose="02020603050405020304" pitchFamily="18" charset="0"/>
            </a:endParaRPr>
          </a:p>
        </p:txBody>
      </p:sp>
      <p:sp>
        <p:nvSpPr>
          <p:cNvPr id="56" name="文字方塊 55"/>
          <p:cNvSpPr txBox="1"/>
          <p:nvPr/>
        </p:nvSpPr>
        <p:spPr>
          <a:xfrm>
            <a:off x="8008160" y="6096201"/>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05:00-06:00</a:t>
            </a:r>
            <a:endParaRPr lang="zh-TW" altLang="en-US" sz="900" dirty="0">
              <a:latin typeface="Times New Roman" panose="02020603050405020304" pitchFamily="18" charset="0"/>
              <a:cs typeface="Times New Roman" panose="02020603050405020304" pitchFamily="18" charset="0"/>
            </a:endParaRPr>
          </a:p>
        </p:txBody>
      </p:sp>
      <p:sp>
        <p:nvSpPr>
          <p:cNvPr id="57" name="文字方塊 56"/>
          <p:cNvSpPr txBox="1"/>
          <p:nvPr/>
        </p:nvSpPr>
        <p:spPr>
          <a:xfrm>
            <a:off x="6769881" y="6096201"/>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20:00-21:00</a:t>
            </a:r>
            <a:endParaRPr lang="zh-TW"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flipH="1">
            <a:off x="7116674" y="5798853"/>
            <a:ext cx="61908" cy="61908"/>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等腰三角形 58"/>
          <p:cNvSpPr/>
          <p:nvPr/>
        </p:nvSpPr>
        <p:spPr>
          <a:xfrm>
            <a:off x="7104480" y="5946118"/>
            <a:ext cx="84870" cy="73164"/>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p:cNvSpPr txBox="1"/>
          <p:nvPr/>
        </p:nvSpPr>
        <p:spPr>
          <a:xfrm>
            <a:off x="7185935" y="5716062"/>
            <a:ext cx="9006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Vaccine treatment</a:t>
            </a:r>
            <a:endParaRPr lang="zh-TW" altLang="en-US" sz="1000" dirty="0">
              <a:latin typeface="Times New Roman" panose="02020603050405020304" pitchFamily="18" charset="0"/>
              <a:cs typeface="Times New Roman" panose="02020603050405020304" pitchFamily="18" charset="0"/>
            </a:endParaRPr>
          </a:p>
        </p:txBody>
      </p:sp>
      <p:sp>
        <p:nvSpPr>
          <p:cNvPr id="61" name="文字方塊 60"/>
          <p:cNvSpPr txBox="1"/>
          <p:nvPr/>
        </p:nvSpPr>
        <p:spPr>
          <a:xfrm>
            <a:off x="7195690" y="5868955"/>
            <a:ext cx="1239257"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Without vaccine treatment</a:t>
            </a:r>
            <a:endParaRPr lang="zh-TW" altLang="en-US" sz="1000" dirty="0">
              <a:latin typeface="Times New Roman" panose="02020603050405020304" pitchFamily="18" charset="0"/>
              <a:cs typeface="Times New Roman" panose="02020603050405020304" pitchFamily="18" charset="0"/>
            </a:endParaRPr>
          </a:p>
        </p:txBody>
      </p:sp>
      <p:cxnSp>
        <p:nvCxnSpPr>
          <p:cNvPr id="64" name="直線接點 63"/>
          <p:cNvCxnSpPr/>
          <p:nvPr/>
        </p:nvCxnSpPr>
        <p:spPr>
          <a:xfrm flipH="1">
            <a:off x="5587697" y="1048073"/>
            <a:ext cx="4210" cy="146171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H="1" flipV="1">
            <a:off x="5638667" y="2240501"/>
            <a:ext cx="269101" cy="8840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6" name="文字方塊 65"/>
          <p:cNvSpPr txBox="1"/>
          <p:nvPr/>
        </p:nvSpPr>
        <p:spPr>
          <a:xfrm>
            <a:off x="5785875" y="5495003"/>
            <a:ext cx="10481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Vaccinate IB at 13:00</a:t>
            </a:r>
            <a:endParaRPr lang="zh-TW" altLang="en-US" sz="1000" dirty="0">
              <a:latin typeface="Times New Roman" panose="02020603050405020304" pitchFamily="18" charset="0"/>
              <a:cs typeface="Times New Roman" panose="02020603050405020304" pitchFamily="18" charset="0"/>
            </a:endParaRPr>
          </a:p>
        </p:txBody>
      </p:sp>
      <p:cxnSp>
        <p:nvCxnSpPr>
          <p:cNvPr id="67" name="直線接點 66"/>
          <p:cNvCxnSpPr/>
          <p:nvPr/>
        </p:nvCxnSpPr>
        <p:spPr>
          <a:xfrm>
            <a:off x="5587697" y="4661866"/>
            <a:ext cx="0" cy="14216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5633559" y="5692012"/>
            <a:ext cx="229161" cy="15668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69" name="圖表 68"/>
          <p:cNvGraphicFramePr>
            <a:graphicFrameLocks/>
          </p:cNvGraphicFramePr>
          <p:nvPr>
            <p:extLst>
              <p:ext uri="{D42A27DB-BD31-4B8C-83A1-F6EECF244321}">
                <p14:modId xmlns:p14="http://schemas.microsoft.com/office/powerpoint/2010/main" val="4280711282"/>
              </p:ext>
            </p:extLst>
          </p:nvPr>
        </p:nvGraphicFramePr>
        <p:xfrm>
          <a:off x="4562141" y="2698336"/>
          <a:ext cx="4253948" cy="1733333"/>
        </p:xfrm>
        <a:graphic>
          <a:graphicData uri="http://schemas.openxmlformats.org/drawingml/2006/chart">
            <c:chart xmlns:c="http://schemas.openxmlformats.org/drawingml/2006/chart" xmlns:r="http://schemas.openxmlformats.org/officeDocument/2006/relationships" r:id="rId4"/>
          </a:graphicData>
        </a:graphic>
      </p:graphicFrame>
      <p:sp>
        <p:nvSpPr>
          <p:cNvPr id="76" name="文字方塊 75"/>
          <p:cNvSpPr txBox="1"/>
          <p:nvPr/>
        </p:nvSpPr>
        <p:spPr>
          <a:xfrm rot="16200000">
            <a:off x="3710794" y="3452054"/>
            <a:ext cx="1483098" cy="261610"/>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Surface </a:t>
            </a:r>
            <a:r>
              <a:rPr lang="en-US" altLang="zh-TW" sz="1100" dirty="0" smtClean="0">
                <a:latin typeface="Times New Roman" panose="02020603050405020304" pitchFamily="18" charset="0"/>
                <a:cs typeface="Times New Roman" panose="02020603050405020304" pitchFamily="18" charset="0"/>
              </a:rPr>
              <a:t>temperature</a:t>
            </a:r>
            <a:r>
              <a:rPr lang="en-US" altLang="zh-TW" sz="900" dirty="0" smtClean="0">
                <a:latin typeface="Times New Roman" panose="02020603050405020304" pitchFamily="18" charset="0"/>
                <a:cs typeface="Times New Roman" panose="02020603050405020304" pitchFamily="18" charset="0"/>
              </a:rPr>
              <a:t> (</a:t>
            </a:r>
            <a:r>
              <a:rPr lang="en-US" altLang="zh-TW" sz="900" baseline="30000" dirty="0" err="1" smtClean="0">
                <a:latin typeface="Times New Roman" panose="02020603050405020304" pitchFamily="18" charset="0"/>
                <a:cs typeface="Times New Roman" panose="02020603050405020304" pitchFamily="18" charset="0"/>
              </a:rPr>
              <a:t>o</a:t>
            </a:r>
            <a:r>
              <a:rPr lang="en-US" altLang="zh-TW" sz="900" dirty="0" err="1" smtClean="0">
                <a:latin typeface="Times New Roman" panose="02020603050405020304" pitchFamily="18" charset="0"/>
                <a:cs typeface="Times New Roman" panose="02020603050405020304" pitchFamily="18" charset="0"/>
              </a:rPr>
              <a:t>C</a:t>
            </a:r>
            <a:r>
              <a:rPr lang="en-US" altLang="zh-TW" sz="900" dirty="0" smtClean="0">
                <a:latin typeface="Times New Roman" panose="02020603050405020304" pitchFamily="18" charset="0"/>
                <a:cs typeface="Times New Roman" panose="02020603050405020304" pitchFamily="18" charset="0"/>
              </a:rPr>
              <a:t>)</a:t>
            </a:r>
            <a:endParaRPr lang="zh-TW" altLang="en-US" sz="900" dirty="0">
              <a:latin typeface="Times New Roman" panose="02020603050405020304" pitchFamily="18" charset="0"/>
              <a:cs typeface="Times New Roman" panose="02020603050405020304" pitchFamily="18" charset="0"/>
            </a:endParaRPr>
          </a:p>
        </p:txBody>
      </p:sp>
      <p:sp>
        <p:nvSpPr>
          <p:cNvPr id="77" name="矩形 76"/>
          <p:cNvSpPr/>
          <p:nvPr/>
        </p:nvSpPr>
        <p:spPr>
          <a:xfrm flipH="1">
            <a:off x="7099595" y="2939206"/>
            <a:ext cx="61908" cy="61908"/>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等腰三角形 77"/>
          <p:cNvSpPr/>
          <p:nvPr/>
        </p:nvSpPr>
        <p:spPr>
          <a:xfrm>
            <a:off x="7087401" y="3086472"/>
            <a:ext cx="84870" cy="73164"/>
          </a:xfrm>
          <a:prstGeom prst="triangl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p:cNvSpPr txBox="1"/>
          <p:nvPr/>
        </p:nvSpPr>
        <p:spPr>
          <a:xfrm>
            <a:off x="7168856" y="2853368"/>
            <a:ext cx="9006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Vaccine treatment</a:t>
            </a:r>
            <a:endParaRPr lang="zh-TW" altLang="en-US" sz="1000" dirty="0">
              <a:latin typeface="Times New Roman" panose="02020603050405020304" pitchFamily="18" charset="0"/>
              <a:cs typeface="Times New Roman" panose="02020603050405020304" pitchFamily="18" charset="0"/>
            </a:endParaRPr>
          </a:p>
        </p:txBody>
      </p:sp>
      <p:sp>
        <p:nvSpPr>
          <p:cNvPr id="80" name="文字方塊 79"/>
          <p:cNvSpPr txBox="1"/>
          <p:nvPr/>
        </p:nvSpPr>
        <p:spPr>
          <a:xfrm>
            <a:off x="7178611" y="3006261"/>
            <a:ext cx="1239257"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Without vaccine treatment</a:t>
            </a:r>
            <a:endParaRPr lang="zh-TW" altLang="en-US" sz="1000" dirty="0">
              <a:latin typeface="Times New Roman" panose="02020603050405020304" pitchFamily="18" charset="0"/>
              <a:cs typeface="Times New Roman" panose="02020603050405020304" pitchFamily="18" charset="0"/>
            </a:endParaRPr>
          </a:p>
        </p:txBody>
      </p:sp>
      <p:sp>
        <p:nvSpPr>
          <p:cNvPr id="81" name="文字方塊 80"/>
          <p:cNvSpPr txBox="1"/>
          <p:nvPr/>
        </p:nvSpPr>
        <p:spPr>
          <a:xfrm>
            <a:off x="5880174" y="4040005"/>
            <a:ext cx="1048148" cy="197009"/>
          </a:xfrm>
          <a:prstGeom prst="rect">
            <a:avLst/>
          </a:prstGeom>
          <a:noFill/>
        </p:spPr>
        <p:txBody>
          <a:bodyPr wrap="none" rtlCol="0">
            <a:spAutoFit/>
          </a:bodyPr>
          <a:lstStyle/>
          <a:p>
            <a:r>
              <a:rPr lang="en-US" altLang="zh-TW" sz="1000" dirty="0" smtClean="0">
                <a:latin typeface="Times New Roman" panose="02020603050405020304" pitchFamily="18" charset="0"/>
                <a:cs typeface="Times New Roman" panose="02020603050405020304" pitchFamily="18" charset="0"/>
              </a:rPr>
              <a:t>Vaccinate IB at 13:00</a:t>
            </a:r>
            <a:endParaRPr lang="zh-TW" altLang="en-US" sz="1000" dirty="0">
              <a:latin typeface="Times New Roman" panose="02020603050405020304" pitchFamily="18" charset="0"/>
              <a:cs typeface="Times New Roman" panose="02020603050405020304" pitchFamily="18" charset="0"/>
            </a:endParaRPr>
          </a:p>
        </p:txBody>
      </p:sp>
      <p:cxnSp>
        <p:nvCxnSpPr>
          <p:cNvPr id="82" name="直線接點 81"/>
          <p:cNvCxnSpPr/>
          <p:nvPr/>
        </p:nvCxnSpPr>
        <p:spPr>
          <a:xfrm flipH="1">
            <a:off x="5591456" y="2844091"/>
            <a:ext cx="1" cy="140638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flipH="1" flipV="1">
            <a:off x="5638667" y="4025458"/>
            <a:ext cx="269101" cy="8840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7" name="文字方塊 86"/>
          <p:cNvSpPr txBox="1"/>
          <p:nvPr/>
        </p:nvSpPr>
        <p:spPr>
          <a:xfrm>
            <a:off x="4907840" y="4307112"/>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10:30-12:00</a:t>
            </a:r>
            <a:endParaRPr lang="zh-TW" altLang="en-US" sz="900" dirty="0">
              <a:latin typeface="Times New Roman" panose="02020603050405020304" pitchFamily="18" charset="0"/>
              <a:cs typeface="Times New Roman" panose="02020603050405020304" pitchFamily="18" charset="0"/>
            </a:endParaRPr>
          </a:p>
        </p:txBody>
      </p:sp>
      <p:sp>
        <p:nvSpPr>
          <p:cNvPr id="88" name="文字方塊 87"/>
          <p:cNvSpPr txBox="1"/>
          <p:nvPr/>
        </p:nvSpPr>
        <p:spPr>
          <a:xfrm>
            <a:off x="5549223" y="430650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15:00-17:00</a:t>
            </a:r>
            <a:endParaRPr lang="zh-TW" altLang="en-US" sz="900" dirty="0">
              <a:latin typeface="Times New Roman" panose="02020603050405020304" pitchFamily="18" charset="0"/>
              <a:cs typeface="Times New Roman" panose="02020603050405020304" pitchFamily="18" charset="0"/>
            </a:endParaRPr>
          </a:p>
        </p:txBody>
      </p:sp>
      <p:sp>
        <p:nvSpPr>
          <p:cNvPr id="89" name="文字方塊 88"/>
          <p:cNvSpPr txBox="1"/>
          <p:nvPr/>
        </p:nvSpPr>
        <p:spPr>
          <a:xfrm>
            <a:off x="6172290" y="430650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18:00-20:00</a:t>
            </a:r>
            <a:endParaRPr lang="zh-TW" altLang="en-US" sz="900" dirty="0">
              <a:latin typeface="Times New Roman" panose="02020603050405020304" pitchFamily="18" charset="0"/>
              <a:cs typeface="Times New Roman" panose="02020603050405020304" pitchFamily="18" charset="0"/>
            </a:endParaRPr>
          </a:p>
        </p:txBody>
      </p:sp>
      <p:sp>
        <p:nvSpPr>
          <p:cNvPr id="90" name="文字方塊 89"/>
          <p:cNvSpPr txBox="1"/>
          <p:nvPr/>
        </p:nvSpPr>
        <p:spPr>
          <a:xfrm>
            <a:off x="7423410" y="430650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00:00-02:00</a:t>
            </a:r>
            <a:endParaRPr lang="zh-TW" altLang="en-US" sz="900" dirty="0">
              <a:latin typeface="Times New Roman" panose="02020603050405020304" pitchFamily="18" charset="0"/>
              <a:cs typeface="Times New Roman" panose="02020603050405020304" pitchFamily="18" charset="0"/>
            </a:endParaRPr>
          </a:p>
        </p:txBody>
      </p:sp>
      <p:sp>
        <p:nvSpPr>
          <p:cNvPr id="91" name="文字方塊 90"/>
          <p:cNvSpPr txBox="1"/>
          <p:nvPr/>
        </p:nvSpPr>
        <p:spPr>
          <a:xfrm>
            <a:off x="8021698" y="430650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06:00-08:00</a:t>
            </a:r>
            <a:endParaRPr lang="zh-TW" altLang="en-US" sz="900" dirty="0">
              <a:latin typeface="Times New Roman" panose="02020603050405020304" pitchFamily="18" charset="0"/>
              <a:cs typeface="Times New Roman" panose="02020603050405020304" pitchFamily="18" charset="0"/>
            </a:endParaRPr>
          </a:p>
        </p:txBody>
      </p:sp>
      <p:sp>
        <p:nvSpPr>
          <p:cNvPr id="92" name="文字方塊 91"/>
          <p:cNvSpPr txBox="1"/>
          <p:nvPr/>
        </p:nvSpPr>
        <p:spPr>
          <a:xfrm>
            <a:off x="6805544" y="4306500"/>
            <a:ext cx="748923" cy="230832"/>
          </a:xfrm>
          <a:prstGeom prst="rect">
            <a:avLst/>
          </a:prstGeom>
          <a:noFill/>
        </p:spPr>
        <p:txBody>
          <a:bodyPr wrap="none" rtlCol="0">
            <a:spAutoFit/>
          </a:bodyPr>
          <a:lstStyle/>
          <a:p>
            <a:r>
              <a:rPr lang="en-US" altLang="zh-TW" sz="900" dirty="0" smtClean="0">
                <a:latin typeface="Times New Roman" panose="02020603050405020304" pitchFamily="18" charset="0"/>
                <a:cs typeface="Times New Roman" panose="02020603050405020304" pitchFamily="18" charset="0"/>
              </a:rPr>
              <a:t>21:00-23:00</a:t>
            </a:r>
            <a:endParaRPr lang="zh-TW" altLang="en-US" sz="900" dirty="0">
              <a:latin typeface="Times New Roman" panose="02020603050405020304" pitchFamily="18" charset="0"/>
              <a:cs typeface="Times New Roman" panose="02020603050405020304" pitchFamily="18" charset="0"/>
            </a:endParaRPr>
          </a:p>
        </p:txBody>
      </p:sp>
      <p:sp>
        <p:nvSpPr>
          <p:cNvPr id="100" name="文字方塊 99"/>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18</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2" name="文字方塊 61"/>
          <p:cNvSpPr txBox="1"/>
          <p:nvPr/>
        </p:nvSpPr>
        <p:spPr>
          <a:xfrm>
            <a:off x="256064" y="408605"/>
            <a:ext cx="5519460"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疫苗對於土雞生理資訊的影響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98647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文字方塊 87"/>
          <p:cNvSpPr txBox="1"/>
          <p:nvPr/>
        </p:nvSpPr>
        <p:spPr>
          <a:xfrm>
            <a:off x="3953186" y="902773"/>
            <a:ext cx="4875876" cy="1631216"/>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彰化線西</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當地之飼養業主合作，禽舍屬於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單層</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結構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，其</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大小為</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80m × 23m ×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4.5m</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，具有</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水簾</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風扇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環控系統等設備。</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一期飼養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17000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隻</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紅羽</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土</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雞</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且飼養周期約為</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三個</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8" name="圖片 97"/>
          <p:cNvPicPr>
            <a:picLocks noChangeAspect="1"/>
          </p:cNvPicPr>
          <p:nvPr/>
        </p:nvPicPr>
        <p:blipFill rotWithShape="1">
          <a:blip r:embed="rId2" cstate="print">
            <a:extLst>
              <a:ext uri="{28A0092B-C50C-407E-A947-70E740481C1C}">
                <a14:useLocalDpi xmlns:a14="http://schemas.microsoft.com/office/drawing/2010/main" val="0"/>
              </a:ext>
            </a:extLst>
          </a:blip>
          <a:srcRect l="11812" t="10583" r="14241" b="21301"/>
          <a:stretch/>
        </p:blipFill>
        <p:spPr>
          <a:xfrm>
            <a:off x="1397871" y="1000306"/>
            <a:ext cx="1369801" cy="1536958"/>
          </a:xfrm>
          <a:prstGeom prst="rect">
            <a:avLst/>
          </a:prstGeom>
          <a:ln>
            <a:solidFill>
              <a:schemeClr val="tx1"/>
            </a:solidFill>
          </a:ln>
          <a:effectLst/>
        </p:spPr>
      </p:pic>
      <p:sp>
        <p:nvSpPr>
          <p:cNvPr id="99" name="文字方塊 98"/>
          <p:cNvSpPr txBox="1"/>
          <p:nvPr/>
        </p:nvSpPr>
        <p:spPr>
          <a:xfrm>
            <a:off x="1344669" y="957702"/>
            <a:ext cx="800218" cy="276999"/>
          </a:xfrm>
          <a:prstGeom prst="rect">
            <a:avLst/>
          </a:prstGeom>
          <a:noFill/>
        </p:spPr>
        <p:txBody>
          <a:bodyPr wrap="none" rtlCol="0">
            <a:spAutoFit/>
          </a:bodyPr>
          <a:lstStyle/>
          <a:p>
            <a:r>
              <a:rPr lang="zh-TW" altLang="en-US" sz="1200" dirty="0" smtClean="0">
                <a:solidFill>
                  <a:schemeClr val="bg1"/>
                </a:solidFill>
                <a:latin typeface="標楷體" panose="03000509000000000000" pitchFamily="65" charset="-120"/>
                <a:ea typeface="標楷體" panose="03000509000000000000" pitchFamily="65" charset="-120"/>
              </a:rPr>
              <a:t>模組架設</a:t>
            </a:r>
            <a:endParaRPr lang="zh-TW" altLang="en-US" sz="1200" dirty="0">
              <a:solidFill>
                <a:schemeClr val="bg1"/>
              </a:solidFill>
              <a:latin typeface="標楷體" panose="03000509000000000000" pitchFamily="65" charset="-120"/>
              <a:ea typeface="標楷體" panose="03000509000000000000" pitchFamily="65" charset="-120"/>
            </a:endParaRPr>
          </a:p>
        </p:txBody>
      </p:sp>
      <p:sp>
        <p:nvSpPr>
          <p:cNvPr id="100" name="矩形 99"/>
          <p:cNvSpPr/>
          <p:nvPr/>
        </p:nvSpPr>
        <p:spPr>
          <a:xfrm>
            <a:off x="1614462" y="1586817"/>
            <a:ext cx="423941" cy="171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smtClean="0">
                <a:solidFill>
                  <a:schemeClr val="tx1"/>
                </a:solidFill>
                <a:latin typeface="標楷體" panose="03000509000000000000" pitchFamily="65" charset="-120"/>
                <a:ea typeface="標楷體" panose="03000509000000000000" pitchFamily="65" charset="-120"/>
              </a:rPr>
              <a:t>快</a:t>
            </a:r>
            <a:r>
              <a:rPr lang="zh-TW" altLang="en-US" sz="900" dirty="0">
                <a:solidFill>
                  <a:schemeClr val="tx1"/>
                </a:solidFill>
                <a:latin typeface="標楷體" panose="03000509000000000000" pitchFamily="65" charset="-120"/>
                <a:ea typeface="標楷體" panose="03000509000000000000" pitchFamily="65" charset="-120"/>
              </a:rPr>
              <a:t>拆</a:t>
            </a:r>
          </a:p>
        </p:txBody>
      </p:sp>
      <p:sp>
        <p:nvSpPr>
          <p:cNvPr id="101" name="矩形 100"/>
          <p:cNvSpPr/>
          <p:nvPr/>
        </p:nvSpPr>
        <p:spPr>
          <a:xfrm>
            <a:off x="2163063" y="1246335"/>
            <a:ext cx="535334" cy="156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smtClean="0">
                <a:solidFill>
                  <a:schemeClr val="tx1"/>
                </a:solidFill>
                <a:latin typeface="標楷體" panose="03000509000000000000" pitchFamily="65" charset="-120"/>
                <a:ea typeface="標楷體" panose="03000509000000000000" pitchFamily="65" charset="-120"/>
              </a:rPr>
              <a:t>風速</a:t>
            </a:r>
            <a:r>
              <a:rPr lang="zh-TW" altLang="en-US" sz="900" dirty="0">
                <a:solidFill>
                  <a:schemeClr val="tx1"/>
                </a:solidFill>
                <a:latin typeface="標楷體" panose="03000509000000000000" pitchFamily="65" charset="-120"/>
                <a:ea typeface="標楷體" panose="03000509000000000000" pitchFamily="65" charset="-120"/>
              </a:rPr>
              <a:t>計</a:t>
            </a:r>
          </a:p>
        </p:txBody>
      </p:sp>
      <p:sp>
        <p:nvSpPr>
          <p:cNvPr id="102" name="矩形 101"/>
          <p:cNvSpPr/>
          <p:nvPr/>
        </p:nvSpPr>
        <p:spPr>
          <a:xfrm>
            <a:off x="1793607" y="1881325"/>
            <a:ext cx="531278" cy="2771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smtClean="0">
                <a:solidFill>
                  <a:schemeClr val="tx1"/>
                </a:solidFill>
                <a:latin typeface="標楷體" panose="03000509000000000000" pitchFamily="65" charset="-120"/>
                <a:ea typeface="標楷體" panose="03000509000000000000" pitchFamily="65" charset="-120"/>
              </a:rPr>
              <a:t>氣體</a:t>
            </a:r>
            <a:endParaRPr lang="en-US" altLang="zh-TW" sz="900" dirty="0" smtClean="0">
              <a:solidFill>
                <a:schemeClr val="tx1"/>
              </a:solidFill>
              <a:latin typeface="標楷體" panose="03000509000000000000" pitchFamily="65" charset="-120"/>
              <a:ea typeface="標楷體" panose="03000509000000000000" pitchFamily="65" charset="-120"/>
            </a:endParaRPr>
          </a:p>
          <a:p>
            <a:pPr algn="ctr"/>
            <a:r>
              <a:rPr lang="zh-TW" altLang="en-US" sz="900" dirty="0" smtClean="0">
                <a:solidFill>
                  <a:schemeClr val="tx1"/>
                </a:solidFill>
                <a:latin typeface="標楷體" panose="03000509000000000000" pitchFamily="65" charset="-120"/>
                <a:ea typeface="標楷體" panose="03000509000000000000" pitchFamily="65" charset="-120"/>
              </a:rPr>
              <a:t>感測器</a:t>
            </a:r>
            <a:endParaRPr lang="zh-TW" altLang="en-US" sz="900" dirty="0">
              <a:solidFill>
                <a:schemeClr val="tx1"/>
              </a:solidFill>
              <a:latin typeface="標楷體" panose="03000509000000000000" pitchFamily="65" charset="-120"/>
              <a:ea typeface="標楷體" panose="03000509000000000000" pitchFamily="65" charset="-120"/>
            </a:endParaRPr>
          </a:p>
        </p:txBody>
      </p:sp>
      <p:sp>
        <p:nvSpPr>
          <p:cNvPr id="103" name="矩形 102"/>
          <p:cNvSpPr/>
          <p:nvPr/>
        </p:nvSpPr>
        <p:spPr>
          <a:xfrm>
            <a:off x="1966824" y="2248592"/>
            <a:ext cx="414306" cy="2739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dirty="0" smtClean="0">
                <a:solidFill>
                  <a:schemeClr val="tx1"/>
                </a:solidFill>
                <a:latin typeface="標楷體" panose="03000509000000000000" pitchFamily="65" charset="-120"/>
                <a:ea typeface="標楷體" panose="03000509000000000000" pitchFamily="65" charset="-120"/>
              </a:rPr>
              <a:t>防水</a:t>
            </a:r>
            <a:endParaRPr lang="en-US" altLang="zh-TW" sz="900" dirty="0" smtClean="0">
              <a:solidFill>
                <a:schemeClr val="tx1"/>
              </a:solidFill>
              <a:latin typeface="標楷體" panose="03000509000000000000" pitchFamily="65" charset="-120"/>
              <a:ea typeface="標楷體" panose="03000509000000000000" pitchFamily="65" charset="-120"/>
            </a:endParaRPr>
          </a:p>
          <a:p>
            <a:pPr algn="ctr"/>
            <a:r>
              <a:rPr lang="zh-TW" altLang="en-US" sz="900" dirty="0" smtClean="0">
                <a:solidFill>
                  <a:schemeClr val="tx1"/>
                </a:solidFill>
                <a:latin typeface="標楷體" panose="03000509000000000000" pitchFamily="65" charset="-120"/>
                <a:ea typeface="標楷體" panose="03000509000000000000" pitchFamily="65" charset="-120"/>
              </a:rPr>
              <a:t>插頭</a:t>
            </a:r>
            <a:endParaRPr lang="zh-TW" altLang="en-US" sz="900" dirty="0">
              <a:solidFill>
                <a:schemeClr val="tx1"/>
              </a:solidFill>
              <a:latin typeface="標楷體" panose="03000509000000000000" pitchFamily="65" charset="-120"/>
              <a:ea typeface="標楷體" panose="03000509000000000000" pitchFamily="65" charset="-120"/>
            </a:endParaRPr>
          </a:p>
        </p:txBody>
      </p:sp>
      <p:grpSp>
        <p:nvGrpSpPr>
          <p:cNvPr id="206" name="群組 205"/>
          <p:cNvGrpSpPr/>
          <p:nvPr/>
        </p:nvGrpSpPr>
        <p:grpSpPr>
          <a:xfrm>
            <a:off x="170022" y="2526487"/>
            <a:ext cx="8703906" cy="3937511"/>
            <a:chOff x="135199" y="2350098"/>
            <a:chExt cx="8703906" cy="3937511"/>
          </a:xfrm>
        </p:grpSpPr>
        <p:pic>
          <p:nvPicPr>
            <p:cNvPr id="109" name="圖片 108"/>
            <p:cNvPicPr>
              <a:picLocks noChangeAspect="1"/>
            </p:cNvPicPr>
            <p:nvPr/>
          </p:nvPicPr>
          <p:blipFill rotWithShape="1">
            <a:blip r:embed="rId3" cstate="print">
              <a:extLst>
                <a:ext uri="{28A0092B-C50C-407E-A947-70E740481C1C}">
                  <a14:useLocalDpi xmlns:a14="http://schemas.microsoft.com/office/drawing/2010/main"/>
                </a:ext>
              </a:extLst>
            </a:blip>
            <a:srcRect l="3150" t="5811" r="11013" b="7220"/>
            <a:stretch/>
          </p:blipFill>
          <p:spPr>
            <a:xfrm>
              <a:off x="563513" y="2714766"/>
              <a:ext cx="7848872" cy="3384376"/>
            </a:xfrm>
            <a:prstGeom prst="rect">
              <a:avLst/>
            </a:prstGeom>
          </p:spPr>
        </p:pic>
        <p:sp>
          <p:nvSpPr>
            <p:cNvPr id="110" name="文字方塊 109"/>
            <p:cNvSpPr txBox="1"/>
            <p:nvPr/>
          </p:nvSpPr>
          <p:spPr>
            <a:xfrm>
              <a:off x="7133112" y="5918277"/>
              <a:ext cx="1236617"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風</a:t>
              </a:r>
              <a:r>
                <a:rPr lang="zh-TW" altLang="en-US" dirty="0">
                  <a:latin typeface="標楷體" panose="03000509000000000000" pitchFamily="65" charset="-120"/>
                  <a:ea typeface="標楷體" panose="03000509000000000000" pitchFamily="65" charset="-120"/>
                  <a:cs typeface="Times New Roman" panose="02020603050405020304" pitchFamily="18" charset="0"/>
                </a:rPr>
                <a:t>扇</a:t>
              </a:r>
            </a:p>
          </p:txBody>
        </p:sp>
        <p:cxnSp>
          <p:nvCxnSpPr>
            <p:cNvPr id="111" name="直線單箭頭接點 110"/>
            <p:cNvCxnSpPr/>
            <p:nvPr/>
          </p:nvCxnSpPr>
          <p:spPr>
            <a:xfrm>
              <a:off x="8412385" y="4834871"/>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a:off x="8283699" y="5002119"/>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a:off x="8134682" y="5155523"/>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7985665" y="5308927"/>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7855523" y="5451376"/>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a:off x="7700710" y="5601206"/>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7551693" y="5754610"/>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7402676" y="5908014"/>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flipH="1">
              <a:off x="7891955" y="4180044"/>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H="1">
              <a:off x="6982965" y="3935150"/>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H="1">
              <a:off x="6072427" y="3685952"/>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H="1">
              <a:off x="5117267" y="3431924"/>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flipH="1">
              <a:off x="4208277" y="3195739"/>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H="1">
              <a:off x="3297739" y="2946541"/>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H="1">
              <a:off x="2476166" y="2688634"/>
              <a:ext cx="231749" cy="257907"/>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H="1">
              <a:off x="6520596" y="5799096"/>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H="1">
              <a:off x="5611606" y="5554202"/>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flipH="1">
              <a:off x="4701068" y="5305004"/>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H="1">
              <a:off x="3745908" y="5050976"/>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p:nvPr/>
          </p:nvCxnSpPr>
          <p:spPr>
            <a:xfrm flipH="1">
              <a:off x="2836918" y="4814791"/>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H="1">
              <a:off x="1926380" y="4565593"/>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p:nvPr/>
          </p:nvCxnSpPr>
          <p:spPr>
            <a:xfrm flipH="1">
              <a:off x="993047" y="4307686"/>
              <a:ext cx="231749" cy="257907"/>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a:off x="1274086" y="2751939"/>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p:nvPr/>
          </p:nvCxnSpPr>
          <p:spPr>
            <a:xfrm>
              <a:off x="1145400" y="2901769"/>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p:nvPr/>
          </p:nvCxnSpPr>
          <p:spPr>
            <a:xfrm>
              <a:off x="884623" y="3055173"/>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6" name="直線單箭頭接點 135"/>
            <p:cNvCxnSpPr/>
            <p:nvPr/>
          </p:nvCxnSpPr>
          <p:spPr>
            <a:xfrm>
              <a:off x="726897" y="3208577"/>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7" name="直線單箭頭接點 136"/>
            <p:cNvCxnSpPr/>
            <p:nvPr/>
          </p:nvCxnSpPr>
          <p:spPr>
            <a:xfrm>
              <a:off x="588046" y="3351026"/>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a:off x="433233" y="3500856"/>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a:off x="284216" y="3654260"/>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a:off x="135199" y="3807664"/>
              <a:ext cx="426720" cy="104503"/>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sp>
          <p:nvSpPr>
            <p:cNvPr id="141" name="文字方塊 140"/>
            <p:cNvSpPr txBox="1"/>
            <p:nvPr/>
          </p:nvSpPr>
          <p:spPr>
            <a:xfrm>
              <a:off x="234763" y="2832655"/>
              <a:ext cx="1286537"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水</a:t>
              </a:r>
              <a:r>
                <a:rPr lang="zh-TW" altLang="en-US" dirty="0">
                  <a:latin typeface="標楷體" panose="03000509000000000000" pitchFamily="65" charset="-120"/>
                  <a:ea typeface="標楷體" panose="03000509000000000000" pitchFamily="65" charset="-120"/>
                  <a:cs typeface="Times New Roman" panose="02020603050405020304" pitchFamily="18" charset="0"/>
                </a:rPr>
                <a:t>簾</a:t>
              </a:r>
            </a:p>
          </p:txBody>
        </p:sp>
        <p:sp>
          <p:nvSpPr>
            <p:cNvPr id="142" name="橢圓 141"/>
            <p:cNvSpPr/>
            <p:nvPr/>
          </p:nvSpPr>
          <p:spPr>
            <a:xfrm rot="770794">
              <a:off x="1332233" y="3465258"/>
              <a:ext cx="3233004" cy="1033497"/>
            </a:xfrm>
            <a:prstGeom prst="ellipse">
              <a:avLst/>
            </a:prstGeom>
            <a:solidFill>
              <a:srgbClr val="FF7C80">
                <a:alpha val="30196"/>
              </a:srgbClr>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橢圓 142"/>
            <p:cNvSpPr/>
            <p:nvPr/>
          </p:nvSpPr>
          <p:spPr>
            <a:xfrm rot="770794">
              <a:off x="4440325" y="4280389"/>
              <a:ext cx="3201919" cy="1048026"/>
            </a:xfrm>
            <a:prstGeom prst="ellipse">
              <a:avLst/>
            </a:prstGeom>
            <a:solidFill>
              <a:srgbClr val="FF7C80">
                <a:alpha val="30196"/>
              </a:srgbClr>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4" name="圖片 1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70363" y="3188401"/>
              <a:ext cx="987711" cy="1083204"/>
            </a:xfrm>
            <a:prstGeom prst="rect">
              <a:avLst/>
            </a:prstGeom>
          </p:spPr>
        </p:pic>
        <p:pic>
          <p:nvPicPr>
            <p:cNvPr id="145" name="圖片 1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0327" y="4625861"/>
              <a:ext cx="966117" cy="771927"/>
            </a:xfrm>
            <a:prstGeom prst="rect">
              <a:avLst/>
            </a:prstGeom>
          </p:spPr>
        </p:pic>
        <p:sp>
          <p:nvSpPr>
            <p:cNvPr id="146" name="文字方塊 145"/>
            <p:cNvSpPr txBox="1"/>
            <p:nvPr/>
          </p:nvSpPr>
          <p:spPr>
            <a:xfrm>
              <a:off x="6493980" y="4408161"/>
              <a:ext cx="128653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Hen</a:t>
              </a:r>
              <a:endParaRPr lang="zh-TW" altLang="en-US" dirty="0">
                <a:latin typeface="Times New Roman" panose="02020603050405020304" pitchFamily="18" charset="0"/>
                <a:cs typeface="Times New Roman" panose="02020603050405020304" pitchFamily="18" charset="0"/>
              </a:endParaRPr>
            </a:p>
          </p:txBody>
        </p:sp>
        <p:sp>
          <p:nvSpPr>
            <p:cNvPr id="147" name="橢圓 146"/>
            <p:cNvSpPr/>
            <p:nvPr/>
          </p:nvSpPr>
          <p:spPr>
            <a:xfrm>
              <a:off x="2591654" y="3648881"/>
              <a:ext cx="109882" cy="109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橢圓 147"/>
            <p:cNvSpPr/>
            <p:nvPr/>
          </p:nvSpPr>
          <p:spPr>
            <a:xfrm>
              <a:off x="5033469" y="4309965"/>
              <a:ext cx="109882" cy="109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9" name="直線接點 148"/>
            <p:cNvCxnSpPr/>
            <p:nvPr/>
          </p:nvCxnSpPr>
          <p:spPr>
            <a:xfrm flipV="1">
              <a:off x="1990103" y="2429659"/>
              <a:ext cx="309516" cy="347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V="1">
              <a:off x="8316430" y="4122390"/>
              <a:ext cx="345897" cy="388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flipV="1">
              <a:off x="2106392" y="2538389"/>
              <a:ext cx="6450641" cy="1650753"/>
            </a:xfrm>
            <a:prstGeom prst="line">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5020478" y="2942748"/>
              <a:ext cx="128653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80 m</a:t>
              </a:r>
              <a:endParaRPr lang="zh-TW" altLang="en-US" dirty="0">
                <a:latin typeface="Times New Roman" panose="02020603050405020304" pitchFamily="18" charset="0"/>
                <a:cs typeface="Times New Roman" panose="02020603050405020304" pitchFamily="18" charset="0"/>
              </a:endParaRPr>
            </a:p>
          </p:txBody>
        </p:sp>
        <p:sp>
          <p:nvSpPr>
            <p:cNvPr id="153" name="文字方塊 152"/>
            <p:cNvSpPr txBox="1"/>
            <p:nvPr/>
          </p:nvSpPr>
          <p:spPr>
            <a:xfrm>
              <a:off x="1709578" y="3068878"/>
              <a:ext cx="128653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Cock</a:t>
              </a:r>
              <a:endParaRPr lang="zh-TW" altLang="en-US" dirty="0">
                <a:latin typeface="Times New Roman" panose="02020603050405020304" pitchFamily="18" charset="0"/>
                <a:cs typeface="Times New Roman" panose="02020603050405020304" pitchFamily="18" charset="0"/>
              </a:endParaRPr>
            </a:p>
          </p:txBody>
        </p:sp>
        <p:cxnSp>
          <p:nvCxnSpPr>
            <p:cNvPr id="154" name="直線接點 153"/>
            <p:cNvCxnSpPr/>
            <p:nvPr/>
          </p:nvCxnSpPr>
          <p:spPr>
            <a:xfrm flipH="1" flipV="1">
              <a:off x="8368898" y="4667095"/>
              <a:ext cx="459489" cy="1084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p:cNvCxnSpPr/>
            <p:nvPr/>
          </p:nvCxnSpPr>
          <p:spPr>
            <a:xfrm flipH="1" flipV="1">
              <a:off x="7236727" y="5723514"/>
              <a:ext cx="459489" cy="1084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線接點 155"/>
            <p:cNvCxnSpPr/>
            <p:nvPr/>
          </p:nvCxnSpPr>
          <p:spPr>
            <a:xfrm flipH="1">
              <a:off x="7494108" y="4721310"/>
              <a:ext cx="1062925" cy="1043563"/>
            </a:xfrm>
            <a:prstGeom prst="line">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7" name="文字方塊 156"/>
            <p:cNvSpPr txBox="1"/>
            <p:nvPr/>
          </p:nvSpPr>
          <p:spPr>
            <a:xfrm>
              <a:off x="8014206" y="5173183"/>
              <a:ext cx="780492"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23 m</a:t>
              </a:r>
              <a:endParaRPr lang="zh-TW" altLang="en-US" dirty="0">
                <a:latin typeface="Times New Roman" panose="02020603050405020304" pitchFamily="18" charset="0"/>
                <a:cs typeface="Times New Roman" panose="02020603050405020304" pitchFamily="18" charset="0"/>
              </a:endParaRPr>
            </a:p>
          </p:txBody>
        </p:sp>
        <p:grpSp>
          <p:nvGrpSpPr>
            <p:cNvPr id="158" name="群組 157"/>
            <p:cNvGrpSpPr/>
            <p:nvPr/>
          </p:nvGrpSpPr>
          <p:grpSpPr>
            <a:xfrm>
              <a:off x="6584587" y="2350098"/>
              <a:ext cx="1578318" cy="1552997"/>
              <a:chOff x="7027814" y="2906165"/>
              <a:chExt cx="1578318" cy="1552997"/>
            </a:xfrm>
          </p:grpSpPr>
          <p:sp>
            <p:nvSpPr>
              <p:cNvPr id="159" name="矩形 158"/>
              <p:cNvSpPr/>
              <p:nvPr/>
            </p:nvSpPr>
            <p:spPr>
              <a:xfrm>
                <a:off x="7027814" y="2906165"/>
                <a:ext cx="1578318" cy="1552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0" name="圖片 159"/>
              <p:cNvPicPr>
                <a:picLocks noChangeAspect="1"/>
              </p:cNvPicPr>
              <p:nvPr/>
            </p:nvPicPr>
            <p:blipFill rotWithShape="1">
              <a:blip r:embed="rId6" cstate="print">
                <a:clrChange>
                  <a:clrFrom>
                    <a:srgbClr val="CAD1EE"/>
                  </a:clrFrom>
                  <a:clrTo>
                    <a:srgbClr val="CAD1EE">
                      <a:alpha val="0"/>
                    </a:srgbClr>
                  </a:clrTo>
                </a:clrChange>
                <a:extLst>
                  <a:ext uri="{28A0092B-C50C-407E-A947-70E740481C1C}">
                    <a14:useLocalDpi xmlns:a14="http://schemas.microsoft.com/office/drawing/2010/main"/>
                  </a:ext>
                </a:extLst>
              </a:blip>
              <a:srcRect/>
              <a:stretch/>
            </p:blipFill>
            <p:spPr>
              <a:xfrm>
                <a:off x="7038816" y="2918638"/>
                <a:ext cx="1567316" cy="1540524"/>
              </a:xfrm>
              <a:prstGeom prst="rect">
                <a:avLst/>
              </a:prstGeom>
              <a:ln w="19050">
                <a:solidFill>
                  <a:srgbClr val="A72A33"/>
                </a:solidFill>
                <a:prstDash val="dash"/>
              </a:ln>
            </p:spPr>
          </p:pic>
        </p:grpSp>
        <p:sp>
          <p:nvSpPr>
            <p:cNvPr id="161" name="矩形 160"/>
            <p:cNvSpPr/>
            <p:nvPr/>
          </p:nvSpPr>
          <p:spPr>
            <a:xfrm>
              <a:off x="4918966" y="4188617"/>
              <a:ext cx="329791" cy="329791"/>
            </a:xfrm>
            <a:prstGeom prst="rect">
              <a:avLst/>
            </a:prstGeom>
            <a:noFill/>
            <a:ln w="19050">
              <a:solidFill>
                <a:srgbClr val="A72A3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2" name="直線接點 161"/>
            <p:cNvCxnSpPr/>
            <p:nvPr/>
          </p:nvCxnSpPr>
          <p:spPr>
            <a:xfrm flipV="1">
              <a:off x="5229281" y="2350098"/>
              <a:ext cx="1355306" cy="1838519"/>
            </a:xfrm>
            <a:prstGeom prst="line">
              <a:avLst/>
            </a:prstGeom>
            <a:ln w="19050">
              <a:solidFill>
                <a:srgbClr val="A72A33"/>
              </a:solidFill>
              <a:prstDash val="dash"/>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flipV="1">
              <a:off x="5255365" y="3909554"/>
              <a:ext cx="1340224" cy="608854"/>
            </a:xfrm>
            <a:prstGeom prst="line">
              <a:avLst/>
            </a:prstGeom>
            <a:ln w="19050">
              <a:solidFill>
                <a:srgbClr val="A72A33"/>
              </a:solidFill>
              <a:prstDash val="dash"/>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H="1">
              <a:off x="6981401" y="2950528"/>
              <a:ext cx="316994" cy="481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flipH="1">
              <a:off x="6826627" y="2942748"/>
              <a:ext cx="594530" cy="64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手繪多邊形 165"/>
            <p:cNvSpPr/>
            <p:nvPr/>
          </p:nvSpPr>
          <p:spPr>
            <a:xfrm>
              <a:off x="7040838" y="2949192"/>
              <a:ext cx="106120" cy="209550"/>
            </a:xfrm>
            <a:custGeom>
              <a:avLst/>
              <a:gdLst>
                <a:gd name="connsiteX0" fmla="*/ 6108 w 106120"/>
                <a:gd name="connsiteY0" fmla="*/ 0 h 209550"/>
                <a:gd name="connsiteX1" fmla="*/ 10870 w 106120"/>
                <a:gd name="connsiteY1" fmla="*/ 123825 h 209550"/>
                <a:gd name="connsiteX2" fmla="*/ 106120 w 106120"/>
                <a:gd name="connsiteY2" fmla="*/ 209550 h 209550"/>
              </a:gdLst>
              <a:ahLst/>
              <a:cxnLst>
                <a:cxn ang="0">
                  <a:pos x="connsiteX0" y="connsiteY0"/>
                </a:cxn>
                <a:cxn ang="0">
                  <a:pos x="connsiteX1" y="connsiteY1"/>
                </a:cxn>
                <a:cxn ang="0">
                  <a:pos x="connsiteX2" y="connsiteY2"/>
                </a:cxn>
              </a:cxnLst>
              <a:rect l="l" t="t" r="r" b="b"/>
              <a:pathLst>
                <a:path w="106120" h="209550">
                  <a:moveTo>
                    <a:pt x="6108" y="0"/>
                  </a:moveTo>
                  <a:cubicBezTo>
                    <a:pt x="154" y="44450"/>
                    <a:pt x="-5799" y="88900"/>
                    <a:pt x="10870" y="123825"/>
                  </a:cubicBezTo>
                  <a:cubicBezTo>
                    <a:pt x="27539" y="158750"/>
                    <a:pt x="66829" y="184150"/>
                    <a:pt x="106120" y="2095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文字方塊 166"/>
            <p:cNvSpPr txBox="1"/>
            <p:nvPr/>
          </p:nvSpPr>
          <p:spPr>
            <a:xfrm>
              <a:off x="6628299" y="2987131"/>
              <a:ext cx="774378"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45</a:t>
              </a:r>
              <a:r>
                <a:rPr lang="en-US" altLang="zh-TW" baseline="30000" dirty="0" smtClean="0">
                  <a:latin typeface="Times New Roman" panose="02020603050405020304" pitchFamily="18" charset="0"/>
                  <a:cs typeface="Times New Roman" panose="02020603050405020304" pitchFamily="18" charset="0"/>
                </a:rPr>
                <a:t>o</a:t>
              </a:r>
              <a:endParaRPr lang="zh-TW" altLang="en-US" baseline="30000" dirty="0">
                <a:latin typeface="Times New Roman" panose="02020603050405020304" pitchFamily="18" charset="0"/>
                <a:cs typeface="Times New Roman" panose="02020603050405020304" pitchFamily="18" charset="0"/>
              </a:endParaRPr>
            </a:p>
          </p:txBody>
        </p:sp>
        <p:cxnSp>
          <p:nvCxnSpPr>
            <p:cNvPr id="168" name="直線接點 167"/>
            <p:cNvCxnSpPr/>
            <p:nvPr/>
          </p:nvCxnSpPr>
          <p:spPr>
            <a:xfrm flipH="1">
              <a:off x="7556147" y="2939526"/>
              <a:ext cx="594530" cy="64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flipH="1">
              <a:off x="7413299" y="3752319"/>
              <a:ext cx="594530" cy="64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a:off x="7616036" y="2942748"/>
              <a:ext cx="1" cy="80905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71" name="文字方塊 170"/>
            <p:cNvSpPr txBox="1"/>
            <p:nvPr/>
          </p:nvSpPr>
          <p:spPr>
            <a:xfrm>
              <a:off x="7594953" y="3119289"/>
              <a:ext cx="774378"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1 m</a:t>
              </a:r>
              <a:endParaRPr lang="zh-TW" altLang="en-US" baseline="30000" dirty="0">
                <a:latin typeface="Times New Roman" panose="02020603050405020304" pitchFamily="18" charset="0"/>
                <a:cs typeface="Times New Roman" panose="02020603050405020304" pitchFamily="18" charset="0"/>
              </a:endParaRPr>
            </a:p>
          </p:txBody>
        </p:sp>
        <p:sp>
          <p:nvSpPr>
            <p:cNvPr id="172" name="橢圓 171"/>
            <p:cNvSpPr/>
            <p:nvPr/>
          </p:nvSpPr>
          <p:spPr>
            <a:xfrm rot="696996">
              <a:off x="2375396" y="3830202"/>
              <a:ext cx="396173" cy="191129"/>
            </a:xfrm>
            <a:prstGeom prst="ellipse">
              <a:avLst/>
            </a:prstGeom>
            <a:solidFill>
              <a:srgbClr val="59B3CB">
                <a:alpha val="50196"/>
              </a:srgbClr>
            </a:solidFill>
            <a:ln>
              <a:solidFill>
                <a:srgbClr val="59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橢圓 172"/>
            <p:cNvSpPr/>
            <p:nvPr/>
          </p:nvSpPr>
          <p:spPr>
            <a:xfrm rot="696996">
              <a:off x="3760691" y="4380251"/>
              <a:ext cx="396173" cy="191129"/>
            </a:xfrm>
            <a:prstGeom prst="ellipse">
              <a:avLst/>
            </a:prstGeom>
            <a:solidFill>
              <a:srgbClr val="59B3CB">
                <a:alpha val="50196"/>
              </a:srgbClr>
            </a:solidFill>
            <a:ln>
              <a:solidFill>
                <a:srgbClr val="59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橢圓 173"/>
            <p:cNvSpPr/>
            <p:nvPr/>
          </p:nvSpPr>
          <p:spPr>
            <a:xfrm rot="696996">
              <a:off x="4799934" y="4500839"/>
              <a:ext cx="396173" cy="191129"/>
            </a:xfrm>
            <a:prstGeom prst="ellipse">
              <a:avLst/>
            </a:prstGeom>
            <a:solidFill>
              <a:srgbClr val="59B3CB">
                <a:alpha val="50196"/>
              </a:srgbClr>
            </a:solidFill>
            <a:ln>
              <a:solidFill>
                <a:srgbClr val="59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橢圓 174"/>
            <p:cNvSpPr/>
            <p:nvPr/>
          </p:nvSpPr>
          <p:spPr>
            <a:xfrm rot="696996">
              <a:off x="6194339" y="5051491"/>
              <a:ext cx="396173" cy="191129"/>
            </a:xfrm>
            <a:prstGeom prst="ellipse">
              <a:avLst/>
            </a:prstGeom>
            <a:solidFill>
              <a:srgbClr val="59B3CB">
                <a:alpha val="50196"/>
              </a:srgbClr>
            </a:solidFill>
            <a:ln>
              <a:solidFill>
                <a:srgbClr val="59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橢圓 175"/>
            <p:cNvSpPr/>
            <p:nvPr/>
          </p:nvSpPr>
          <p:spPr>
            <a:xfrm>
              <a:off x="6267392" y="5124988"/>
              <a:ext cx="109882" cy="109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橢圓 176"/>
            <p:cNvSpPr/>
            <p:nvPr/>
          </p:nvSpPr>
          <p:spPr>
            <a:xfrm>
              <a:off x="3827153" y="4455712"/>
              <a:ext cx="109882" cy="1098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8" name="直線接點 177"/>
            <p:cNvCxnSpPr>
              <a:endCxn id="147" idx="2"/>
            </p:cNvCxnSpPr>
            <p:nvPr/>
          </p:nvCxnSpPr>
          <p:spPr>
            <a:xfrm flipV="1">
              <a:off x="2410729" y="3703822"/>
              <a:ext cx="180925" cy="137797"/>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79" name="直線接點 178"/>
            <p:cNvCxnSpPr>
              <a:stCxn id="172" idx="6"/>
              <a:endCxn id="147" idx="6"/>
            </p:cNvCxnSpPr>
            <p:nvPr/>
          </p:nvCxnSpPr>
          <p:spPr>
            <a:xfrm flipH="1" flipV="1">
              <a:off x="2701536" y="3703822"/>
              <a:ext cx="65975" cy="261832"/>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0" name="直線接點 179"/>
            <p:cNvCxnSpPr>
              <a:stCxn id="173" idx="1"/>
              <a:endCxn id="177" idx="2"/>
            </p:cNvCxnSpPr>
            <p:nvPr/>
          </p:nvCxnSpPr>
          <p:spPr>
            <a:xfrm flipH="1">
              <a:off x="3827153" y="4381421"/>
              <a:ext cx="8032" cy="129232"/>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1" name="直線接點 180"/>
            <p:cNvCxnSpPr>
              <a:stCxn id="177" idx="5"/>
              <a:endCxn id="173" idx="6"/>
            </p:cNvCxnSpPr>
            <p:nvPr/>
          </p:nvCxnSpPr>
          <p:spPr>
            <a:xfrm flipV="1">
              <a:off x="3920943" y="4515703"/>
              <a:ext cx="231863" cy="33799"/>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2" name="直線接點 181"/>
            <p:cNvCxnSpPr/>
            <p:nvPr/>
          </p:nvCxnSpPr>
          <p:spPr>
            <a:xfrm flipH="1">
              <a:off x="4821632" y="4365490"/>
              <a:ext cx="205919" cy="152918"/>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3" name="直線接點 182"/>
            <p:cNvCxnSpPr>
              <a:endCxn id="174" idx="6"/>
            </p:cNvCxnSpPr>
            <p:nvPr/>
          </p:nvCxnSpPr>
          <p:spPr>
            <a:xfrm>
              <a:off x="5143351" y="4372454"/>
              <a:ext cx="48698" cy="263837"/>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4" name="直線接點 183"/>
            <p:cNvCxnSpPr/>
            <p:nvPr/>
          </p:nvCxnSpPr>
          <p:spPr>
            <a:xfrm flipH="1">
              <a:off x="6268164" y="5049499"/>
              <a:ext cx="8032" cy="129232"/>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cxnSp>
          <p:nvCxnSpPr>
            <p:cNvPr id="185" name="直線接點 184"/>
            <p:cNvCxnSpPr/>
            <p:nvPr/>
          </p:nvCxnSpPr>
          <p:spPr>
            <a:xfrm flipV="1">
              <a:off x="6361954" y="5183781"/>
              <a:ext cx="231863" cy="33799"/>
            </a:xfrm>
            <a:prstGeom prst="line">
              <a:avLst/>
            </a:prstGeom>
            <a:ln w="12700">
              <a:solidFill>
                <a:srgbClr val="59B3CB"/>
              </a:solidFill>
            </a:ln>
          </p:spPr>
          <p:style>
            <a:lnRef idx="1">
              <a:schemeClr val="accent1"/>
            </a:lnRef>
            <a:fillRef idx="0">
              <a:schemeClr val="accent1"/>
            </a:fillRef>
            <a:effectRef idx="0">
              <a:schemeClr val="accent1"/>
            </a:effectRef>
            <a:fontRef idx="minor">
              <a:schemeClr val="tx1"/>
            </a:fontRef>
          </p:style>
        </p:cxnSp>
        <p:sp>
          <p:nvSpPr>
            <p:cNvPr id="186" name="文字方塊 185"/>
            <p:cNvSpPr txBox="1"/>
            <p:nvPr/>
          </p:nvSpPr>
          <p:spPr>
            <a:xfrm>
              <a:off x="2654675" y="3413614"/>
              <a:ext cx="596234" cy="369332"/>
            </a:xfrm>
            <a:prstGeom prst="rect">
              <a:avLst/>
            </a:prstGeom>
            <a:noFill/>
          </p:spPr>
          <p:txBody>
            <a:bodyPr wrap="square" rtlCol="0">
              <a:spAutoFit/>
            </a:bodyPr>
            <a:lstStyle/>
            <a:p>
              <a:r>
                <a:rPr lang="en-US" altLang="zh-TW" dirty="0" smtClean="0"/>
                <a:t>B</a:t>
              </a:r>
              <a:endParaRPr lang="zh-TW" altLang="en-US" dirty="0"/>
            </a:p>
          </p:txBody>
        </p:sp>
        <p:sp>
          <p:nvSpPr>
            <p:cNvPr id="187" name="文字方塊 186"/>
            <p:cNvSpPr txBox="1"/>
            <p:nvPr/>
          </p:nvSpPr>
          <p:spPr>
            <a:xfrm>
              <a:off x="3552779" y="4118514"/>
              <a:ext cx="596234" cy="369332"/>
            </a:xfrm>
            <a:prstGeom prst="rect">
              <a:avLst/>
            </a:prstGeom>
            <a:noFill/>
          </p:spPr>
          <p:txBody>
            <a:bodyPr wrap="square" rtlCol="0">
              <a:spAutoFit/>
            </a:bodyPr>
            <a:lstStyle/>
            <a:p>
              <a:r>
                <a:rPr lang="en-US" altLang="zh-TW" dirty="0" smtClean="0"/>
                <a:t>C</a:t>
              </a:r>
              <a:endParaRPr lang="zh-TW" altLang="en-US" dirty="0"/>
            </a:p>
          </p:txBody>
        </p:sp>
        <p:sp>
          <p:nvSpPr>
            <p:cNvPr id="188" name="文字方塊 187"/>
            <p:cNvSpPr txBox="1"/>
            <p:nvPr/>
          </p:nvSpPr>
          <p:spPr>
            <a:xfrm>
              <a:off x="6014740" y="4766901"/>
              <a:ext cx="596234" cy="369332"/>
            </a:xfrm>
            <a:prstGeom prst="rect">
              <a:avLst/>
            </a:prstGeom>
            <a:noFill/>
          </p:spPr>
          <p:txBody>
            <a:bodyPr wrap="square" rtlCol="0">
              <a:spAutoFit/>
            </a:bodyPr>
            <a:lstStyle/>
            <a:p>
              <a:r>
                <a:rPr lang="en-US" altLang="zh-TW" dirty="0" smtClean="0"/>
                <a:t>D</a:t>
              </a:r>
              <a:endParaRPr lang="zh-TW" altLang="en-US" dirty="0"/>
            </a:p>
          </p:txBody>
        </p:sp>
        <p:sp>
          <p:nvSpPr>
            <p:cNvPr id="189" name="文字方塊 188"/>
            <p:cNvSpPr txBox="1"/>
            <p:nvPr/>
          </p:nvSpPr>
          <p:spPr>
            <a:xfrm>
              <a:off x="5180710" y="4480290"/>
              <a:ext cx="596234" cy="369332"/>
            </a:xfrm>
            <a:prstGeom prst="rect">
              <a:avLst/>
            </a:prstGeom>
            <a:noFill/>
          </p:spPr>
          <p:txBody>
            <a:bodyPr wrap="square" rtlCol="0">
              <a:spAutoFit/>
            </a:bodyPr>
            <a:lstStyle/>
            <a:p>
              <a:r>
                <a:rPr lang="en-US" altLang="zh-TW" dirty="0" smtClean="0"/>
                <a:t>E</a:t>
              </a:r>
              <a:endParaRPr lang="zh-TW" altLang="en-US" dirty="0"/>
            </a:p>
          </p:txBody>
        </p:sp>
        <p:sp>
          <p:nvSpPr>
            <p:cNvPr id="193" name="橢圓 192"/>
            <p:cNvSpPr/>
            <p:nvPr/>
          </p:nvSpPr>
          <p:spPr>
            <a:xfrm>
              <a:off x="4226465" y="4571365"/>
              <a:ext cx="109882" cy="10988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95" name="橢圓 194"/>
            <p:cNvSpPr/>
            <p:nvPr/>
          </p:nvSpPr>
          <p:spPr>
            <a:xfrm>
              <a:off x="3416512" y="4332935"/>
              <a:ext cx="109882" cy="10988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5" name="矩形 54"/>
            <p:cNvSpPr/>
            <p:nvPr/>
          </p:nvSpPr>
          <p:spPr>
            <a:xfrm>
              <a:off x="263669" y="5913639"/>
              <a:ext cx="4947624" cy="369332"/>
            </a:xfrm>
            <a:prstGeom prst="rect">
              <a:avLst/>
            </a:prstGeom>
          </p:spPr>
          <p:txBody>
            <a:bodyPr wrap="square">
              <a:spAutoFit/>
            </a:bodyPr>
            <a:lstStyle/>
            <a:p>
              <a:r>
                <a:rPr lang="en-US" altLang="zh-TW"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感謝施能銘</a:t>
              </a:r>
              <a:r>
                <a:rPr lang="zh-TW" altLang="en-US" dirty="0">
                  <a:latin typeface="標楷體" panose="03000509000000000000" pitchFamily="65" charset="-120"/>
                  <a:ea typeface="標楷體" panose="03000509000000000000" pitchFamily="65" charset="-120"/>
                </a:rPr>
                <a:t>老闆</a:t>
              </a:r>
              <a:r>
                <a:rPr lang="zh-TW" altLang="en-US" dirty="0" smtClean="0">
                  <a:latin typeface="標楷體" panose="03000509000000000000" pitchFamily="65" charset="-120"/>
                  <a:ea typeface="標楷體" panose="03000509000000000000" pitchFamily="65" charset="-120"/>
                </a:rPr>
                <a:t>、施孝岡老闆協助與幫忙 </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90" name="橢圓 189"/>
            <p:cNvSpPr/>
            <p:nvPr/>
          </p:nvSpPr>
          <p:spPr>
            <a:xfrm>
              <a:off x="263669" y="5293597"/>
              <a:ext cx="230215" cy="2302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文字方塊 190"/>
            <p:cNvSpPr txBox="1"/>
            <p:nvPr/>
          </p:nvSpPr>
          <p:spPr>
            <a:xfrm>
              <a:off x="467977" y="5219481"/>
              <a:ext cx="3723581"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紅外線熱影</a:t>
              </a:r>
              <a:r>
                <a:rPr lang="zh-TW" altLang="en-US" dirty="0">
                  <a:latin typeface="標楷體" panose="03000509000000000000" pitchFamily="65" charset="-120"/>
                  <a:ea typeface="標楷體" panose="03000509000000000000" pitchFamily="65" charset="-120"/>
                  <a:cs typeface="Times New Roman" panose="02020603050405020304" pitchFamily="18" charset="0"/>
                </a:rPr>
                <a:t>像</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監測系統安裝位置</a:t>
              </a:r>
              <a:endParaRPr lang="zh-TW" altLang="en-US"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92" name="橢圓 191"/>
            <p:cNvSpPr/>
            <p:nvPr/>
          </p:nvSpPr>
          <p:spPr>
            <a:xfrm>
              <a:off x="256873" y="5658559"/>
              <a:ext cx="230215" cy="230215"/>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94" name="文字方塊 193"/>
            <p:cNvSpPr txBox="1"/>
            <p:nvPr/>
          </p:nvSpPr>
          <p:spPr>
            <a:xfrm>
              <a:off x="455414" y="5587831"/>
              <a:ext cx="3723581"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體重監</a:t>
              </a:r>
              <a:r>
                <a:rPr lang="zh-TW" altLang="en-US" dirty="0">
                  <a:latin typeface="標楷體" panose="03000509000000000000" pitchFamily="65" charset="-120"/>
                  <a:ea typeface="標楷體" panose="03000509000000000000" pitchFamily="65" charset="-120"/>
                  <a:cs typeface="Times New Roman" panose="02020603050405020304" pitchFamily="18" charset="0"/>
                </a:rPr>
                <a:t>測</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系統安裝位置</a:t>
              </a:r>
              <a:endParaRPr lang="zh-TW" altLang="en-US" dirty="0">
                <a:latin typeface="標楷體" panose="03000509000000000000" pitchFamily="65" charset="-120"/>
                <a:ea typeface="標楷體" panose="03000509000000000000" pitchFamily="65" charset="-120"/>
                <a:cs typeface="Times New Roman" panose="02020603050405020304" pitchFamily="18" charset="0"/>
              </a:endParaRPr>
            </a:p>
          </p:txBody>
        </p:sp>
      </p:grpSp>
      <p:grpSp>
        <p:nvGrpSpPr>
          <p:cNvPr id="203" name="群組 202"/>
          <p:cNvGrpSpPr/>
          <p:nvPr/>
        </p:nvGrpSpPr>
        <p:grpSpPr>
          <a:xfrm>
            <a:off x="256922" y="998528"/>
            <a:ext cx="1084659" cy="1587503"/>
            <a:chOff x="-1078762" y="2121787"/>
            <a:chExt cx="1752201" cy="2564513"/>
          </a:xfrm>
        </p:grpSpPr>
        <p:pic>
          <p:nvPicPr>
            <p:cNvPr id="196" name="圖片 195"/>
            <p:cNvPicPr>
              <a:picLocks noChangeAspect="1"/>
            </p:cNvPicPr>
            <p:nvPr/>
          </p:nvPicPr>
          <p:blipFill rotWithShape="1">
            <a:blip r:embed="rId7" cstate="print">
              <a:extLst>
                <a:ext uri="{28A0092B-C50C-407E-A947-70E740481C1C}">
                  <a14:useLocalDpi xmlns:a14="http://schemas.microsoft.com/office/drawing/2010/main" val="0"/>
                </a:ext>
              </a:extLst>
            </a:blip>
            <a:srcRect l="137" t="9626" r="5625" b="37215"/>
            <a:stretch/>
          </p:blipFill>
          <p:spPr>
            <a:xfrm>
              <a:off x="-923170" y="2121787"/>
              <a:ext cx="1588611" cy="1195380"/>
            </a:xfrm>
            <a:prstGeom prst="rect">
              <a:avLst/>
            </a:prstGeom>
            <a:ln>
              <a:solidFill>
                <a:schemeClr val="tx1"/>
              </a:solidFill>
            </a:ln>
          </p:spPr>
        </p:pic>
        <p:pic>
          <p:nvPicPr>
            <p:cNvPr id="197" name="圖片 196"/>
            <p:cNvPicPr>
              <a:picLocks noChangeAspect="1"/>
            </p:cNvPicPr>
            <p:nvPr/>
          </p:nvPicPr>
          <p:blipFill rotWithShape="1">
            <a:blip r:embed="rId8" cstate="print">
              <a:extLst>
                <a:ext uri="{28A0092B-C50C-407E-A947-70E740481C1C}">
                  <a14:useLocalDpi xmlns:a14="http://schemas.microsoft.com/office/drawing/2010/main" val="0"/>
                </a:ext>
              </a:extLst>
            </a:blip>
            <a:srcRect t="21692" r="23654" b="2201"/>
            <a:stretch/>
          </p:blipFill>
          <p:spPr>
            <a:xfrm>
              <a:off x="-919410" y="3377031"/>
              <a:ext cx="1592849" cy="1227228"/>
            </a:xfrm>
            <a:prstGeom prst="rect">
              <a:avLst/>
            </a:prstGeom>
            <a:ln>
              <a:solidFill>
                <a:schemeClr val="tx1"/>
              </a:solidFill>
            </a:ln>
            <a:effectLst/>
          </p:spPr>
        </p:pic>
        <p:sp>
          <p:nvSpPr>
            <p:cNvPr id="198" name="文字方塊 197"/>
            <p:cNvSpPr txBox="1"/>
            <p:nvPr/>
          </p:nvSpPr>
          <p:spPr>
            <a:xfrm>
              <a:off x="-1064108" y="4238825"/>
              <a:ext cx="1292705" cy="447475"/>
            </a:xfrm>
            <a:prstGeom prst="rect">
              <a:avLst/>
            </a:prstGeom>
            <a:noFill/>
          </p:spPr>
          <p:txBody>
            <a:bodyPr wrap="none" rtlCol="0">
              <a:spAutoFit/>
            </a:bodyPr>
            <a:lstStyle/>
            <a:p>
              <a:r>
                <a:rPr lang="zh-TW" altLang="en-US" sz="1200" dirty="0" smtClean="0">
                  <a:solidFill>
                    <a:schemeClr val="bg1"/>
                  </a:solidFill>
                  <a:latin typeface="標楷體" panose="03000509000000000000" pitchFamily="65" charset="-120"/>
                  <a:ea typeface="標楷體" panose="03000509000000000000" pitchFamily="65" charset="-120"/>
                </a:rPr>
                <a:t>實驗</a:t>
              </a:r>
              <a:r>
                <a:rPr lang="zh-TW" altLang="en-US" sz="1200" dirty="0">
                  <a:solidFill>
                    <a:schemeClr val="bg1"/>
                  </a:solidFill>
                  <a:latin typeface="標楷體" panose="03000509000000000000" pitchFamily="65" charset="-120"/>
                  <a:ea typeface="標楷體" panose="03000509000000000000" pitchFamily="65" charset="-120"/>
                </a:rPr>
                <a:t>架設</a:t>
              </a:r>
            </a:p>
          </p:txBody>
        </p:sp>
        <p:sp>
          <p:nvSpPr>
            <p:cNvPr id="199" name="文字方塊 198"/>
            <p:cNvSpPr txBox="1"/>
            <p:nvPr/>
          </p:nvSpPr>
          <p:spPr>
            <a:xfrm>
              <a:off x="-1078762" y="2947573"/>
              <a:ext cx="1292705" cy="447475"/>
            </a:xfrm>
            <a:prstGeom prst="rect">
              <a:avLst/>
            </a:prstGeom>
            <a:noFill/>
          </p:spPr>
          <p:txBody>
            <a:bodyPr wrap="none" rtlCol="0">
              <a:spAutoFit/>
            </a:bodyPr>
            <a:lstStyle/>
            <a:p>
              <a:r>
                <a:rPr lang="zh-TW" altLang="en-US" sz="1200" dirty="0" smtClean="0">
                  <a:solidFill>
                    <a:schemeClr val="bg1"/>
                  </a:solidFill>
                  <a:latin typeface="標楷體" panose="03000509000000000000" pitchFamily="65" charset="-120"/>
                  <a:ea typeface="標楷體" panose="03000509000000000000" pitchFamily="65" charset="-120"/>
                </a:rPr>
                <a:t>實驗</a:t>
              </a:r>
              <a:r>
                <a:rPr lang="zh-TW" altLang="en-US" sz="1200" dirty="0">
                  <a:solidFill>
                    <a:schemeClr val="bg1"/>
                  </a:solidFill>
                  <a:latin typeface="標楷體" panose="03000509000000000000" pitchFamily="65" charset="-120"/>
                  <a:ea typeface="標楷體" panose="03000509000000000000" pitchFamily="65" charset="-120"/>
                </a:rPr>
                <a:t>架設</a:t>
              </a:r>
            </a:p>
          </p:txBody>
        </p:sp>
      </p:grpSp>
      <p:pic>
        <p:nvPicPr>
          <p:cNvPr id="200" name="圖片 199"/>
          <p:cNvPicPr>
            <a:picLocks noChangeAspect="1"/>
          </p:cNvPicPr>
          <p:nvPr/>
        </p:nvPicPr>
        <p:blipFill rotWithShape="1">
          <a:blip r:embed="rId9"/>
          <a:srcRect l="-1" r="24503"/>
          <a:stretch/>
        </p:blipFill>
        <p:spPr>
          <a:xfrm>
            <a:off x="2820725" y="1001069"/>
            <a:ext cx="1005496" cy="750103"/>
          </a:xfrm>
          <a:prstGeom prst="rect">
            <a:avLst/>
          </a:prstGeom>
          <a:ln>
            <a:solidFill>
              <a:schemeClr val="tx1"/>
            </a:solidFill>
          </a:ln>
          <a:effectLst/>
        </p:spPr>
      </p:pic>
      <p:pic>
        <p:nvPicPr>
          <p:cNvPr id="201" name="圖片 200"/>
          <p:cNvPicPr>
            <a:picLocks noChangeAspect="1"/>
          </p:cNvPicPr>
          <p:nvPr/>
        </p:nvPicPr>
        <p:blipFill>
          <a:blip r:embed="rId10"/>
          <a:stretch>
            <a:fillRect/>
          </a:stretch>
        </p:blipFill>
        <p:spPr>
          <a:xfrm>
            <a:off x="2820725" y="1792177"/>
            <a:ext cx="1005496" cy="737490"/>
          </a:xfrm>
          <a:prstGeom prst="rect">
            <a:avLst/>
          </a:prstGeom>
          <a:ln>
            <a:solidFill>
              <a:schemeClr val="tx1"/>
            </a:solidFill>
          </a:ln>
          <a:effectLst/>
        </p:spPr>
      </p:pic>
      <p:sp>
        <p:nvSpPr>
          <p:cNvPr id="202" name="文字方塊 201"/>
          <p:cNvSpPr txBox="1"/>
          <p:nvPr/>
        </p:nvSpPr>
        <p:spPr>
          <a:xfrm>
            <a:off x="256064" y="408605"/>
            <a:ext cx="5929828" cy="584775"/>
          </a:xfrm>
          <a:prstGeom prst="rect">
            <a:avLst/>
          </a:prstGeom>
          <a:noFill/>
        </p:spPr>
        <p:txBody>
          <a:bodyPr wrap="none" rtlCol="0">
            <a:spAutoFit/>
          </a:bodyPr>
          <a:lstStyle/>
          <a:p>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綜合因素對於土雞活動力的影響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207" name="文字方塊 206"/>
          <p:cNvSpPr txBox="1"/>
          <p:nvPr/>
        </p:nvSpPr>
        <p:spPr>
          <a:xfrm>
            <a:off x="2740414" y="2290604"/>
            <a:ext cx="646331" cy="276999"/>
          </a:xfrm>
          <a:prstGeom prst="rect">
            <a:avLst/>
          </a:prstGeom>
          <a:noFill/>
        </p:spPr>
        <p:txBody>
          <a:bodyPr wrap="none" rtlCol="0">
            <a:spAutoFit/>
          </a:bodyPr>
          <a:lstStyle/>
          <a:p>
            <a:r>
              <a:rPr lang="zh-TW" altLang="en-US" sz="1200" dirty="0" smtClean="0">
                <a:latin typeface="標楷體" panose="03000509000000000000" pitchFamily="65" charset="-120"/>
                <a:ea typeface="標楷體" panose="03000509000000000000" pitchFamily="65" charset="-120"/>
              </a:rPr>
              <a:t>熱</a:t>
            </a:r>
            <a:r>
              <a:rPr lang="zh-TW" altLang="en-US" sz="1200" dirty="0">
                <a:latin typeface="標楷體" panose="03000509000000000000" pitchFamily="65" charset="-120"/>
                <a:ea typeface="標楷體" panose="03000509000000000000" pitchFamily="65" charset="-120"/>
              </a:rPr>
              <a:t>影像</a:t>
            </a:r>
          </a:p>
        </p:txBody>
      </p:sp>
      <p:sp>
        <p:nvSpPr>
          <p:cNvPr id="208" name="文字方塊 207"/>
          <p:cNvSpPr txBox="1"/>
          <p:nvPr/>
        </p:nvSpPr>
        <p:spPr>
          <a:xfrm>
            <a:off x="2740414" y="1509248"/>
            <a:ext cx="954107" cy="276999"/>
          </a:xfrm>
          <a:prstGeom prst="rect">
            <a:avLst/>
          </a:prstGeom>
          <a:noFill/>
        </p:spPr>
        <p:txBody>
          <a:bodyPr wrap="none" rtlCol="0">
            <a:spAutoFit/>
          </a:bodyPr>
          <a:lstStyle/>
          <a:p>
            <a:r>
              <a:rPr lang="zh-TW" altLang="en-US" sz="1200" dirty="0" smtClean="0">
                <a:latin typeface="標楷體" panose="03000509000000000000" pitchFamily="65" charset="-120"/>
                <a:ea typeface="標楷體" panose="03000509000000000000" pitchFamily="65" charset="-120"/>
              </a:rPr>
              <a:t>可見</a:t>
            </a:r>
            <a:r>
              <a:rPr lang="zh-TW" altLang="en-US" sz="1200" dirty="0">
                <a:latin typeface="標楷體" panose="03000509000000000000" pitchFamily="65" charset="-120"/>
                <a:ea typeface="標楷體" panose="03000509000000000000" pitchFamily="65" charset="-120"/>
              </a:rPr>
              <a:t>光</a:t>
            </a:r>
            <a:r>
              <a:rPr lang="zh-TW" altLang="en-US" sz="1200" dirty="0" smtClean="0">
                <a:latin typeface="標楷體" panose="03000509000000000000" pitchFamily="65" charset="-120"/>
                <a:ea typeface="標楷體" panose="03000509000000000000" pitchFamily="65" charset="-120"/>
              </a:rPr>
              <a:t>影像</a:t>
            </a:r>
            <a:endParaRPr lang="zh-TW" altLang="en-US" sz="1200" dirty="0">
              <a:latin typeface="標楷體" panose="03000509000000000000" pitchFamily="65" charset="-120"/>
              <a:ea typeface="標楷體" panose="03000509000000000000" pitchFamily="65" charset="-120"/>
            </a:endParaRPr>
          </a:p>
        </p:txBody>
      </p:sp>
      <p:sp>
        <p:nvSpPr>
          <p:cNvPr id="209" name="文字方塊 208"/>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19</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1557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接點 180"/>
          <p:cNvCxnSpPr/>
          <p:nvPr/>
        </p:nvCxnSpPr>
        <p:spPr>
          <a:xfrm>
            <a:off x="3812494" y="6169618"/>
            <a:ext cx="639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3849250" y="4465439"/>
            <a:ext cx="686238" cy="306272"/>
            <a:chOff x="3849250" y="4465439"/>
            <a:chExt cx="686238" cy="306272"/>
          </a:xfrm>
        </p:grpSpPr>
        <p:cxnSp>
          <p:nvCxnSpPr>
            <p:cNvPr id="161" name="直線接點 160"/>
            <p:cNvCxnSpPr/>
            <p:nvPr/>
          </p:nvCxnSpPr>
          <p:spPr>
            <a:xfrm flipV="1">
              <a:off x="3849250" y="4465439"/>
              <a:ext cx="124243" cy="3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a:off x="3973493" y="4471944"/>
              <a:ext cx="5619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9" name="直線接點 138"/>
          <p:cNvCxnSpPr/>
          <p:nvPr/>
        </p:nvCxnSpPr>
        <p:spPr>
          <a:xfrm>
            <a:off x="3793347" y="5488562"/>
            <a:ext cx="1316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V="1">
            <a:off x="3782212" y="3372287"/>
            <a:ext cx="39198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文字方塊 96"/>
          <p:cNvSpPr txBox="1"/>
          <p:nvPr/>
        </p:nvSpPr>
        <p:spPr>
          <a:xfrm>
            <a:off x="4475162" y="4310217"/>
            <a:ext cx="3236784"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驗證於中興大學畜產試驗所</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實驗禽舍</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4" name="圖片 73" descr="C:\Users\a0913\Desktop\論文圖檔\Ch3\Activity step.e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346" y="3414180"/>
            <a:ext cx="730711" cy="556140"/>
          </a:xfrm>
          <a:prstGeom prst="rect">
            <a:avLst/>
          </a:prstGeom>
          <a:noFill/>
          <a:ln>
            <a:noFill/>
          </a:ln>
        </p:spPr>
      </p:pic>
      <p:sp>
        <p:nvSpPr>
          <p:cNvPr id="30" name="文字方塊 29"/>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2</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31" name="文字方塊 30"/>
          <p:cNvSpPr txBox="1"/>
          <p:nvPr/>
        </p:nvSpPr>
        <p:spPr>
          <a:xfrm>
            <a:off x="256064" y="408605"/>
            <a:ext cx="1005403" cy="584775"/>
          </a:xfrm>
          <a:prstGeom prst="rect">
            <a:avLst/>
          </a:prstGeom>
          <a:noFill/>
        </p:spPr>
        <p:txBody>
          <a:bodyPr wrap="none" rtlCol="0">
            <a:spAutoFit/>
          </a:bodyPr>
          <a:lstStyle/>
          <a:p>
            <a:r>
              <a:rPr lang="zh-TW" altLang="en-US" sz="3200" b="1" u="sng" dirty="0" smtClean="0">
                <a:latin typeface="Times New Roman" panose="02020603050405020304" pitchFamily="18" charset="0"/>
                <a:ea typeface="標楷體" panose="03000509000000000000" pitchFamily="65" charset="-120"/>
                <a:cs typeface="Times New Roman" panose="02020603050405020304" pitchFamily="18" charset="0"/>
              </a:rPr>
              <a:t>大</a:t>
            </a:r>
            <a:r>
              <a:rPr lang="zh-TW" altLang="en-US" sz="3200" b="1" u="sng" dirty="0">
                <a:latin typeface="Times New Roman" panose="02020603050405020304" pitchFamily="18" charset="0"/>
                <a:ea typeface="標楷體" panose="03000509000000000000" pitchFamily="65" charset="-120"/>
                <a:cs typeface="Times New Roman" panose="02020603050405020304" pitchFamily="18" charset="0"/>
              </a:rPr>
              <a:t>綱</a:t>
            </a:r>
            <a:endParaRPr lang="zh-TW" altLang="en-US" sz="2400" b="1" u="sng"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9" name="圖片 48"/>
          <p:cNvPicPr>
            <a:picLocks noChangeAspect="1"/>
          </p:cNvPicPr>
          <p:nvPr/>
        </p:nvPicPr>
        <p:blipFill>
          <a:blip r:embed="rId3"/>
          <a:stretch>
            <a:fillRect/>
          </a:stretch>
        </p:blipFill>
        <p:spPr>
          <a:xfrm>
            <a:off x="4772803" y="954607"/>
            <a:ext cx="968238" cy="1326498"/>
          </a:xfrm>
          <a:prstGeom prst="rect">
            <a:avLst/>
          </a:prstGeom>
        </p:spPr>
      </p:pic>
      <p:sp>
        <p:nvSpPr>
          <p:cNvPr id="51" name="矩形 50"/>
          <p:cNvSpPr/>
          <p:nvPr/>
        </p:nvSpPr>
        <p:spPr>
          <a:xfrm>
            <a:off x="4292903" y="2204695"/>
            <a:ext cx="1980029" cy="307777"/>
          </a:xfrm>
          <a:prstGeom prst="rect">
            <a:avLst/>
          </a:prstGeom>
        </p:spPr>
        <p:txBody>
          <a:bodyPr wrap="none">
            <a:spAutoFit/>
          </a:bodyPr>
          <a:lstStyle/>
          <a:p>
            <a:r>
              <a:rPr lang="zh-TW" altLang="en-US" sz="1400" dirty="0">
                <a:latin typeface="標楷體" panose="03000509000000000000" pitchFamily="65" charset="-120"/>
                <a:ea typeface="標楷體" panose="03000509000000000000" pitchFamily="65" charset="-120"/>
              </a:rPr>
              <a:t>紅外線熱影像監測系統</a:t>
            </a:r>
          </a:p>
        </p:txBody>
      </p:sp>
      <p:pic>
        <p:nvPicPr>
          <p:cNvPr id="56" name="圖片 55"/>
          <p:cNvPicPr>
            <a:picLocks noChangeAspect="1"/>
          </p:cNvPicPr>
          <p:nvPr/>
        </p:nvPicPr>
        <p:blipFill>
          <a:blip r:embed="rId4"/>
          <a:stretch>
            <a:fillRect/>
          </a:stretch>
        </p:blipFill>
        <p:spPr>
          <a:xfrm>
            <a:off x="6550717" y="2095176"/>
            <a:ext cx="942018" cy="811134"/>
          </a:xfrm>
          <a:prstGeom prst="rect">
            <a:avLst/>
          </a:prstGeom>
        </p:spPr>
      </p:pic>
      <p:pic>
        <p:nvPicPr>
          <p:cNvPr id="58" name="圖片 57" descr="畫面剪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32783">
            <a:off x="7928255" y="1650623"/>
            <a:ext cx="785446" cy="1647834"/>
          </a:xfrm>
          <a:prstGeom prst="rect">
            <a:avLst/>
          </a:prstGeom>
        </p:spPr>
      </p:pic>
      <p:sp>
        <p:nvSpPr>
          <p:cNvPr id="63" name="文字方塊 62"/>
          <p:cNvSpPr txBox="1"/>
          <p:nvPr/>
        </p:nvSpPr>
        <p:spPr>
          <a:xfrm>
            <a:off x="5650471" y="2808319"/>
            <a:ext cx="1800493"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紅外線熱像儀的封裝</a:t>
            </a:r>
            <a:endParaRPr lang="zh-TW" altLang="en-US" sz="2000" dirty="0">
              <a:latin typeface="標楷體" panose="03000509000000000000" pitchFamily="65" charset="-120"/>
              <a:ea typeface="標楷體" panose="03000509000000000000" pitchFamily="65" charset="-120"/>
            </a:endParaRPr>
          </a:p>
        </p:txBody>
      </p:sp>
      <p:sp>
        <p:nvSpPr>
          <p:cNvPr id="73" name="文字方塊 72"/>
          <p:cNvSpPr txBox="1"/>
          <p:nvPr/>
        </p:nvSpPr>
        <p:spPr>
          <a:xfrm>
            <a:off x="7674382" y="3207191"/>
            <a:ext cx="1261884"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體重監測系統</a:t>
            </a:r>
            <a:endParaRPr lang="zh-TW" altLang="en-US" sz="1400" dirty="0">
              <a:latin typeface="標楷體" panose="03000509000000000000" pitchFamily="65" charset="-120"/>
              <a:ea typeface="標楷體" panose="03000509000000000000" pitchFamily="65" charset="-120"/>
            </a:endParaRPr>
          </a:p>
        </p:txBody>
      </p:sp>
      <p:cxnSp>
        <p:nvCxnSpPr>
          <p:cNvPr id="85" name="直線接點 84"/>
          <p:cNvCxnSpPr/>
          <p:nvPr/>
        </p:nvCxnSpPr>
        <p:spPr>
          <a:xfrm>
            <a:off x="3812494" y="4066050"/>
            <a:ext cx="6392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文字方塊 85"/>
          <p:cNvSpPr txBox="1"/>
          <p:nvPr/>
        </p:nvSpPr>
        <p:spPr>
          <a:xfrm>
            <a:off x="4412760" y="3912161"/>
            <a:ext cx="1261884"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活動力演算</a:t>
            </a:r>
            <a:r>
              <a:rPr lang="zh-TW" altLang="en-US" sz="1400" dirty="0">
                <a:latin typeface="標楷體" panose="03000509000000000000" pitchFamily="65" charset="-120"/>
                <a:ea typeface="標楷體" panose="03000509000000000000" pitchFamily="65" charset="-120"/>
              </a:rPr>
              <a:t>法</a:t>
            </a:r>
            <a:endParaRPr lang="zh-TW" altLang="en-US" dirty="0">
              <a:latin typeface="標楷體" panose="03000509000000000000" pitchFamily="65" charset="-120"/>
              <a:ea typeface="標楷體" panose="03000509000000000000" pitchFamily="65" charset="-120"/>
            </a:endParaRPr>
          </a:p>
        </p:txBody>
      </p:sp>
      <p:cxnSp>
        <p:nvCxnSpPr>
          <p:cNvPr id="96" name="直線接點 95"/>
          <p:cNvCxnSpPr/>
          <p:nvPr/>
        </p:nvCxnSpPr>
        <p:spPr>
          <a:xfrm>
            <a:off x="4113670" y="7189997"/>
            <a:ext cx="30186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6184415" y="4891330"/>
            <a:ext cx="2816797"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驗證於彰化線西畜牧場</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商</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業</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禽舍</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3" name="圖片 102"/>
          <p:cNvPicPr>
            <a:picLocks noChangeAspect="1"/>
          </p:cNvPicPr>
          <p:nvPr/>
        </p:nvPicPr>
        <p:blipFill rotWithShape="1">
          <a:blip r:embed="rId6"/>
          <a:srcRect l="29864" r="9032"/>
          <a:stretch/>
        </p:blipFill>
        <p:spPr>
          <a:xfrm rot="5400000">
            <a:off x="6533088" y="3386140"/>
            <a:ext cx="850547" cy="1052906"/>
          </a:xfrm>
          <a:prstGeom prst="rect">
            <a:avLst/>
          </a:prstGeom>
          <a:ln>
            <a:solidFill>
              <a:schemeClr val="tx1"/>
            </a:solidFill>
          </a:ln>
          <a:effectLst/>
        </p:spPr>
      </p:pic>
      <p:pic>
        <p:nvPicPr>
          <p:cNvPr id="104" name="圖片 103"/>
          <p:cNvPicPr>
            <a:picLocks noChangeAspect="1"/>
          </p:cNvPicPr>
          <p:nvPr/>
        </p:nvPicPr>
        <p:blipFill rotWithShape="1">
          <a:blip r:embed="rId7" cstate="print">
            <a:extLst>
              <a:ext uri="{28A0092B-C50C-407E-A947-70E740481C1C}">
                <a14:useLocalDpi xmlns:a14="http://schemas.microsoft.com/office/drawing/2010/main" val="0"/>
              </a:ext>
            </a:extLst>
          </a:blip>
          <a:srcRect l="137" t="9626" r="5625" b="37215"/>
          <a:stretch/>
        </p:blipFill>
        <p:spPr>
          <a:xfrm>
            <a:off x="7829282" y="4114374"/>
            <a:ext cx="983392" cy="823890"/>
          </a:xfrm>
          <a:prstGeom prst="rect">
            <a:avLst/>
          </a:prstGeom>
          <a:ln>
            <a:solidFill>
              <a:schemeClr val="tx1"/>
            </a:solidFill>
          </a:ln>
        </p:spPr>
      </p:pic>
      <p:sp>
        <p:nvSpPr>
          <p:cNvPr id="130" name="文字方塊 129"/>
          <p:cNvSpPr txBox="1"/>
          <p:nvPr/>
        </p:nvSpPr>
        <p:spPr>
          <a:xfrm>
            <a:off x="5043702" y="5324668"/>
            <a:ext cx="2518638"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疫苗對於</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土</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雞生理資訊的影響</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1" name="文字方塊 130"/>
          <p:cNvSpPr txBox="1"/>
          <p:nvPr/>
        </p:nvSpPr>
        <p:spPr>
          <a:xfrm>
            <a:off x="4699282" y="5099167"/>
            <a:ext cx="2159566" cy="307777"/>
          </a:xfrm>
          <a:prstGeom prst="rect">
            <a:avLst/>
          </a:prstGeom>
          <a:noFill/>
        </p:spPr>
        <p:txBody>
          <a:bodyPr wrap="non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土雞生理</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與活動</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力之關係</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2" name="文字方塊 131"/>
          <p:cNvSpPr txBox="1"/>
          <p:nvPr/>
        </p:nvSpPr>
        <p:spPr>
          <a:xfrm>
            <a:off x="6362858" y="5560875"/>
            <a:ext cx="2698175" cy="307777"/>
          </a:xfrm>
          <a:prstGeom prst="rect">
            <a:avLst/>
          </a:prstGeom>
          <a:noFill/>
        </p:spPr>
        <p:txBody>
          <a:bodyPr wrap="non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綜合因素對於土雞活動力的影響</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48" name="圖片 147"/>
          <p:cNvPicPr/>
          <p:nvPr/>
        </p:nvPicPr>
        <p:blipFill rotWithShape="1">
          <a:blip r:embed="rId8" cstate="print">
            <a:extLst>
              <a:ext uri="{28A0092B-C50C-407E-A947-70E740481C1C}">
                <a14:useLocalDpi xmlns:a14="http://schemas.microsoft.com/office/drawing/2010/main"/>
              </a:ext>
            </a:extLst>
          </a:blip>
          <a:srcRect/>
          <a:stretch/>
        </p:blipFill>
        <p:spPr>
          <a:xfrm>
            <a:off x="7450964" y="5144382"/>
            <a:ext cx="528972" cy="471218"/>
          </a:xfrm>
          <a:prstGeom prst="rect">
            <a:avLst/>
          </a:prstGeom>
        </p:spPr>
      </p:pic>
      <p:grpSp>
        <p:nvGrpSpPr>
          <p:cNvPr id="155" name="群組 154"/>
          <p:cNvGrpSpPr/>
          <p:nvPr/>
        </p:nvGrpSpPr>
        <p:grpSpPr>
          <a:xfrm>
            <a:off x="3849250" y="2364926"/>
            <a:ext cx="506900" cy="306271"/>
            <a:chOff x="8521177" y="1307818"/>
            <a:chExt cx="506900" cy="306271"/>
          </a:xfrm>
        </p:grpSpPr>
        <p:cxnSp>
          <p:nvCxnSpPr>
            <p:cNvPr id="153" name="直線接點 152"/>
            <p:cNvCxnSpPr/>
            <p:nvPr/>
          </p:nvCxnSpPr>
          <p:spPr>
            <a:xfrm flipV="1">
              <a:off x="8521177" y="1307818"/>
              <a:ext cx="124243" cy="306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線接點 153"/>
            <p:cNvCxnSpPr/>
            <p:nvPr/>
          </p:nvCxnSpPr>
          <p:spPr>
            <a:xfrm>
              <a:off x="8645420" y="1314323"/>
              <a:ext cx="3826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群組 155"/>
          <p:cNvGrpSpPr/>
          <p:nvPr/>
        </p:nvGrpSpPr>
        <p:grpSpPr>
          <a:xfrm flipV="1">
            <a:off x="3842189" y="2668600"/>
            <a:ext cx="1849921" cy="306271"/>
            <a:chOff x="8507374" y="1329959"/>
            <a:chExt cx="1849921" cy="306271"/>
          </a:xfrm>
        </p:grpSpPr>
        <p:cxnSp>
          <p:nvCxnSpPr>
            <p:cNvPr id="157" name="直線接點 156"/>
            <p:cNvCxnSpPr/>
            <p:nvPr/>
          </p:nvCxnSpPr>
          <p:spPr>
            <a:xfrm flipV="1">
              <a:off x="8507374" y="1329959"/>
              <a:ext cx="124243" cy="306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57"/>
            <p:cNvCxnSpPr/>
            <p:nvPr/>
          </p:nvCxnSpPr>
          <p:spPr>
            <a:xfrm flipV="1">
              <a:off x="8631617" y="1333060"/>
              <a:ext cx="17256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文字方塊 181"/>
          <p:cNvSpPr txBox="1"/>
          <p:nvPr/>
        </p:nvSpPr>
        <p:spPr>
          <a:xfrm>
            <a:off x="4412760" y="6006463"/>
            <a:ext cx="2339102"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極限梯度提升機器學習方法</a:t>
            </a:r>
            <a:endParaRPr lang="zh-TW" altLang="en-US" sz="1400" dirty="0">
              <a:latin typeface="標楷體" panose="03000509000000000000" pitchFamily="65" charset="-120"/>
              <a:ea typeface="標楷體" panose="03000509000000000000" pitchFamily="65" charset="-120"/>
            </a:endParaRPr>
          </a:p>
        </p:txBody>
      </p:sp>
      <p:pic>
        <p:nvPicPr>
          <p:cNvPr id="184" name="圖片 183"/>
          <p:cNvPicPr>
            <a:picLocks noChangeAspect="1"/>
          </p:cNvPicPr>
          <p:nvPr/>
        </p:nvPicPr>
        <p:blipFill>
          <a:blip r:embed="rId9"/>
          <a:stretch>
            <a:fillRect/>
          </a:stretch>
        </p:blipFill>
        <p:spPr>
          <a:xfrm>
            <a:off x="6696394" y="5898438"/>
            <a:ext cx="1279226" cy="550856"/>
          </a:xfrm>
          <a:prstGeom prst="rect">
            <a:avLst/>
          </a:prstGeom>
          <a:ln>
            <a:noFill/>
          </a:ln>
        </p:spPr>
      </p:pic>
      <p:grpSp>
        <p:nvGrpSpPr>
          <p:cNvPr id="186" name="群組 185"/>
          <p:cNvGrpSpPr/>
          <p:nvPr/>
        </p:nvGrpSpPr>
        <p:grpSpPr>
          <a:xfrm flipV="1">
            <a:off x="3837058" y="4765695"/>
            <a:ext cx="2335165" cy="306272"/>
            <a:chOff x="3849250" y="4465439"/>
            <a:chExt cx="2335165" cy="306272"/>
          </a:xfrm>
        </p:grpSpPr>
        <p:cxnSp>
          <p:nvCxnSpPr>
            <p:cNvPr id="187" name="直線接點 186"/>
            <p:cNvCxnSpPr/>
            <p:nvPr/>
          </p:nvCxnSpPr>
          <p:spPr>
            <a:xfrm flipV="1">
              <a:off x="3849250" y="4465439"/>
              <a:ext cx="124243" cy="3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接點 187"/>
            <p:cNvCxnSpPr/>
            <p:nvPr/>
          </p:nvCxnSpPr>
          <p:spPr>
            <a:xfrm flipV="1">
              <a:off x="3973493" y="4471944"/>
              <a:ext cx="22109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2" name="群組 191"/>
          <p:cNvGrpSpPr/>
          <p:nvPr/>
        </p:nvGrpSpPr>
        <p:grpSpPr>
          <a:xfrm>
            <a:off x="3849250" y="5250979"/>
            <a:ext cx="850032" cy="240809"/>
            <a:chOff x="3849250" y="4465439"/>
            <a:chExt cx="850032" cy="306272"/>
          </a:xfrm>
        </p:grpSpPr>
        <p:cxnSp>
          <p:nvCxnSpPr>
            <p:cNvPr id="193" name="直線接點 192"/>
            <p:cNvCxnSpPr/>
            <p:nvPr/>
          </p:nvCxnSpPr>
          <p:spPr>
            <a:xfrm flipV="1">
              <a:off x="3849250" y="4465439"/>
              <a:ext cx="124243" cy="3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接點 193"/>
            <p:cNvCxnSpPr>
              <a:endCxn id="131" idx="1"/>
            </p:cNvCxnSpPr>
            <p:nvPr/>
          </p:nvCxnSpPr>
          <p:spPr>
            <a:xfrm flipV="1">
              <a:off x="3973493" y="4468081"/>
              <a:ext cx="725789" cy="3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群組 195"/>
          <p:cNvGrpSpPr/>
          <p:nvPr/>
        </p:nvGrpSpPr>
        <p:grpSpPr>
          <a:xfrm flipV="1">
            <a:off x="3849250" y="5483881"/>
            <a:ext cx="2582658" cy="240809"/>
            <a:chOff x="3849250" y="4465439"/>
            <a:chExt cx="2582658" cy="306272"/>
          </a:xfrm>
        </p:grpSpPr>
        <p:cxnSp>
          <p:nvCxnSpPr>
            <p:cNvPr id="197" name="直線接點 196"/>
            <p:cNvCxnSpPr/>
            <p:nvPr/>
          </p:nvCxnSpPr>
          <p:spPr>
            <a:xfrm flipV="1">
              <a:off x="3849250" y="4465439"/>
              <a:ext cx="124243" cy="3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接點 197"/>
            <p:cNvCxnSpPr/>
            <p:nvPr/>
          </p:nvCxnSpPr>
          <p:spPr>
            <a:xfrm flipV="1">
              <a:off x="3973493" y="4471944"/>
              <a:ext cx="24584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434823" y="1785767"/>
            <a:ext cx="3414427" cy="366377"/>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家禽行為、健康與活動力的</a:t>
            </a: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關係</a:t>
            </a:r>
            <a:endParaRPr lang="zh-TW" altLang="en-US"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15" name="矩形 14"/>
          <p:cNvSpPr/>
          <p:nvPr/>
        </p:nvSpPr>
        <p:spPr>
          <a:xfrm>
            <a:off x="434823" y="3884702"/>
            <a:ext cx="3414427" cy="366377"/>
          </a:xfrm>
          <a:prstGeom prst="rect">
            <a:avLst/>
          </a:prstGeom>
          <a:solidFill>
            <a:srgbClr val="1630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建立活動力演算法</a:t>
            </a:r>
            <a:endParaRPr lang="en-US" altLang="zh-TW" sz="20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矩形 3"/>
          <p:cNvSpPr/>
          <p:nvPr/>
        </p:nvSpPr>
        <p:spPr>
          <a:xfrm>
            <a:off x="434823" y="4584347"/>
            <a:ext cx="3414427" cy="366377"/>
          </a:xfrm>
          <a:prstGeom prst="rect">
            <a:avLst/>
          </a:prstGeom>
          <a:solidFill>
            <a:srgbClr val="1630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活動力演算法的驗證</a:t>
            </a:r>
            <a:endParaRPr lang="en-US" altLang="zh-TW" sz="20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6" name="矩形 5"/>
          <p:cNvSpPr/>
          <p:nvPr/>
        </p:nvSpPr>
        <p:spPr>
          <a:xfrm>
            <a:off x="433818" y="1086122"/>
            <a:ext cx="3414427" cy="366377"/>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飼養</a:t>
            </a:r>
            <a:r>
              <a:rPr lang="zh-TW" altLang="en-US"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環境與家禽生理資訊的</a:t>
            </a: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重要性</a:t>
            </a:r>
            <a:endParaRPr lang="en-US" altLang="zh-TW"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2" name="矩形 31"/>
          <p:cNvSpPr/>
          <p:nvPr/>
        </p:nvSpPr>
        <p:spPr>
          <a:xfrm>
            <a:off x="434823" y="3185057"/>
            <a:ext cx="3414427" cy="366377"/>
          </a:xfrm>
          <a:prstGeom prst="rect">
            <a:avLst/>
          </a:prstGeom>
          <a:solidFill>
            <a:srgbClr val="1630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建立體重監測系統</a:t>
            </a:r>
            <a:endParaRPr lang="en-US" altLang="zh-TW" sz="20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3" name="矩形 32"/>
          <p:cNvSpPr/>
          <p:nvPr/>
        </p:nvSpPr>
        <p:spPr>
          <a:xfrm>
            <a:off x="434823" y="5283992"/>
            <a:ext cx="3414427" cy="366377"/>
          </a:xfrm>
          <a:prstGeom prst="rect">
            <a:avLst/>
          </a:prstGeom>
          <a:solidFill>
            <a:srgbClr val="1630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bg1"/>
                </a:solidFill>
                <a:latin typeface="標楷體" panose="03000509000000000000" pitchFamily="65" charset="-120"/>
                <a:ea typeface="標楷體" panose="03000509000000000000" pitchFamily="65" charset="-120"/>
                <a:cs typeface="Times New Roman" panose="02020603050405020304" pitchFamily="18" charset="0"/>
              </a:rPr>
              <a:t>活動力演算法的應用</a:t>
            </a:r>
            <a:endParaRPr lang="en-US" altLang="zh-TW" sz="20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34" name="矩形 33"/>
          <p:cNvSpPr/>
          <p:nvPr/>
        </p:nvSpPr>
        <p:spPr>
          <a:xfrm>
            <a:off x="441565" y="5983640"/>
            <a:ext cx="3414427" cy="366377"/>
          </a:xfrm>
          <a:prstGeom prst="rect">
            <a:avLst/>
          </a:prstGeom>
          <a:solidFill>
            <a:srgbClr val="1630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建立活動力數值之標準</a:t>
            </a:r>
            <a:endParaRPr lang="en-US" altLang="zh-TW" sz="20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124" name="矩形 123"/>
          <p:cNvSpPr/>
          <p:nvPr/>
        </p:nvSpPr>
        <p:spPr>
          <a:xfrm>
            <a:off x="433818" y="2485412"/>
            <a:ext cx="3414427" cy="366377"/>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rPr>
              <a:t>建立紅外線熱影像監測系統</a:t>
            </a:r>
            <a:endParaRPr lang="en-US" altLang="zh-TW" sz="2000" dirty="0">
              <a:solidFill>
                <a:schemeClr val="bg1"/>
              </a:solidFill>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5527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p:cNvSpPr txBox="1"/>
          <p:nvPr/>
        </p:nvSpPr>
        <p:spPr>
          <a:xfrm>
            <a:off x="551941" y="991250"/>
            <a:ext cx="8040117" cy="2739211"/>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sz="1600" dirty="0" smtClean="0">
                <a:latin typeface="標楷體" panose="03000509000000000000" pitchFamily="65" charset="-120"/>
                <a:ea typeface="標楷體" panose="03000509000000000000" pitchFamily="65" charset="-120"/>
              </a:rPr>
              <a:t>實驗數據蒐集於</a:t>
            </a:r>
            <a:r>
              <a:rPr lang="zh-TW" altLang="en-US" sz="1600" b="1" dirty="0" smtClean="0">
                <a:latin typeface="標楷體" panose="03000509000000000000" pitchFamily="65" charset="-120"/>
                <a:ea typeface="標楷體" panose="03000509000000000000" pitchFamily="65" charset="-120"/>
              </a:rPr>
              <a:t>彰化線西畜牧場</a:t>
            </a:r>
            <a:r>
              <a:rPr lang="zh-TW" altLang="en-US" sz="1600" dirty="0" smtClean="0">
                <a:latin typeface="標楷體" panose="03000509000000000000" pitchFamily="65" charset="-120"/>
                <a:ea typeface="標楷體" panose="03000509000000000000" pitchFamily="65" charset="-120"/>
              </a:rPr>
              <a:t>，且影像內雞隻</a:t>
            </a:r>
            <a:r>
              <a:rPr lang="zh-TW" altLang="en-US" sz="1600" b="1" dirty="0" smtClean="0">
                <a:latin typeface="標楷體" panose="03000509000000000000" pitchFamily="65" charset="-120"/>
                <a:ea typeface="標楷體" panose="03000509000000000000" pitchFamily="65" charset="-120"/>
              </a:rPr>
              <a:t>數量不固定</a:t>
            </a:r>
            <a:r>
              <a:rPr lang="zh-TW" altLang="en-US" sz="1600" dirty="0" smtClean="0">
                <a:latin typeface="標楷體" panose="03000509000000000000" pitchFamily="65" charset="-120"/>
                <a:ea typeface="標楷體" panose="03000509000000000000" pitchFamily="65" charset="-120"/>
              </a:rPr>
              <a:t>。</a:t>
            </a:r>
            <a:endParaRPr lang="en-US" altLang="zh-TW" sz="1600" dirty="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r>
              <a:rPr lang="zh-TW" altLang="en-US" sz="1600" dirty="0" smtClean="0">
                <a:latin typeface="標楷體" panose="03000509000000000000" pitchFamily="65" charset="-120"/>
                <a:ea typeface="標楷體" panose="03000509000000000000" pitchFamily="65" charset="-120"/>
              </a:rPr>
              <a:t>比較</a:t>
            </a:r>
            <a:r>
              <a:rPr lang="zh-TW" altLang="en-US" sz="1600" b="1" dirty="0" smtClean="0">
                <a:latin typeface="標楷體" panose="03000509000000000000" pitchFamily="65" charset="-120"/>
                <a:ea typeface="標楷體" panose="03000509000000000000" pitchFamily="65" charset="-120"/>
              </a:rPr>
              <a:t>三種</a:t>
            </a:r>
            <a:r>
              <a:rPr lang="zh-TW" altLang="en-US" sz="1600" dirty="0" smtClean="0">
                <a:latin typeface="標楷體" panose="03000509000000000000" pitchFamily="65" charset="-120"/>
                <a:ea typeface="標楷體" panose="03000509000000000000" pitchFamily="65" charset="-120"/>
              </a:rPr>
              <a:t>用以評估活動力之演算法，包含</a:t>
            </a:r>
            <a:r>
              <a:rPr lang="zh-TW" altLang="en-US" sz="1600" b="1" dirty="0" smtClean="0">
                <a:latin typeface="標楷體" panose="03000509000000000000" pitchFamily="65" charset="-120"/>
                <a:ea typeface="標楷體" panose="03000509000000000000" pitchFamily="65" charset="-120"/>
              </a:rPr>
              <a:t>光流法</a:t>
            </a:r>
            <a:r>
              <a:rPr lang="zh-TW" altLang="en-US" sz="1600" dirty="0" smtClean="0">
                <a:latin typeface="標楷體" panose="03000509000000000000" pitchFamily="65" charset="-120"/>
                <a:ea typeface="標楷體" panose="03000509000000000000" pitchFamily="65" charset="-120"/>
              </a:rPr>
              <a:t>、</a:t>
            </a:r>
            <a:r>
              <a:rPr lang="zh-TW" altLang="en-US" sz="1600" b="1" dirty="0">
                <a:latin typeface="標楷體" panose="03000509000000000000" pitchFamily="65" charset="-120"/>
                <a:ea typeface="標楷體" panose="03000509000000000000" pitchFamily="65" charset="-120"/>
              </a:rPr>
              <a:t>密度</a:t>
            </a:r>
            <a:r>
              <a:rPr lang="zh-TW" altLang="en-US" sz="1600" b="1" dirty="0" smtClean="0">
                <a:latin typeface="標楷體" panose="03000509000000000000" pitchFamily="65" charset="-120"/>
                <a:ea typeface="標楷體" panose="03000509000000000000" pitchFamily="65" charset="-120"/>
              </a:rPr>
              <a:t>法</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以下稱之為</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smtClean="0">
                <a:latin typeface="Times New Roman" panose="02020603050405020304" pitchFamily="18" charset="0"/>
                <a:ea typeface="標楷體" panose="03000509000000000000" pitchFamily="65" charset="-120"/>
                <a:cs typeface="Times New Roman" panose="02020603050405020304" pitchFamily="18" charset="0"/>
              </a:rPr>
              <a:t>Ⅰ</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與</a:t>
            </a:r>
            <a:r>
              <a:rPr lang="zh-TW" altLang="en-US" sz="1600" b="1" dirty="0" smtClean="0">
                <a:latin typeface="標楷體" panose="03000509000000000000" pitchFamily="65" charset="-120"/>
                <a:ea typeface="標楷體" panose="03000509000000000000" pitchFamily="65" charset="-120"/>
              </a:rPr>
              <a:t>修正後密度法</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以下稱之為</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smtClean="0">
                <a:latin typeface="Times New Roman" panose="02020603050405020304" pitchFamily="18" charset="0"/>
                <a:ea typeface="標楷體" panose="03000509000000000000" pitchFamily="65" charset="-120"/>
                <a:cs typeface="Times New Roman" panose="02020603050405020304" pitchFamily="18" charset="0"/>
              </a:rPr>
              <a:t>Ⅱ</a:t>
            </a:r>
            <a:r>
              <a:rPr lang="en-US" altLang="zh-TW" sz="1600" dirty="0" smtClean="0">
                <a:latin typeface="標楷體" panose="03000509000000000000" pitchFamily="65" charset="-120"/>
                <a:ea typeface="標楷體" panose="03000509000000000000" pitchFamily="65" charset="-120"/>
              </a:rPr>
              <a:t>)</a:t>
            </a:r>
            <a:r>
              <a:rPr lang="zh-TW" altLang="en-US" sz="1600" dirty="0" smtClean="0">
                <a:latin typeface="標楷體" panose="03000509000000000000" pitchFamily="65" charset="-120"/>
                <a:ea typeface="標楷體" panose="03000509000000000000" pitchFamily="65" charset="-120"/>
              </a:rPr>
              <a:t>。</a:t>
            </a:r>
            <a:endParaRPr lang="en-US" altLang="zh-TW" sz="1600" dirty="0" smtClean="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r>
              <a:rPr lang="zh-TW" altLang="en-US" sz="1600" dirty="0" smtClean="0">
                <a:latin typeface="標楷體" panose="03000509000000000000" pitchFamily="65" charset="-120"/>
                <a:ea typeface="標楷體" panose="03000509000000000000" pitchFamily="65" charset="-120"/>
              </a:rPr>
              <a:t>由數據可觀察出</a:t>
            </a:r>
            <a:r>
              <a:rPr lang="zh-TW" altLang="en-US" sz="1600" dirty="0">
                <a:latin typeface="標楷體" panose="03000509000000000000" pitchFamily="65" charset="-120"/>
                <a:ea typeface="標楷體" panose="03000509000000000000" pitchFamily="65" charset="-120"/>
              </a:rPr>
              <a:t>，在</a:t>
            </a:r>
            <a:r>
              <a:rPr lang="zh-TW" altLang="en-US" sz="1600" b="1" dirty="0">
                <a:latin typeface="標楷體" panose="03000509000000000000" pitchFamily="65" charset="-120"/>
                <a:ea typeface="標楷體" panose="03000509000000000000" pitchFamily="65" charset="-120"/>
              </a:rPr>
              <a:t>雞隻數量無明顯</a:t>
            </a:r>
            <a:r>
              <a:rPr lang="zh-TW" altLang="en-US" sz="1600" b="1" dirty="0" smtClean="0">
                <a:latin typeface="標楷體" panose="03000509000000000000" pitchFamily="65" charset="-120"/>
                <a:ea typeface="標楷體" panose="03000509000000000000" pitchFamily="65" charset="-120"/>
              </a:rPr>
              <a:t>改變</a:t>
            </a:r>
            <a:r>
              <a:rPr lang="zh-TW" altLang="en-US" sz="1600" dirty="0" smtClean="0">
                <a:latin typeface="標楷體" panose="03000509000000000000" pitchFamily="65" charset="-120"/>
                <a:ea typeface="標楷體" panose="03000509000000000000" pitchFamily="65" charset="-120"/>
              </a:rPr>
              <a:t>的狀況下，雞隻活動力的變化趨勢大致相同，</a:t>
            </a:r>
            <a:r>
              <a:rPr lang="zh-TW" altLang="en-US" sz="1600" dirty="0">
                <a:latin typeface="標楷體" panose="03000509000000000000" pitchFamily="65" charset="-120"/>
                <a:ea typeface="標楷體" panose="03000509000000000000" pitchFamily="65" charset="-120"/>
              </a:rPr>
              <a:t>但在</a:t>
            </a:r>
            <a:r>
              <a:rPr lang="zh-TW" altLang="en-US" sz="1600" b="1" dirty="0">
                <a:latin typeface="標楷體" panose="03000509000000000000" pitchFamily="65" charset="-120"/>
                <a:ea typeface="標楷體" panose="03000509000000000000" pitchFamily="65" charset="-120"/>
              </a:rPr>
              <a:t>雞隻數量明顯</a:t>
            </a:r>
            <a:r>
              <a:rPr lang="zh-TW" altLang="en-US" sz="1600" b="1" dirty="0" smtClean="0">
                <a:latin typeface="標楷體" panose="03000509000000000000" pitchFamily="65" charset="-120"/>
                <a:ea typeface="標楷體" panose="03000509000000000000" pitchFamily="65" charset="-120"/>
              </a:rPr>
              <a:t>改變</a:t>
            </a:r>
            <a:r>
              <a:rPr lang="zh-TW" altLang="en-US" sz="1600" dirty="0" smtClean="0">
                <a:latin typeface="標楷體" panose="03000509000000000000" pitchFamily="65" charset="-120"/>
                <a:ea typeface="標楷體" panose="03000509000000000000" pitchFamily="65" charset="-120"/>
              </a:rPr>
              <a:t>的情況下，</a:t>
            </a:r>
            <a:r>
              <a:rPr lang="zh-TW" altLang="en-US" sz="1600" b="1" dirty="0" smtClean="0">
                <a:latin typeface="標楷體" panose="03000509000000000000" pitchFamily="65" charset="-120"/>
                <a:ea typeface="標楷體" panose="03000509000000000000" pitchFamily="65" charset="-120"/>
              </a:rPr>
              <a:t>活動力演算法</a:t>
            </a:r>
            <a:r>
              <a:rPr lang="en-US" altLang="zh-TW" sz="1600" b="1" dirty="0" smtClean="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sz="1600" dirty="0" smtClean="0">
                <a:latin typeface="標楷體" panose="03000509000000000000" pitchFamily="65" charset="-120"/>
                <a:ea typeface="標楷體" panose="03000509000000000000" pitchFamily="65" charset="-120"/>
              </a:rPr>
              <a:t>與</a:t>
            </a:r>
            <a:r>
              <a:rPr lang="zh-TW" altLang="en-US" sz="1600" b="1" dirty="0" smtClean="0">
                <a:latin typeface="標楷體" panose="03000509000000000000" pitchFamily="65" charset="-120"/>
                <a:ea typeface="標楷體" panose="03000509000000000000" pitchFamily="65" charset="-120"/>
              </a:rPr>
              <a:t>光流法</a:t>
            </a:r>
            <a:r>
              <a:rPr lang="zh-TW" altLang="en-US" sz="1600" dirty="0" smtClean="0">
                <a:latin typeface="標楷體" panose="03000509000000000000" pitchFamily="65" charset="-120"/>
                <a:ea typeface="標楷體" panose="03000509000000000000" pitchFamily="65" charset="-120"/>
              </a:rPr>
              <a:t>所計算出的活動力數值逐漸失去準確性。</a:t>
            </a:r>
            <a:endParaRPr lang="zh-TW" altLang="en-US" sz="1600" dirty="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endParaRPr lang="en-US" altLang="zh-TW" dirty="0" smtClean="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endParaRPr lang="en-US" altLang="zh-TW" dirty="0" smtClean="0">
              <a:latin typeface="標楷體" panose="03000509000000000000" pitchFamily="65" charset="-120"/>
              <a:ea typeface="標楷體" panose="03000509000000000000" pitchFamily="65" charset="-120"/>
            </a:endParaRPr>
          </a:p>
        </p:txBody>
      </p:sp>
      <p:sp>
        <p:nvSpPr>
          <p:cNvPr id="28" name="文字方塊 27"/>
          <p:cNvSpPr txBox="1"/>
          <p:nvPr/>
        </p:nvSpPr>
        <p:spPr>
          <a:xfrm>
            <a:off x="256064" y="408605"/>
            <a:ext cx="3877985"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活動力演算法的驗證</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49" name="群組 48"/>
          <p:cNvGrpSpPr/>
          <p:nvPr/>
        </p:nvGrpSpPr>
        <p:grpSpPr>
          <a:xfrm>
            <a:off x="340309" y="2776873"/>
            <a:ext cx="8463380" cy="3698461"/>
            <a:chOff x="1585886" y="3020725"/>
            <a:chExt cx="6194629" cy="3417664"/>
          </a:xfrm>
        </p:grpSpPr>
        <p:graphicFrame>
          <p:nvGraphicFramePr>
            <p:cNvPr id="29" name="圖表 28"/>
            <p:cNvGraphicFramePr>
              <a:graphicFrameLocks/>
            </p:cNvGraphicFramePr>
            <p:nvPr>
              <p:extLst>
                <p:ext uri="{D42A27DB-BD31-4B8C-83A1-F6EECF244321}">
                  <p14:modId xmlns:p14="http://schemas.microsoft.com/office/powerpoint/2010/main" val="700920779"/>
                </p:ext>
              </p:extLst>
            </p:nvPr>
          </p:nvGraphicFramePr>
          <p:xfrm>
            <a:off x="1834350" y="3020725"/>
            <a:ext cx="5780057" cy="3236180"/>
          </p:xfrm>
          <a:graphic>
            <a:graphicData uri="http://schemas.openxmlformats.org/drawingml/2006/chart">
              <c:chart xmlns:c="http://schemas.openxmlformats.org/drawingml/2006/chart" xmlns:r="http://schemas.openxmlformats.org/officeDocument/2006/relationships" r:id="rId2"/>
            </a:graphicData>
          </a:graphic>
        </p:graphicFrame>
        <p:sp>
          <p:nvSpPr>
            <p:cNvPr id="30" name="文字方塊 29"/>
            <p:cNvSpPr txBox="1"/>
            <p:nvPr/>
          </p:nvSpPr>
          <p:spPr>
            <a:xfrm rot="16200000">
              <a:off x="756267" y="4436077"/>
              <a:ext cx="1884509" cy="225272"/>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與光流法</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p:cNvSpPr txBox="1"/>
            <p:nvPr/>
          </p:nvSpPr>
          <p:spPr>
            <a:xfrm rot="5400000">
              <a:off x="7031513" y="4526179"/>
              <a:ext cx="1272732" cy="225272"/>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文字方塊 31"/>
            <p:cNvSpPr txBox="1"/>
            <p:nvPr/>
          </p:nvSpPr>
          <p:spPr>
            <a:xfrm>
              <a:off x="2191123" y="6161390"/>
              <a:ext cx="5100042" cy="276999"/>
            </a:xfrm>
            <a:prstGeom prst="rect">
              <a:avLst/>
            </a:prstGeom>
            <a:noFill/>
          </p:spPr>
          <p:txBody>
            <a:bodyPr wrap="square" rtlCol="0">
              <a:spAutoFit/>
            </a:bodyPr>
            <a:lstStyle/>
            <a:p>
              <a:pPr algn="ct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Time (Second)</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3" name="直線接點 32"/>
            <p:cNvCxnSpPr/>
            <p:nvPr/>
          </p:nvCxnSpPr>
          <p:spPr>
            <a:xfrm>
              <a:off x="2321993" y="3474697"/>
              <a:ext cx="28210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2315038" y="3300002"/>
              <a:ext cx="2821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2321993" y="3639920"/>
              <a:ext cx="28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2604095" y="3336197"/>
              <a:ext cx="883723" cy="255968"/>
            </a:xfrm>
            <a:prstGeom prst="rect">
              <a:avLst/>
            </a:prstGeom>
            <a:noFill/>
          </p:spPr>
          <p:txBody>
            <a:bodyPr wrap="none" rtlCol="0">
              <a:spAutoFit/>
            </a:bodyPr>
            <a:lstStyle/>
            <a:p>
              <a:r>
                <a:rPr lang="zh-TW" altLang="en-US" sz="1200"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文字方塊 36"/>
            <p:cNvSpPr txBox="1"/>
            <p:nvPr/>
          </p:nvSpPr>
          <p:spPr>
            <a:xfrm>
              <a:off x="2606376" y="3163242"/>
              <a:ext cx="1159292" cy="27699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文字方塊 37"/>
            <p:cNvSpPr txBox="1"/>
            <p:nvPr/>
          </p:nvSpPr>
          <p:spPr>
            <a:xfrm>
              <a:off x="2604095" y="3502471"/>
              <a:ext cx="646331" cy="27699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矩形 38"/>
            <p:cNvSpPr/>
            <p:nvPr/>
          </p:nvSpPr>
          <p:spPr>
            <a:xfrm>
              <a:off x="2429189" y="3273634"/>
              <a:ext cx="45719" cy="492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p:cNvSpPr txBox="1"/>
            <p:nvPr/>
          </p:nvSpPr>
          <p:spPr>
            <a:xfrm>
              <a:off x="2363387" y="3483940"/>
              <a:ext cx="284642" cy="307777"/>
            </a:xfrm>
            <a:prstGeom prst="rect">
              <a:avLst/>
            </a:prstGeom>
            <a:noFill/>
          </p:spPr>
          <p:txBody>
            <a:bodyPr wrap="square" rtlCol="0">
              <a:spAutoFit/>
            </a:bodyPr>
            <a:lstStyle/>
            <a:p>
              <a:r>
                <a:rPr lang="en-US" altLang="zh-TW" sz="1400" dirty="0" smtClean="0">
                  <a:latin typeface="+mj-lt"/>
                </a:rPr>
                <a:t>o</a:t>
              </a:r>
              <a:endParaRPr lang="zh-TW" altLang="en-US" sz="1400" dirty="0">
                <a:latin typeface="+mj-lt"/>
              </a:endParaRPr>
            </a:p>
          </p:txBody>
        </p:sp>
        <p:sp>
          <p:nvSpPr>
            <p:cNvPr id="41" name="等腰三角形 40"/>
            <p:cNvSpPr/>
            <p:nvPr/>
          </p:nvSpPr>
          <p:spPr>
            <a:xfrm>
              <a:off x="2421693" y="3435964"/>
              <a:ext cx="66891" cy="69220"/>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ysClr val="windowText" lastClr="000000"/>
                  </a:solidFill>
                </a:ln>
                <a:solidFill>
                  <a:sysClr val="windowText" lastClr="000000"/>
                </a:solidFill>
              </a:endParaRPr>
            </a:p>
          </p:txBody>
        </p:sp>
        <p:cxnSp>
          <p:nvCxnSpPr>
            <p:cNvPr id="42" name="直線接點 41"/>
            <p:cNvCxnSpPr/>
            <p:nvPr/>
          </p:nvCxnSpPr>
          <p:spPr>
            <a:xfrm>
              <a:off x="3798050" y="3153514"/>
              <a:ext cx="13287" cy="279039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2191123" y="3894417"/>
              <a:ext cx="1620214" cy="1"/>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2315038" y="3862329"/>
              <a:ext cx="1800493"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雞隻數量無明顯改</a:t>
              </a:r>
              <a:r>
                <a:rPr lang="zh-TW" altLang="en-US" sz="1400" dirty="0">
                  <a:latin typeface="標楷體" panose="03000509000000000000" pitchFamily="65" charset="-120"/>
                  <a:ea typeface="標楷體" panose="03000509000000000000" pitchFamily="65" charset="-120"/>
                </a:rPr>
                <a:t>變</a:t>
              </a:r>
            </a:p>
          </p:txBody>
        </p:sp>
        <p:cxnSp>
          <p:nvCxnSpPr>
            <p:cNvPr id="45" name="直線單箭頭接點 44"/>
            <p:cNvCxnSpPr/>
            <p:nvPr/>
          </p:nvCxnSpPr>
          <p:spPr>
            <a:xfrm flipV="1">
              <a:off x="3811337" y="3894419"/>
              <a:ext cx="3479828" cy="1"/>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5028695" y="3862329"/>
              <a:ext cx="1620957"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雞隻數量明顯改變</a:t>
              </a:r>
              <a:endParaRPr lang="zh-TW" altLang="en-US" sz="1400" dirty="0">
                <a:latin typeface="標楷體" panose="03000509000000000000" pitchFamily="65" charset="-120"/>
                <a:ea typeface="標楷體" panose="03000509000000000000" pitchFamily="65" charset="-120"/>
              </a:endParaRPr>
            </a:p>
          </p:txBody>
        </p:sp>
        <p:pic>
          <p:nvPicPr>
            <p:cNvPr id="47" name="圖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613" y="4478190"/>
              <a:ext cx="1126601" cy="949365"/>
            </a:xfrm>
            <a:prstGeom prst="rect">
              <a:avLst/>
            </a:prstGeom>
            <a:ln>
              <a:solidFill>
                <a:schemeClr val="tx1"/>
              </a:solidFill>
            </a:ln>
          </p:spPr>
        </p:pic>
        <p:sp>
          <p:nvSpPr>
            <p:cNvPr id="48" name="矩形 47"/>
            <p:cNvSpPr/>
            <p:nvPr/>
          </p:nvSpPr>
          <p:spPr>
            <a:xfrm>
              <a:off x="2408373" y="4128201"/>
              <a:ext cx="1141841" cy="3355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Commercial </a:t>
              </a:r>
            </a:p>
            <a:p>
              <a:pPr algn="ct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poultry house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文字方塊 25"/>
            <p:cNvSpPr txBox="1"/>
            <p:nvPr/>
          </p:nvSpPr>
          <p:spPr>
            <a:xfrm>
              <a:off x="4085139" y="5059364"/>
              <a:ext cx="646331" cy="27699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文字方塊 49"/>
            <p:cNvSpPr txBox="1"/>
            <p:nvPr/>
          </p:nvSpPr>
          <p:spPr>
            <a:xfrm>
              <a:off x="4848058" y="5324442"/>
              <a:ext cx="883723" cy="255968"/>
            </a:xfrm>
            <a:prstGeom prst="rect">
              <a:avLst/>
            </a:prstGeom>
            <a:noFill/>
          </p:spPr>
          <p:txBody>
            <a:bodyPr wrap="none" rtlCol="0">
              <a:spAutoFit/>
            </a:bodyPr>
            <a:lstStyle/>
            <a:p>
              <a:r>
                <a:rPr lang="zh-TW" altLang="en-US" sz="1200"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200" dirty="0">
                <a:solidFill>
                  <a:srgbClr val="00B05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文字方塊 51"/>
            <p:cNvSpPr txBox="1"/>
            <p:nvPr/>
          </p:nvSpPr>
          <p:spPr>
            <a:xfrm>
              <a:off x="5490360" y="5729259"/>
              <a:ext cx="848524" cy="255968"/>
            </a:xfrm>
            <a:prstGeom prst="rect">
              <a:avLst/>
            </a:prstGeom>
            <a:noFill/>
          </p:spPr>
          <p:txBody>
            <a:bodyPr wrap="none" rtlCol="0">
              <a:spAutoFit/>
            </a:bodyPr>
            <a:lstStyle/>
            <a:p>
              <a:r>
                <a:rPr lang="zh-TW" altLang="en-US" sz="1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1" name="文字方塊 50"/>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20</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964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475655" y="1078488"/>
            <a:ext cx="7624635" cy="2092881"/>
          </a:xfrm>
          <a:prstGeom prst="rect">
            <a:avLst/>
          </a:prstGeom>
          <a:noFill/>
        </p:spPr>
        <p:txBody>
          <a:bodyPr wrap="square" rtlCol="0">
            <a:spAutoFit/>
          </a:bodyPr>
          <a:lstStyle/>
          <a:p>
            <a:pPr marL="285750" indent="-285750" algn="just">
              <a:spcAft>
                <a:spcPts val="1800"/>
              </a:spcAft>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本研究已於</a:t>
            </a:r>
            <a:r>
              <a:rPr lang="zh-TW" altLang="en-US" b="1" dirty="0" smtClean="0">
                <a:latin typeface="標楷體" panose="03000509000000000000" pitchFamily="65" charset="-120"/>
                <a:ea typeface="標楷體" panose="03000509000000000000" pitchFamily="65" charset="-120"/>
              </a:rPr>
              <a:t>商業禽舍</a:t>
            </a:r>
            <a:r>
              <a:rPr lang="zh-TW" altLang="en-US" dirty="0" smtClean="0">
                <a:latin typeface="標楷體" panose="03000509000000000000" pitchFamily="65" charset="-120"/>
                <a:ea typeface="標楷體" panose="03000509000000000000" pitchFamily="65" charset="-120"/>
              </a:rPr>
              <a:t>利用</a:t>
            </a:r>
            <a:r>
              <a:rPr lang="zh-TW" altLang="en-US" b="1" dirty="0">
                <a:latin typeface="標楷體" panose="03000509000000000000" pitchFamily="65" charset="-120"/>
                <a:ea typeface="標楷體" panose="03000509000000000000" pitchFamily="65" charset="-120"/>
              </a:rPr>
              <a:t>活動力演算法</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Ⅱ</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評估</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雞隻活動</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，以初步驗證該演算法的可行性</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285750" indent="-285750" algn="just">
              <a:spcAft>
                <a:spcPts val="18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雞隻活動力數值之頻率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秒鐘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由下列影像可觀察出雞隻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運動量越大</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活動力值越高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4" y="3256477"/>
            <a:ext cx="8501439" cy="3066473"/>
          </a:xfrm>
          <a:prstGeom prst="rect">
            <a:avLst/>
          </a:prstGeom>
        </p:spPr>
      </p:pic>
      <p:pic>
        <p:nvPicPr>
          <p:cNvPr id="16" name="圖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00" y="1410257"/>
            <a:ext cx="2159317" cy="1913940"/>
          </a:xfrm>
          <a:prstGeom prst="rect">
            <a:avLst/>
          </a:prstGeom>
        </p:spPr>
      </p:pic>
      <p:sp>
        <p:nvSpPr>
          <p:cNvPr id="29" name="文字方塊 28"/>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a:t>
            </a:r>
            <a:r>
              <a:rPr lang="en-US" altLang="zh-TW" dirty="0">
                <a:solidFill>
                  <a:schemeClr val="bg1"/>
                </a:solidFill>
                <a:latin typeface="Times New Roman" panose="02020603050405020304" pitchFamily="18" charset="0"/>
                <a:cs typeface="Times New Roman" panose="02020603050405020304" pitchFamily="18" charset="0"/>
              </a:rPr>
              <a:t>1</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7" name="文字方塊 6"/>
          <p:cNvSpPr txBox="1"/>
          <p:nvPr/>
        </p:nvSpPr>
        <p:spPr>
          <a:xfrm>
            <a:off x="256064" y="408605"/>
            <a:ext cx="3877985"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活動力演算法的驗證</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272829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字方塊 38"/>
          <p:cNvSpPr txBox="1"/>
          <p:nvPr/>
        </p:nvSpPr>
        <p:spPr>
          <a:xfrm>
            <a:off x="256064" y="1137097"/>
            <a:ext cx="2758808" cy="5970865"/>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右圖為</a:t>
            </a:r>
            <a:r>
              <a:rPr lang="zh-TW" altLang="en-US" b="1" dirty="0" smtClean="0">
                <a:latin typeface="標楷體" panose="03000509000000000000" pitchFamily="65" charset="-120"/>
                <a:ea typeface="標楷體" panose="03000509000000000000" pitchFamily="65" charset="-120"/>
              </a:rPr>
              <a:t>第一次</a:t>
            </a:r>
            <a:r>
              <a:rPr lang="zh-TW" altLang="en-US" dirty="0" smtClean="0">
                <a:latin typeface="標楷體" panose="03000509000000000000" pitchFamily="65" charset="-120"/>
                <a:ea typeface="標楷體" panose="03000509000000000000" pitchFamily="65" charset="-120"/>
              </a:rPr>
              <a:t>於</a:t>
            </a:r>
            <a:r>
              <a:rPr lang="zh-TW" altLang="en-US" dirty="0">
                <a:latin typeface="標楷體" panose="03000509000000000000" pitchFamily="65" charset="-120"/>
                <a:ea typeface="標楷體" panose="03000509000000000000" pitchFamily="65" charset="-120"/>
              </a:rPr>
              <a:t>彰化線西畜牧場所蒐集之數據。</a:t>
            </a:r>
            <a:endParaRPr lang="en-US" altLang="zh-TW" dirty="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r>
              <a:rPr lang="zh-TW" altLang="en-US" b="1" dirty="0" smtClean="0">
                <a:latin typeface="標楷體" panose="03000509000000000000" pitchFamily="65" charset="-120"/>
                <a:ea typeface="標楷體" panose="03000509000000000000" pitchFamily="65" charset="-120"/>
              </a:rPr>
              <a:t>風速</a:t>
            </a:r>
            <a:r>
              <a:rPr lang="zh-TW" altLang="en-US" dirty="0" smtClean="0">
                <a:latin typeface="標楷體" panose="03000509000000000000" pitchFamily="65" charset="-120"/>
                <a:ea typeface="標楷體" panose="03000509000000000000" pitchFamily="65" charset="-120"/>
              </a:rPr>
              <a:t>提升將導致</a:t>
            </a:r>
            <a:r>
              <a:rPr lang="zh-TW" altLang="en-US" b="1" dirty="0" smtClean="0">
                <a:latin typeface="標楷體" panose="03000509000000000000" pitchFamily="65" charset="-120"/>
                <a:ea typeface="標楷體" panose="03000509000000000000" pitchFamily="65" charset="-120"/>
              </a:rPr>
              <a:t>二氧化碳</a:t>
            </a:r>
            <a:r>
              <a:rPr lang="zh-TW" altLang="en-US" dirty="0" smtClean="0">
                <a:latin typeface="標楷體" panose="03000509000000000000" pitchFamily="65" charset="-120"/>
                <a:ea typeface="標楷體" panose="03000509000000000000" pitchFamily="65" charset="-120"/>
              </a:rPr>
              <a:t>以及</a:t>
            </a:r>
            <a:r>
              <a:rPr lang="zh-TW" altLang="en-US" b="1" dirty="0" smtClean="0">
                <a:latin typeface="標楷體" panose="03000509000000000000" pitchFamily="65" charset="-120"/>
                <a:ea typeface="標楷體" panose="03000509000000000000" pitchFamily="65" charset="-120"/>
              </a:rPr>
              <a:t>氨氣</a:t>
            </a:r>
            <a:r>
              <a:rPr lang="zh-TW" altLang="en-US" dirty="0" smtClean="0">
                <a:latin typeface="標楷體" panose="03000509000000000000" pitchFamily="65" charset="-120"/>
                <a:ea typeface="標楷體" panose="03000509000000000000" pitchFamily="65" charset="-120"/>
              </a:rPr>
              <a:t>濃度下降。</a:t>
            </a:r>
            <a:endParaRPr lang="en-US" altLang="zh-TW" dirty="0" smtClean="0">
              <a:latin typeface="標楷體" panose="03000509000000000000" pitchFamily="65" charset="-120"/>
              <a:ea typeface="標楷體" panose="03000509000000000000" pitchFamily="65" charset="-120"/>
            </a:endParaRPr>
          </a:p>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羽翼穿刺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方法施打</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雞</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痘疫苗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於雞隻體內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羽翼穿刺</a:t>
            </a:r>
            <a:r>
              <a:rPr lang="zh-TW" altLang="en-US" b="1" dirty="0" smtClean="0">
                <a:latin typeface="標楷體" panose="03000509000000000000" pitchFamily="65" charset="-120"/>
                <a:ea typeface="標楷體" panose="03000509000000000000" pitchFamily="65" charset="-120"/>
                <a:cs typeface="Times New Roman" panose="02020603050405020304" pitchFamily="18" charset="0"/>
              </a:rPr>
              <a:t>方法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為疫苗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反應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明顯</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之注射疫苗方法，又加上</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，導致</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明顯降低，</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死亡率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ANOVA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變異數分析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(Turkey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test)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，觀察出</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於疫苗施打後</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2-3</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天</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顯著降低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(P&lt;0.05)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lgn="just">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endParaRPr lang="zh-TW" altLang="en-US" dirty="0">
              <a:latin typeface="標楷體" panose="03000509000000000000" pitchFamily="65" charset="-120"/>
              <a:ea typeface="標楷體" panose="03000509000000000000" pitchFamily="65" charset="-120"/>
            </a:endParaRPr>
          </a:p>
        </p:txBody>
      </p:sp>
      <p:sp>
        <p:nvSpPr>
          <p:cNvPr id="44" name="文字方塊 43"/>
          <p:cNvSpPr txBox="1"/>
          <p:nvPr/>
        </p:nvSpPr>
        <p:spPr>
          <a:xfrm>
            <a:off x="256064" y="408605"/>
            <a:ext cx="6340197"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剪嘴與疫苗對於土雞活動力的影響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45" name="群組 44"/>
          <p:cNvGrpSpPr/>
          <p:nvPr/>
        </p:nvGrpSpPr>
        <p:grpSpPr>
          <a:xfrm>
            <a:off x="2986472" y="1072427"/>
            <a:ext cx="6011704" cy="5115319"/>
            <a:chOff x="289454" y="841949"/>
            <a:chExt cx="6011704" cy="5115319"/>
          </a:xfrm>
        </p:grpSpPr>
        <p:graphicFrame>
          <p:nvGraphicFramePr>
            <p:cNvPr id="46" name="圖表 45"/>
            <p:cNvGraphicFramePr>
              <a:graphicFrameLocks/>
            </p:cNvGraphicFramePr>
            <p:nvPr>
              <p:extLst>
                <p:ext uri="{D42A27DB-BD31-4B8C-83A1-F6EECF244321}">
                  <p14:modId xmlns:p14="http://schemas.microsoft.com/office/powerpoint/2010/main" val="1174494918"/>
                </p:ext>
              </p:extLst>
            </p:nvPr>
          </p:nvGraphicFramePr>
          <p:xfrm>
            <a:off x="777090" y="4170254"/>
            <a:ext cx="5103840" cy="787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圖表 46"/>
            <p:cNvGraphicFramePr>
              <a:graphicFrameLocks/>
            </p:cNvGraphicFramePr>
            <p:nvPr>
              <p:extLst>
                <p:ext uri="{D42A27DB-BD31-4B8C-83A1-F6EECF244321}">
                  <p14:modId xmlns:p14="http://schemas.microsoft.com/office/powerpoint/2010/main" val="2708908820"/>
                </p:ext>
              </p:extLst>
            </p:nvPr>
          </p:nvGraphicFramePr>
          <p:xfrm>
            <a:off x="695746" y="1087833"/>
            <a:ext cx="5478496" cy="10461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圖表 47"/>
            <p:cNvGraphicFramePr>
              <a:graphicFrameLocks/>
            </p:cNvGraphicFramePr>
            <p:nvPr>
              <p:extLst>
                <p:ext uri="{D42A27DB-BD31-4B8C-83A1-F6EECF244321}">
                  <p14:modId xmlns:p14="http://schemas.microsoft.com/office/powerpoint/2010/main" val="3214141050"/>
                </p:ext>
              </p:extLst>
            </p:nvPr>
          </p:nvGraphicFramePr>
          <p:xfrm>
            <a:off x="788200" y="1719679"/>
            <a:ext cx="5092729" cy="8789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圖表 48"/>
            <p:cNvGraphicFramePr>
              <a:graphicFrameLocks/>
            </p:cNvGraphicFramePr>
            <p:nvPr>
              <p:extLst>
                <p:ext uri="{D42A27DB-BD31-4B8C-83A1-F6EECF244321}">
                  <p14:modId xmlns:p14="http://schemas.microsoft.com/office/powerpoint/2010/main" val="2627756768"/>
                </p:ext>
              </p:extLst>
            </p:nvPr>
          </p:nvGraphicFramePr>
          <p:xfrm>
            <a:off x="718780" y="2384628"/>
            <a:ext cx="5162149" cy="7913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0" name="圖表 49"/>
            <p:cNvGraphicFramePr>
              <a:graphicFrameLocks/>
            </p:cNvGraphicFramePr>
            <p:nvPr>
              <p:extLst>
                <p:ext uri="{D42A27DB-BD31-4B8C-83A1-F6EECF244321}">
                  <p14:modId xmlns:p14="http://schemas.microsoft.com/office/powerpoint/2010/main" val="285067724"/>
                </p:ext>
              </p:extLst>
            </p:nvPr>
          </p:nvGraphicFramePr>
          <p:xfrm>
            <a:off x="695746" y="2950377"/>
            <a:ext cx="5346415" cy="85382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1" name="圖表 50"/>
            <p:cNvGraphicFramePr>
              <a:graphicFrameLocks/>
            </p:cNvGraphicFramePr>
            <p:nvPr>
              <p:extLst>
                <p:ext uri="{D42A27DB-BD31-4B8C-83A1-F6EECF244321}">
                  <p14:modId xmlns:p14="http://schemas.microsoft.com/office/powerpoint/2010/main" val="72647811"/>
                </p:ext>
              </p:extLst>
            </p:nvPr>
          </p:nvGraphicFramePr>
          <p:xfrm>
            <a:off x="732628" y="3568252"/>
            <a:ext cx="5148302" cy="82830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2" name="圖表 51"/>
            <p:cNvGraphicFramePr>
              <a:graphicFrameLocks/>
            </p:cNvGraphicFramePr>
            <p:nvPr>
              <p:extLst>
                <p:ext uri="{D42A27DB-BD31-4B8C-83A1-F6EECF244321}">
                  <p14:modId xmlns:p14="http://schemas.microsoft.com/office/powerpoint/2010/main" val="873946032"/>
                </p:ext>
              </p:extLst>
            </p:nvPr>
          </p:nvGraphicFramePr>
          <p:xfrm>
            <a:off x="784154" y="4717922"/>
            <a:ext cx="5096775" cy="879340"/>
          </p:xfrm>
          <a:graphic>
            <a:graphicData uri="http://schemas.openxmlformats.org/drawingml/2006/chart">
              <c:chart xmlns:c="http://schemas.openxmlformats.org/drawingml/2006/chart" xmlns:r="http://schemas.openxmlformats.org/officeDocument/2006/relationships" r:id="rId8"/>
            </a:graphicData>
          </a:graphic>
        </p:graphicFrame>
        <p:sp>
          <p:nvSpPr>
            <p:cNvPr id="53" name="文字方塊 52"/>
            <p:cNvSpPr txBox="1"/>
            <p:nvPr/>
          </p:nvSpPr>
          <p:spPr>
            <a:xfrm rot="16200000">
              <a:off x="193799" y="1263609"/>
              <a:ext cx="852797" cy="461665"/>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Inside</a:t>
              </a:r>
            </a:p>
            <a:p>
              <a:pPr algn="ctr"/>
              <a:r>
                <a:rPr lang="en-US" altLang="zh-TW" sz="800" dirty="0" smtClean="0">
                  <a:solidFill>
                    <a:schemeClr val="accent1"/>
                  </a:solidFill>
                  <a:latin typeface="Times New Roman" panose="02020603050405020304" pitchFamily="18" charset="0"/>
                  <a:cs typeface="Times New Roman" panose="02020603050405020304" pitchFamily="18" charset="0"/>
                </a:rPr>
                <a:t> temperature </a:t>
              </a:r>
            </a:p>
            <a:p>
              <a:pPr algn="ctr"/>
              <a:r>
                <a:rPr lang="en-US" altLang="zh-TW" sz="800" dirty="0" smtClean="0">
                  <a:latin typeface="Times New Roman" panose="02020603050405020304" pitchFamily="18" charset="0"/>
                  <a:cs typeface="Times New Roman" panose="02020603050405020304" pitchFamily="18" charset="0"/>
                </a:rPr>
                <a:t>/ </a:t>
              </a:r>
              <a:r>
                <a:rPr lang="en-US" altLang="zh-TW" sz="800" dirty="0" smtClean="0">
                  <a:solidFill>
                    <a:schemeClr val="tx1">
                      <a:lumMod val="50000"/>
                      <a:lumOff val="50000"/>
                    </a:schemeClr>
                  </a:solidFill>
                  <a:latin typeface="Times New Roman" panose="02020603050405020304" pitchFamily="18" charset="0"/>
                  <a:cs typeface="Times New Roman" panose="02020603050405020304" pitchFamily="18" charset="0"/>
                </a:rPr>
                <a:t>THI </a:t>
              </a:r>
              <a:r>
                <a:rPr lang="en-US" altLang="zh-TW" sz="800" dirty="0" smtClean="0">
                  <a:latin typeface="Times New Roman" panose="02020603050405020304" pitchFamily="18" charset="0"/>
                  <a:cs typeface="Times New Roman" panose="02020603050405020304" pitchFamily="18" charset="0"/>
                </a:rPr>
                <a:t>(</a:t>
              </a:r>
              <a:r>
                <a:rPr lang="en-US" altLang="zh-TW" sz="800" baseline="30000" dirty="0" err="1" smtClean="0">
                  <a:latin typeface="Times New Roman" panose="02020603050405020304" pitchFamily="18" charset="0"/>
                  <a:cs typeface="Times New Roman" panose="02020603050405020304" pitchFamily="18" charset="0"/>
                </a:rPr>
                <a:t>o</a:t>
              </a:r>
              <a:r>
                <a:rPr lang="en-US" altLang="zh-TW" sz="800" dirty="0" err="1" smtClean="0">
                  <a:latin typeface="Times New Roman" panose="02020603050405020304" pitchFamily="18" charset="0"/>
                  <a:cs typeface="Times New Roman" panose="02020603050405020304" pitchFamily="18" charset="0"/>
                </a:rPr>
                <a:t>C</a:t>
              </a:r>
              <a:r>
                <a:rPr lang="en-US" altLang="zh-TW" sz="800" dirty="0" smtClean="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rot="16200000">
              <a:off x="-15985" y="1989894"/>
              <a:ext cx="1234440"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Chicken surface temperature (</a:t>
              </a:r>
              <a:r>
                <a:rPr lang="en-US" altLang="zh-TW" sz="800" baseline="30000" dirty="0" err="1" smtClean="0">
                  <a:latin typeface="Times New Roman" panose="02020603050405020304" pitchFamily="18" charset="0"/>
                  <a:cs typeface="Times New Roman" panose="02020603050405020304" pitchFamily="18" charset="0"/>
                </a:rPr>
                <a:t>o</a:t>
              </a:r>
              <a:r>
                <a:rPr lang="en-US" altLang="zh-TW" sz="800" dirty="0" err="1" smtClean="0">
                  <a:latin typeface="Times New Roman" panose="02020603050405020304" pitchFamily="18" charset="0"/>
                  <a:cs typeface="Times New Roman" panose="02020603050405020304" pitchFamily="18" charset="0"/>
                </a:rPr>
                <a:t>C</a:t>
              </a:r>
              <a:r>
                <a:rPr lang="en-US" altLang="zh-TW" sz="800" dirty="0" smtClean="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55" name="文字方塊 54"/>
            <p:cNvSpPr txBox="1"/>
            <p:nvPr/>
          </p:nvSpPr>
          <p:spPr>
            <a:xfrm rot="16200000">
              <a:off x="-98010" y="3134379"/>
              <a:ext cx="1236594" cy="461665"/>
            </a:xfrm>
            <a:prstGeom prst="rect">
              <a:avLst/>
            </a:prstGeom>
            <a:noFill/>
          </p:spPr>
          <p:txBody>
            <a:bodyPr wrap="square" rtlCol="0">
              <a:spAutoFit/>
            </a:bodyPr>
            <a:lstStyle/>
            <a:p>
              <a:pPr algn="ctr"/>
              <a:r>
                <a:rPr lang="en-US" altLang="zh-TW" sz="800" dirty="0" smtClean="0">
                  <a:solidFill>
                    <a:srgbClr val="59B3CB"/>
                  </a:solidFill>
                  <a:latin typeface="Times New Roman" panose="02020603050405020304" pitchFamily="18" charset="0"/>
                  <a:cs typeface="Times New Roman" panose="02020603050405020304" pitchFamily="18" charset="0"/>
                </a:rPr>
                <a:t>CO</a:t>
              </a:r>
              <a:r>
                <a:rPr lang="en-US" altLang="zh-TW" sz="800" baseline="-25000" dirty="0" smtClean="0">
                  <a:solidFill>
                    <a:srgbClr val="59B3CB"/>
                  </a:solidFill>
                  <a:latin typeface="Times New Roman" panose="02020603050405020304" pitchFamily="18" charset="0"/>
                  <a:cs typeface="Times New Roman" panose="02020603050405020304" pitchFamily="18" charset="0"/>
                </a:rPr>
                <a:t>2</a:t>
              </a:r>
              <a:r>
                <a:rPr lang="en-US" altLang="zh-TW" sz="800" dirty="0" smtClean="0">
                  <a:solidFill>
                    <a:srgbClr val="59B3CB"/>
                  </a:solidFill>
                  <a:latin typeface="Times New Roman" panose="02020603050405020304" pitchFamily="18" charset="0"/>
                  <a:cs typeface="Times New Roman" panose="02020603050405020304" pitchFamily="18" charset="0"/>
                </a:rPr>
                <a:t> </a:t>
              </a:r>
            </a:p>
            <a:p>
              <a:pPr algn="ctr"/>
              <a:r>
                <a:rPr lang="en-US" altLang="zh-TW" sz="800" dirty="0" smtClean="0">
                  <a:solidFill>
                    <a:srgbClr val="59B3CB"/>
                  </a:solidFill>
                  <a:latin typeface="Times New Roman" panose="02020603050405020304" pitchFamily="18" charset="0"/>
                  <a:cs typeface="Times New Roman" panose="02020603050405020304" pitchFamily="18" charset="0"/>
                </a:rPr>
                <a:t>concentration</a:t>
              </a:r>
            </a:p>
            <a:p>
              <a:pPr algn="ctr"/>
              <a:r>
                <a:rPr lang="en-US" altLang="zh-TW" sz="800" dirty="0" smtClean="0">
                  <a:solidFill>
                    <a:srgbClr val="59B3CB"/>
                  </a:solidFill>
                  <a:latin typeface="Times New Roman" panose="02020603050405020304" pitchFamily="18" charset="0"/>
                  <a:cs typeface="Times New Roman" panose="02020603050405020304" pitchFamily="18" charset="0"/>
                </a:rPr>
                <a:t> (ppm)</a:t>
              </a:r>
              <a:endParaRPr lang="zh-TW" altLang="en-US" sz="800" dirty="0">
                <a:solidFill>
                  <a:srgbClr val="59B3CB"/>
                </a:solidFill>
                <a:latin typeface="Times New Roman" panose="02020603050405020304" pitchFamily="18" charset="0"/>
                <a:cs typeface="Times New Roman" panose="02020603050405020304" pitchFamily="18" charset="0"/>
              </a:endParaRPr>
            </a:p>
          </p:txBody>
        </p:sp>
        <p:sp>
          <p:nvSpPr>
            <p:cNvPr id="56" name="文字方塊 55"/>
            <p:cNvSpPr txBox="1"/>
            <p:nvPr/>
          </p:nvSpPr>
          <p:spPr>
            <a:xfrm rot="16200000">
              <a:off x="219335" y="4429376"/>
              <a:ext cx="742913" cy="21544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Activity</a:t>
              </a:r>
              <a:endParaRPr lang="zh-TW" altLang="en-US" sz="800" dirty="0">
                <a:latin typeface="Times New Roman" panose="02020603050405020304" pitchFamily="18" charset="0"/>
                <a:cs typeface="Times New Roman" panose="02020603050405020304" pitchFamily="18" charset="0"/>
              </a:endParaRPr>
            </a:p>
          </p:txBody>
        </p:sp>
        <p:sp>
          <p:nvSpPr>
            <p:cNvPr id="57" name="文字方塊 56"/>
            <p:cNvSpPr txBox="1"/>
            <p:nvPr/>
          </p:nvSpPr>
          <p:spPr>
            <a:xfrm rot="16200000">
              <a:off x="311560" y="5055092"/>
              <a:ext cx="572593" cy="215444"/>
            </a:xfrm>
            <a:prstGeom prst="rect">
              <a:avLst/>
            </a:prstGeom>
            <a:noFill/>
          </p:spPr>
          <p:txBody>
            <a:bodyPr wrap="none" rtlCol="0">
              <a:spAutoFit/>
            </a:bodyPr>
            <a:lstStyle/>
            <a:p>
              <a:r>
                <a:rPr lang="en-US" altLang="zh-TW" sz="800" dirty="0" smtClean="0">
                  <a:latin typeface="Times New Roman" panose="02020603050405020304" pitchFamily="18" charset="0"/>
                  <a:cs typeface="Times New Roman" panose="02020603050405020304" pitchFamily="18" charset="0"/>
                </a:rPr>
                <a:t>Mortality</a:t>
              </a:r>
              <a:endParaRPr lang="zh-TW" altLang="en-US" sz="8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rot="16200000">
              <a:off x="298042" y="3829576"/>
              <a:ext cx="604653" cy="215444"/>
            </a:xfrm>
            <a:prstGeom prst="rect">
              <a:avLst/>
            </a:prstGeom>
            <a:noFill/>
          </p:spPr>
          <p:txBody>
            <a:bodyPr wrap="none" rtlCol="0">
              <a:spAutoFit/>
            </a:bodyPr>
            <a:lstStyle/>
            <a:p>
              <a:r>
                <a:rPr lang="en-US" altLang="zh-TW" sz="800" dirty="0" smtClean="0">
                  <a:solidFill>
                    <a:schemeClr val="accent6">
                      <a:lumMod val="75000"/>
                    </a:schemeClr>
                  </a:solidFill>
                  <a:latin typeface="Times New Roman" panose="02020603050405020304" pitchFamily="18" charset="0"/>
                  <a:cs typeface="Times New Roman" panose="02020603050405020304" pitchFamily="18" charset="0"/>
                </a:rPr>
                <a:t>Weight(g)</a:t>
              </a:r>
              <a:endParaRPr lang="zh-TW" altLang="en-US" sz="8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9" name="文字方塊 58"/>
            <p:cNvSpPr txBox="1"/>
            <p:nvPr/>
          </p:nvSpPr>
          <p:spPr>
            <a:xfrm rot="16200000">
              <a:off x="245063" y="2610576"/>
              <a:ext cx="696024" cy="338554"/>
            </a:xfrm>
            <a:prstGeom prst="rect">
              <a:avLst/>
            </a:prstGeom>
            <a:noFill/>
          </p:spPr>
          <p:txBody>
            <a:bodyPr wrap="none" rtlCol="0">
              <a:spAutoFit/>
            </a:bodyPr>
            <a:lstStyle/>
            <a:p>
              <a:r>
                <a:rPr lang="en-US" altLang="zh-TW" sz="800" dirty="0" smtClean="0">
                  <a:latin typeface="Times New Roman" panose="02020603050405020304" pitchFamily="18" charset="0"/>
                  <a:cs typeface="Times New Roman" panose="02020603050405020304" pitchFamily="18" charset="0"/>
                </a:rPr>
                <a:t>Wind speed </a:t>
              </a:r>
            </a:p>
            <a:p>
              <a:pPr algn="ctr"/>
              <a:r>
                <a:rPr lang="en-US" altLang="zh-TW" sz="800" dirty="0" smtClean="0">
                  <a:latin typeface="Times New Roman" panose="02020603050405020304" pitchFamily="18" charset="0"/>
                  <a:cs typeface="Times New Roman" panose="02020603050405020304" pitchFamily="18" charset="0"/>
                </a:rPr>
                <a:t>(m/s)</a:t>
              </a:r>
              <a:endParaRPr lang="zh-TW" altLang="en-US" sz="800" dirty="0">
                <a:latin typeface="Times New Roman" panose="02020603050405020304" pitchFamily="18" charset="0"/>
                <a:cs typeface="Times New Roman" panose="02020603050405020304" pitchFamily="18" charset="0"/>
              </a:endParaRPr>
            </a:p>
          </p:txBody>
        </p:sp>
        <p:sp>
          <p:nvSpPr>
            <p:cNvPr id="60" name="矩形 59"/>
            <p:cNvSpPr/>
            <p:nvPr/>
          </p:nvSpPr>
          <p:spPr>
            <a:xfrm>
              <a:off x="1761782" y="1238214"/>
              <a:ext cx="635797" cy="4210897"/>
            </a:xfrm>
            <a:prstGeom prst="rect">
              <a:avLst/>
            </a:prstGeom>
            <a:solidFill>
              <a:schemeClr val="accent2">
                <a:lumMod val="40000"/>
                <a:lumOff val="6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1761782" y="841949"/>
              <a:ext cx="2647200" cy="276999"/>
            </a:xfrm>
            <a:prstGeom prst="rect">
              <a:avLst/>
            </a:prstGeom>
            <a:noFill/>
          </p:spPr>
          <p:txBody>
            <a:bodyPr wrap="none" rtlCol="0">
              <a:spAutoFit/>
            </a:bodyPr>
            <a:lstStyle/>
            <a:p>
              <a:r>
                <a:rPr lang="en-US"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Vaccine</a:t>
              </a:r>
              <a:r>
                <a:rPr lang="en-US" altLang="zh-TW" sz="1200" b="1" dirty="0" smtClean="0">
                  <a:latin typeface="標楷體" panose="03000509000000000000" pitchFamily="65" charset="-120"/>
                  <a:ea typeface="標楷體" panose="03000509000000000000" pitchFamily="65" charset="-120"/>
                </a:rPr>
                <a:t> </a:t>
              </a:r>
              <a:r>
                <a:rPr lang="en-US"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injection and beak trimming</a:t>
              </a:r>
              <a:endParaRPr lang="zh-TW" altLang="en-US" sz="1200" b="1" dirty="0">
                <a:latin typeface="標楷體" panose="03000509000000000000" pitchFamily="65" charset="-120"/>
                <a:ea typeface="標楷體" panose="03000509000000000000" pitchFamily="65" charset="-120"/>
              </a:endParaRPr>
            </a:p>
          </p:txBody>
        </p:sp>
        <p:cxnSp>
          <p:nvCxnSpPr>
            <p:cNvPr id="62" name="直線單箭頭接點 61"/>
            <p:cNvCxnSpPr/>
            <p:nvPr/>
          </p:nvCxnSpPr>
          <p:spPr>
            <a:xfrm flipH="1">
              <a:off x="2066490" y="1077762"/>
              <a:ext cx="5501" cy="14128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rot="5400000">
              <a:off x="5597236" y="1354172"/>
              <a:ext cx="997527"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Inside </a:t>
              </a:r>
            </a:p>
            <a:p>
              <a:pPr algn="ctr"/>
              <a:r>
                <a:rPr lang="en-US" altLang="zh-TW" sz="800" dirty="0" smtClean="0">
                  <a:solidFill>
                    <a:schemeClr val="accent2"/>
                  </a:solidFill>
                  <a:latin typeface="Times New Roman" panose="02020603050405020304" pitchFamily="18" charset="0"/>
                  <a:cs typeface="Times New Roman" panose="02020603050405020304" pitchFamily="18" charset="0"/>
                </a:rPr>
                <a:t>humidity (%)</a:t>
              </a:r>
              <a:endParaRPr lang="zh-TW" altLang="en-US" sz="800" dirty="0">
                <a:solidFill>
                  <a:schemeClr val="accent2"/>
                </a:solidFill>
                <a:latin typeface="Times New Roman" panose="02020603050405020304" pitchFamily="18" charset="0"/>
                <a:cs typeface="Times New Roman" panose="02020603050405020304" pitchFamily="18" charset="0"/>
              </a:endParaRPr>
            </a:p>
          </p:txBody>
        </p:sp>
        <p:sp>
          <p:nvSpPr>
            <p:cNvPr id="64" name="文字方塊 63"/>
            <p:cNvSpPr txBox="1"/>
            <p:nvPr/>
          </p:nvSpPr>
          <p:spPr>
            <a:xfrm rot="5400000">
              <a:off x="5512742" y="3209446"/>
              <a:ext cx="1238277" cy="338554"/>
            </a:xfrm>
            <a:prstGeom prst="rect">
              <a:avLst/>
            </a:prstGeom>
            <a:noFill/>
          </p:spPr>
          <p:txBody>
            <a:bodyPr wrap="square" rtlCol="0">
              <a:spAutoFit/>
            </a:bodyPr>
            <a:lstStyle/>
            <a:p>
              <a:pPr algn="ctr"/>
              <a:r>
                <a:rPr lang="en-US" altLang="zh-TW" sz="800" dirty="0" smtClean="0">
                  <a:solidFill>
                    <a:srgbClr val="FF7C80"/>
                  </a:solidFill>
                  <a:latin typeface="Times New Roman" panose="02020603050405020304" pitchFamily="18" charset="0"/>
                  <a:cs typeface="Times New Roman" panose="02020603050405020304" pitchFamily="18" charset="0"/>
                </a:rPr>
                <a:t>NH</a:t>
              </a:r>
              <a:r>
                <a:rPr lang="en-US" altLang="zh-TW" sz="800" baseline="-25000" dirty="0" smtClean="0">
                  <a:solidFill>
                    <a:srgbClr val="FF7C80"/>
                  </a:solidFill>
                  <a:latin typeface="Times New Roman" panose="02020603050405020304" pitchFamily="18" charset="0"/>
                  <a:cs typeface="Times New Roman" panose="02020603050405020304" pitchFamily="18" charset="0"/>
                </a:rPr>
                <a:t>3</a:t>
              </a:r>
              <a:r>
                <a:rPr lang="en-US" altLang="zh-TW" sz="800" dirty="0" smtClean="0">
                  <a:solidFill>
                    <a:srgbClr val="FF7C80"/>
                  </a:solidFill>
                  <a:latin typeface="Times New Roman" panose="02020603050405020304" pitchFamily="18" charset="0"/>
                  <a:cs typeface="Times New Roman" panose="02020603050405020304" pitchFamily="18" charset="0"/>
                </a:rPr>
                <a:t> concentration </a:t>
              </a:r>
            </a:p>
            <a:p>
              <a:pPr algn="ctr"/>
              <a:r>
                <a:rPr lang="en-US" altLang="zh-TW" sz="800" dirty="0" smtClean="0">
                  <a:solidFill>
                    <a:srgbClr val="FF7C80"/>
                  </a:solidFill>
                  <a:latin typeface="Times New Roman" panose="02020603050405020304" pitchFamily="18" charset="0"/>
                  <a:cs typeface="Times New Roman" panose="02020603050405020304" pitchFamily="18" charset="0"/>
                </a:rPr>
                <a:t>(ppm)</a:t>
              </a:r>
              <a:endParaRPr lang="zh-TW" altLang="en-US" sz="800" dirty="0">
                <a:solidFill>
                  <a:srgbClr val="FF7C80"/>
                </a:solidFill>
                <a:latin typeface="Times New Roman" panose="02020603050405020304" pitchFamily="18" charset="0"/>
                <a:cs typeface="Times New Roman" panose="02020603050405020304" pitchFamily="18" charset="0"/>
              </a:endParaRPr>
            </a:p>
          </p:txBody>
        </p:sp>
        <p:sp>
          <p:nvSpPr>
            <p:cNvPr id="65" name="文字方塊 64"/>
            <p:cNvSpPr txBox="1"/>
            <p:nvPr/>
          </p:nvSpPr>
          <p:spPr>
            <a:xfrm>
              <a:off x="1096459" y="5397966"/>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2019/09/07</a:t>
              </a:r>
            </a:p>
            <a:p>
              <a:pPr algn="ctr"/>
              <a:r>
                <a:rPr lang="en-US" altLang="zh-TW" sz="800" dirty="0" smtClean="0">
                  <a:latin typeface="Times New Roman" panose="02020603050405020304" pitchFamily="18" charset="0"/>
                  <a:cs typeface="Times New Roman" panose="02020603050405020304" pitchFamily="18" charset="0"/>
                </a:rPr>
                <a:t>Day 7</a:t>
              </a:r>
              <a:endParaRPr lang="zh-TW" altLang="en-US" sz="800" dirty="0">
                <a:latin typeface="Times New Roman" panose="02020603050405020304" pitchFamily="18" charset="0"/>
                <a:cs typeface="Times New Roman" panose="02020603050405020304" pitchFamily="18" charset="0"/>
              </a:endParaRPr>
            </a:p>
          </p:txBody>
        </p:sp>
        <p:sp>
          <p:nvSpPr>
            <p:cNvPr id="66" name="文字方塊 65"/>
            <p:cNvSpPr txBox="1"/>
            <p:nvPr/>
          </p:nvSpPr>
          <p:spPr>
            <a:xfrm>
              <a:off x="1759126" y="5407491"/>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2019/09/08</a:t>
              </a:r>
            </a:p>
            <a:p>
              <a:pPr algn="ctr"/>
              <a:r>
                <a:rPr lang="en-US" altLang="zh-TW" sz="800" dirty="0" smtClean="0">
                  <a:latin typeface="Times New Roman" panose="02020603050405020304" pitchFamily="18" charset="0"/>
                  <a:cs typeface="Times New Roman" panose="02020603050405020304" pitchFamily="18" charset="0"/>
                </a:rPr>
                <a:t>Day</a:t>
              </a:r>
              <a:r>
                <a:rPr lang="zh-TW" altLang="en-US" sz="800" dirty="0" smtClean="0">
                  <a:latin typeface="Times New Roman" panose="02020603050405020304" pitchFamily="18" charset="0"/>
                  <a:cs typeface="Times New Roman" panose="02020603050405020304" pitchFamily="18" charset="0"/>
                </a:rPr>
                <a:t> </a:t>
              </a:r>
              <a:r>
                <a:rPr lang="en-US" altLang="zh-TW" sz="800" dirty="0">
                  <a:latin typeface="Times New Roman" panose="02020603050405020304" pitchFamily="18" charset="0"/>
                  <a:cs typeface="Times New Roman" panose="02020603050405020304" pitchFamily="18" charset="0"/>
                </a:rPr>
                <a:t>8</a:t>
              </a:r>
              <a:endParaRPr lang="zh-TW" altLang="en-US" sz="800" dirty="0">
                <a:latin typeface="Times New Roman" panose="02020603050405020304" pitchFamily="18" charset="0"/>
                <a:cs typeface="Times New Roman" panose="02020603050405020304" pitchFamily="18" charset="0"/>
              </a:endParaRPr>
            </a:p>
          </p:txBody>
        </p:sp>
        <p:sp>
          <p:nvSpPr>
            <p:cNvPr id="67" name="文字方塊 66"/>
            <p:cNvSpPr txBox="1"/>
            <p:nvPr/>
          </p:nvSpPr>
          <p:spPr>
            <a:xfrm>
              <a:off x="2419583" y="5417016"/>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2019/09/09</a:t>
              </a:r>
            </a:p>
            <a:p>
              <a:pPr algn="ctr"/>
              <a:r>
                <a:rPr lang="en-US" altLang="zh-TW" sz="800" dirty="0" smtClean="0">
                  <a:latin typeface="Times New Roman" panose="02020603050405020304" pitchFamily="18" charset="0"/>
                  <a:cs typeface="Times New Roman" panose="02020603050405020304" pitchFamily="18" charset="0"/>
                </a:rPr>
                <a:t>Day 09</a:t>
              </a:r>
              <a:endParaRPr lang="zh-TW" altLang="en-US" sz="800" dirty="0">
                <a:latin typeface="Times New Roman" panose="02020603050405020304" pitchFamily="18" charset="0"/>
                <a:cs typeface="Times New Roman" panose="02020603050405020304" pitchFamily="18" charset="0"/>
              </a:endParaRPr>
            </a:p>
          </p:txBody>
        </p:sp>
        <p:sp>
          <p:nvSpPr>
            <p:cNvPr id="68" name="文字方塊 67"/>
            <p:cNvSpPr txBox="1"/>
            <p:nvPr/>
          </p:nvSpPr>
          <p:spPr>
            <a:xfrm>
              <a:off x="3083572" y="5413644"/>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2019/09/10</a:t>
              </a:r>
            </a:p>
            <a:p>
              <a:pPr algn="ctr"/>
              <a:r>
                <a:rPr lang="en-US" altLang="zh-TW" sz="800" dirty="0" smtClean="0">
                  <a:latin typeface="Times New Roman" panose="02020603050405020304" pitchFamily="18" charset="0"/>
                  <a:cs typeface="Times New Roman" panose="02020603050405020304" pitchFamily="18" charset="0"/>
                </a:rPr>
                <a:t>Day 10</a:t>
              </a:r>
              <a:endParaRPr lang="zh-TW" altLang="en-US" sz="800" dirty="0">
                <a:latin typeface="Times New Roman" panose="02020603050405020304" pitchFamily="18" charset="0"/>
                <a:cs typeface="Times New Roman" panose="02020603050405020304" pitchFamily="18" charset="0"/>
              </a:endParaRPr>
            </a:p>
          </p:txBody>
        </p:sp>
        <p:sp>
          <p:nvSpPr>
            <p:cNvPr id="69" name="文字方塊 68"/>
            <p:cNvSpPr txBox="1"/>
            <p:nvPr/>
          </p:nvSpPr>
          <p:spPr>
            <a:xfrm>
              <a:off x="3766290" y="5413644"/>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2019/09/11</a:t>
              </a:r>
            </a:p>
            <a:p>
              <a:pPr algn="ctr"/>
              <a:r>
                <a:rPr lang="en-US" altLang="zh-TW" sz="800" dirty="0" smtClean="0">
                  <a:latin typeface="Times New Roman" panose="02020603050405020304" pitchFamily="18" charset="0"/>
                  <a:cs typeface="Times New Roman" panose="02020603050405020304" pitchFamily="18" charset="0"/>
                </a:rPr>
                <a:t>Day 11</a:t>
              </a:r>
              <a:endParaRPr lang="zh-TW" altLang="en-US" sz="800" dirty="0">
                <a:latin typeface="Times New Roman" panose="02020603050405020304" pitchFamily="18" charset="0"/>
                <a:cs typeface="Times New Roman" panose="02020603050405020304" pitchFamily="18" charset="0"/>
              </a:endParaRPr>
            </a:p>
          </p:txBody>
        </p:sp>
        <p:sp>
          <p:nvSpPr>
            <p:cNvPr id="70" name="文字方塊 69"/>
            <p:cNvSpPr txBox="1"/>
            <p:nvPr/>
          </p:nvSpPr>
          <p:spPr>
            <a:xfrm>
              <a:off x="4401364" y="5413644"/>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2019/09/12</a:t>
              </a:r>
            </a:p>
            <a:p>
              <a:pPr algn="ctr"/>
              <a:r>
                <a:rPr lang="en-US" altLang="zh-TW" sz="800" dirty="0" smtClean="0">
                  <a:latin typeface="Times New Roman" panose="02020603050405020304" pitchFamily="18" charset="0"/>
                  <a:cs typeface="Times New Roman" panose="02020603050405020304" pitchFamily="18" charset="0"/>
                </a:rPr>
                <a:t>Day 12</a:t>
              </a:r>
              <a:endParaRPr lang="zh-TW" altLang="en-US" sz="800" dirty="0">
                <a:latin typeface="Times New Roman" panose="02020603050405020304" pitchFamily="18" charset="0"/>
                <a:cs typeface="Times New Roman" panose="02020603050405020304" pitchFamily="18" charset="0"/>
              </a:endParaRPr>
            </a:p>
          </p:txBody>
        </p:sp>
        <p:sp>
          <p:nvSpPr>
            <p:cNvPr id="71" name="文字方塊 70"/>
            <p:cNvSpPr txBox="1"/>
            <p:nvPr/>
          </p:nvSpPr>
          <p:spPr>
            <a:xfrm>
              <a:off x="5084624" y="5411889"/>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2019/09/13</a:t>
              </a:r>
            </a:p>
            <a:p>
              <a:pPr algn="ctr"/>
              <a:r>
                <a:rPr lang="en-US" altLang="zh-TW" sz="800" dirty="0" smtClean="0">
                  <a:latin typeface="Times New Roman" panose="02020603050405020304" pitchFamily="18" charset="0"/>
                  <a:cs typeface="Times New Roman" panose="02020603050405020304" pitchFamily="18" charset="0"/>
                </a:rPr>
                <a:t>Day 13</a:t>
              </a:r>
              <a:endParaRPr lang="zh-TW" altLang="en-US" sz="800" dirty="0">
                <a:latin typeface="Times New Roman" panose="02020603050405020304" pitchFamily="18" charset="0"/>
                <a:cs typeface="Times New Roman" panose="02020603050405020304" pitchFamily="18" charset="0"/>
              </a:endParaRPr>
            </a:p>
          </p:txBody>
        </p:sp>
        <p:sp>
          <p:nvSpPr>
            <p:cNvPr id="72" name="文字方塊 71"/>
            <p:cNvSpPr txBox="1"/>
            <p:nvPr/>
          </p:nvSpPr>
          <p:spPr>
            <a:xfrm>
              <a:off x="2899902" y="5643324"/>
              <a:ext cx="1299202" cy="276999"/>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Two weeks of age</a:t>
              </a:r>
              <a:endParaRPr lang="zh-TW" altLang="en-US" sz="1200" dirty="0">
                <a:latin typeface="Times New Roman" panose="02020603050405020304" pitchFamily="18" charset="0"/>
                <a:cs typeface="Times New Roman" panose="02020603050405020304" pitchFamily="18" charset="0"/>
              </a:endParaRPr>
            </a:p>
          </p:txBody>
        </p:sp>
        <p:sp>
          <p:nvSpPr>
            <p:cNvPr id="73" name="矩形 72"/>
            <p:cNvSpPr/>
            <p:nvPr/>
          </p:nvSpPr>
          <p:spPr>
            <a:xfrm>
              <a:off x="1063502" y="1237456"/>
              <a:ext cx="680592" cy="44582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p:cNvSpPr txBox="1"/>
            <p:nvPr/>
          </p:nvSpPr>
          <p:spPr>
            <a:xfrm>
              <a:off x="1040367" y="960457"/>
              <a:ext cx="716863" cy="276999"/>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Baseline</a:t>
              </a:r>
              <a:endParaRPr lang="zh-TW" altLang="en-US" sz="1200" dirty="0">
                <a:latin typeface="Times New Roman" panose="02020603050405020304" pitchFamily="18" charset="0"/>
                <a:cs typeface="Times New Roman" panose="02020603050405020304" pitchFamily="18" charset="0"/>
              </a:endParaRPr>
            </a:p>
          </p:txBody>
        </p:sp>
        <p:sp>
          <p:nvSpPr>
            <p:cNvPr id="75" name="文字方塊 74"/>
            <p:cNvSpPr txBox="1"/>
            <p:nvPr/>
          </p:nvSpPr>
          <p:spPr>
            <a:xfrm>
              <a:off x="3249421" y="5287669"/>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76" name="文字方塊 75"/>
            <p:cNvSpPr txBox="1"/>
            <p:nvPr/>
          </p:nvSpPr>
          <p:spPr>
            <a:xfrm>
              <a:off x="3917327" y="5279629"/>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77" name="文字方塊 76"/>
            <p:cNvSpPr txBox="1"/>
            <p:nvPr/>
          </p:nvSpPr>
          <p:spPr>
            <a:xfrm>
              <a:off x="4504996" y="5695658"/>
              <a:ext cx="1265090" cy="261610"/>
            </a:xfrm>
            <a:prstGeom prst="rect">
              <a:avLst/>
            </a:prstGeom>
            <a:noFill/>
          </p:spPr>
          <p:txBody>
            <a:bodyPr wrap="none" rtlCol="0">
              <a:spAutoFit/>
            </a:bodyPr>
            <a:lstStyle/>
            <a:p>
              <a:r>
                <a:rPr lang="en-US" altLang="zh-TW" sz="1100" dirty="0" smtClean="0">
                  <a:solidFill>
                    <a:srgbClr val="FF0000"/>
                  </a:solidFill>
                  <a:latin typeface="Times New Roman" panose="02020603050405020304" pitchFamily="18" charset="0"/>
                  <a:cs typeface="Times New Roman" panose="02020603050405020304" pitchFamily="18" charset="0"/>
                </a:rPr>
                <a:t>* Significant at 5%</a:t>
              </a:r>
              <a:endParaRPr lang="zh-TW" altLang="en-US" sz="1100" dirty="0">
                <a:solidFill>
                  <a:srgbClr val="FF0000"/>
                </a:solidFill>
                <a:latin typeface="Times New Roman" panose="02020603050405020304" pitchFamily="18" charset="0"/>
                <a:cs typeface="Times New Roman" panose="02020603050405020304" pitchFamily="18" charset="0"/>
              </a:endParaRPr>
            </a:p>
          </p:txBody>
        </p:sp>
        <p:sp>
          <p:nvSpPr>
            <p:cNvPr id="78" name="文字方塊 77"/>
            <p:cNvSpPr txBox="1"/>
            <p:nvPr/>
          </p:nvSpPr>
          <p:spPr>
            <a:xfrm>
              <a:off x="3305049" y="4269121"/>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79" name="文字方塊 78"/>
            <p:cNvSpPr txBox="1"/>
            <p:nvPr/>
          </p:nvSpPr>
          <p:spPr>
            <a:xfrm>
              <a:off x="3934026" y="4271794"/>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80" name="橢圓 79"/>
            <p:cNvSpPr/>
            <p:nvPr/>
          </p:nvSpPr>
          <p:spPr>
            <a:xfrm>
              <a:off x="1723042" y="4858592"/>
              <a:ext cx="668806" cy="609684"/>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5825135" y="3038764"/>
              <a:ext cx="158115"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p:cNvSpPr txBox="1"/>
            <p:nvPr/>
          </p:nvSpPr>
          <p:spPr>
            <a:xfrm>
              <a:off x="5736708" y="2984873"/>
              <a:ext cx="287258" cy="784830"/>
            </a:xfrm>
            <a:prstGeom prst="rect">
              <a:avLst/>
            </a:prstGeom>
            <a:noFill/>
          </p:spPr>
          <p:txBody>
            <a:bodyPr wrap="none" rtlCol="0">
              <a:spAutoFit/>
            </a:bodyPr>
            <a:lstStyle/>
            <a:p>
              <a:pPr>
                <a:spcAft>
                  <a:spcPts val="300"/>
                </a:spcAft>
              </a:pPr>
              <a:r>
                <a:rPr lang="en-US" altLang="zh-TW" sz="700" dirty="0" smtClean="0">
                  <a:solidFill>
                    <a:srgbClr val="FF8F8F"/>
                  </a:solidFill>
                  <a:latin typeface="微軟正黑體" panose="020B0604030504040204" pitchFamily="34" charset="-120"/>
                  <a:ea typeface="微軟正黑體" panose="020B0604030504040204" pitchFamily="34" charset="-120"/>
                </a:rPr>
                <a:t>20</a:t>
              </a:r>
            </a:p>
            <a:p>
              <a:pPr>
                <a:spcAft>
                  <a:spcPts val="300"/>
                </a:spcAft>
              </a:pPr>
              <a:r>
                <a:rPr lang="en-US" altLang="zh-TW" sz="700" dirty="0" smtClean="0">
                  <a:solidFill>
                    <a:srgbClr val="FF8F8F"/>
                  </a:solidFill>
                  <a:latin typeface="微軟正黑體" panose="020B0604030504040204" pitchFamily="34" charset="-120"/>
                  <a:ea typeface="微軟正黑體" panose="020B0604030504040204" pitchFamily="34" charset="-120"/>
                </a:rPr>
                <a:t>15</a:t>
              </a:r>
            </a:p>
            <a:p>
              <a:pPr>
                <a:spcAft>
                  <a:spcPts val="300"/>
                </a:spcAft>
              </a:pPr>
              <a:r>
                <a:rPr lang="en-US" altLang="zh-TW" sz="700" dirty="0" smtClean="0">
                  <a:solidFill>
                    <a:srgbClr val="FF8F8F"/>
                  </a:solidFill>
                  <a:latin typeface="微軟正黑體" panose="020B0604030504040204" pitchFamily="34" charset="-120"/>
                  <a:ea typeface="微軟正黑體" panose="020B0604030504040204" pitchFamily="34" charset="-120"/>
                </a:rPr>
                <a:t>10</a:t>
              </a:r>
            </a:p>
            <a:p>
              <a:pPr>
                <a:spcAft>
                  <a:spcPts val="300"/>
                </a:spcAft>
              </a:pPr>
              <a:r>
                <a:rPr lang="en-US" altLang="zh-TW" sz="700" dirty="0" smtClean="0">
                  <a:solidFill>
                    <a:srgbClr val="FF8F8F"/>
                  </a:solidFill>
                  <a:latin typeface="微軟正黑體" panose="020B0604030504040204" pitchFamily="34" charset="-120"/>
                  <a:ea typeface="微軟正黑體" panose="020B0604030504040204" pitchFamily="34" charset="-120"/>
                </a:rPr>
                <a:t>5</a:t>
              </a:r>
            </a:p>
            <a:p>
              <a:r>
                <a:rPr lang="en-US" altLang="zh-TW" sz="700" dirty="0">
                  <a:solidFill>
                    <a:srgbClr val="FF8F8F"/>
                  </a:solidFill>
                  <a:latin typeface="微軟正黑體" panose="020B0604030504040204" pitchFamily="34" charset="-120"/>
                  <a:ea typeface="微軟正黑體" panose="020B0604030504040204" pitchFamily="34" charset="-120"/>
                </a:rPr>
                <a:t>0</a:t>
              </a:r>
              <a:endParaRPr lang="zh-TW" altLang="en-US" sz="700" dirty="0">
                <a:solidFill>
                  <a:srgbClr val="FF8F8F"/>
                </a:solidFill>
                <a:latin typeface="微軟正黑體" panose="020B0604030504040204" pitchFamily="34" charset="-120"/>
                <a:ea typeface="微軟正黑體" panose="020B0604030504040204" pitchFamily="34" charset="-120"/>
              </a:endParaRPr>
            </a:p>
          </p:txBody>
        </p:sp>
        <p:cxnSp>
          <p:nvCxnSpPr>
            <p:cNvPr id="83" name="直線單箭頭接點 82"/>
            <p:cNvCxnSpPr/>
            <p:nvPr/>
          </p:nvCxnSpPr>
          <p:spPr>
            <a:xfrm>
              <a:off x="2096718" y="4405435"/>
              <a:ext cx="432006" cy="114423"/>
            </a:xfrm>
            <a:prstGeom prst="straightConnector1">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grpSp>
      <p:sp>
        <p:nvSpPr>
          <p:cNvPr id="84" name="文字方塊 83"/>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22</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828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p:cNvSpPr txBox="1"/>
          <p:nvPr/>
        </p:nvSpPr>
        <p:spPr>
          <a:xfrm>
            <a:off x="580805" y="1010034"/>
            <a:ext cx="7982389" cy="1077218"/>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高於</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63</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日齡</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體重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高於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2000</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，將導致雞隻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活動力降低，</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原因可能與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飼養密度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或體重增加造成的腿部負擔有關。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雞隻</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與雞隻</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年齡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具有</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高度相關性，</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0.69</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9" name="圖表 18"/>
          <p:cNvGraphicFramePr>
            <a:graphicFrameLocks/>
          </p:cNvGraphicFramePr>
          <p:nvPr>
            <p:extLst>
              <p:ext uri="{D42A27DB-BD31-4B8C-83A1-F6EECF244321}">
                <p14:modId xmlns:p14="http://schemas.microsoft.com/office/powerpoint/2010/main" val="921507686"/>
              </p:ext>
            </p:extLst>
          </p:nvPr>
        </p:nvGraphicFramePr>
        <p:xfrm>
          <a:off x="580805" y="2087252"/>
          <a:ext cx="8202532" cy="2123124"/>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字方塊 19"/>
          <p:cNvSpPr txBox="1"/>
          <p:nvPr/>
        </p:nvSpPr>
        <p:spPr>
          <a:xfrm rot="16200000">
            <a:off x="-327663" y="2793127"/>
            <a:ext cx="1410258" cy="523220"/>
          </a:xfrm>
          <a:prstGeom prst="rect">
            <a:avLst/>
          </a:prstGeom>
          <a:noFill/>
        </p:spPr>
        <p:txBody>
          <a:bodyPr wrap="square" rtlCol="0">
            <a:spAutoFit/>
          </a:bodyP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Weight of native chicken (g)</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20"/>
          <p:cNvSpPr txBox="1"/>
          <p:nvPr/>
        </p:nvSpPr>
        <p:spPr>
          <a:xfrm>
            <a:off x="1481955" y="2436384"/>
            <a:ext cx="772969" cy="307777"/>
          </a:xfrm>
          <a:prstGeom prst="rect">
            <a:avLst/>
          </a:prstGeom>
          <a:noFill/>
        </p:spPr>
        <p:txBody>
          <a:bodyPr wrap="none" rtlCol="0">
            <a:spAutoFit/>
          </a:bodyPr>
          <a:lstStyle/>
          <a:p>
            <a:r>
              <a:rPr lang="en-US" altLang="zh-TW" sz="1400" dirty="0" smtClean="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sz="14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p:cNvSpPr txBox="1"/>
          <p:nvPr/>
        </p:nvSpPr>
        <p:spPr>
          <a:xfrm>
            <a:off x="4170056" y="4036914"/>
            <a:ext cx="973343" cy="307777"/>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Day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of age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3" name="直線接點 22"/>
          <p:cNvCxnSpPr/>
          <p:nvPr/>
        </p:nvCxnSpPr>
        <p:spPr>
          <a:xfrm>
            <a:off x="1218087" y="2397611"/>
            <a:ext cx="2747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1218087" y="2601892"/>
            <a:ext cx="2747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1228286" y="2196987"/>
            <a:ext cx="284052" cy="369332"/>
          </a:xfrm>
          <a:prstGeom prst="rect">
            <a:avLst/>
          </a:prstGeom>
          <a:noFill/>
        </p:spPr>
        <p:txBody>
          <a:bodyPr wrap="none" rtlCol="0">
            <a:spAutoFit/>
          </a:bodyPr>
          <a:lstStyle/>
          <a:p>
            <a:r>
              <a:rPr lang="en-US" altLang="zh-TW" dirty="0" smtClean="0">
                <a:latin typeface="+mj-lt"/>
              </a:rPr>
              <a:t>x</a:t>
            </a:r>
            <a:endParaRPr lang="zh-TW" altLang="en-US" dirty="0">
              <a:latin typeface="+mj-lt"/>
            </a:endParaRPr>
          </a:p>
        </p:txBody>
      </p:sp>
      <p:sp>
        <p:nvSpPr>
          <p:cNvPr id="26" name="矩形 25"/>
          <p:cNvSpPr/>
          <p:nvPr/>
        </p:nvSpPr>
        <p:spPr>
          <a:xfrm>
            <a:off x="1322971" y="2564853"/>
            <a:ext cx="73556" cy="7355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1472227" y="2246275"/>
            <a:ext cx="2234971" cy="307777"/>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Weight of native chicken (g)</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27"/>
          <p:cNvSpPr txBox="1"/>
          <p:nvPr/>
        </p:nvSpPr>
        <p:spPr>
          <a:xfrm rot="5400000">
            <a:off x="8430558" y="2900847"/>
            <a:ext cx="772969" cy="307777"/>
          </a:xfrm>
          <a:prstGeom prst="rect">
            <a:avLst/>
          </a:prstGeom>
          <a:noFill/>
        </p:spPr>
        <p:txBody>
          <a:bodyPr wrap="none" rtlCol="0">
            <a:spAutoFit/>
          </a:bodyPr>
          <a:lstStyle/>
          <a:p>
            <a:r>
              <a:rPr lang="en-US" altLang="zh-TW" sz="1400" dirty="0" smtClean="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sz="14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文字方塊 28"/>
          <p:cNvSpPr txBox="1"/>
          <p:nvPr/>
        </p:nvSpPr>
        <p:spPr>
          <a:xfrm>
            <a:off x="8395717" y="2096706"/>
            <a:ext cx="325730" cy="1918474"/>
          </a:xfrm>
          <a:prstGeom prst="rect">
            <a:avLst/>
          </a:prstGeom>
          <a:solidFill>
            <a:schemeClr val="bg1"/>
          </a:solidFill>
        </p:spPr>
        <p:txBody>
          <a:bodyPr wrap="none" rtlCol="0">
            <a:spAutoFit/>
          </a:bodyPr>
          <a:lstStyle/>
          <a:p>
            <a:pPr>
              <a:spcAft>
                <a:spcPts val="800"/>
              </a:spcAft>
            </a:pPr>
            <a:r>
              <a:rPr lang="en-US" altLang="zh-TW" sz="1100" dirty="0" smtClean="0">
                <a:solidFill>
                  <a:schemeClr val="accent5"/>
                </a:solidFill>
                <a:latin typeface="Times New Roman" panose="02020603050405020304" pitchFamily="18" charset="0"/>
                <a:cs typeface="Times New Roman" panose="02020603050405020304" pitchFamily="18" charset="0"/>
              </a:rPr>
              <a:t>30</a:t>
            </a:r>
          </a:p>
          <a:p>
            <a:pPr>
              <a:spcAft>
                <a:spcPts val="800"/>
              </a:spcAft>
            </a:pPr>
            <a:r>
              <a:rPr lang="en-US" altLang="zh-TW" sz="1100" dirty="0" smtClean="0">
                <a:solidFill>
                  <a:schemeClr val="accent5"/>
                </a:solidFill>
                <a:latin typeface="Times New Roman" panose="02020603050405020304" pitchFamily="18" charset="0"/>
                <a:cs typeface="Times New Roman" panose="02020603050405020304" pitchFamily="18" charset="0"/>
              </a:rPr>
              <a:t>25</a:t>
            </a:r>
          </a:p>
          <a:p>
            <a:pPr>
              <a:spcAft>
                <a:spcPts val="900"/>
              </a:spcAft>
            </a:pPr>
            <a:r>
              <a:rPr lang="en-US" altLang="zh-TW" sz="1100" dirty="0" smtClean="0">
                <a:solidFill>
                  <a:schemeClr val="accent5"/>
                </a:solidFill>
                <a:latin typeface="Times New Roman" panose="02020603050405020304" pitchFamily="18" charset="0"/>
                <a:cs typeface="Times New Roman" panose="02020603050405020304" pitchFamily="18" charset="0"/>
              </a:rPr>
              <a:t>20</a:t>
            </a:r>
          </a:p>
          <a:p>
            <a:pPr>
              <a:spcAft>
                <a:spcPts val="800"/>
              </a:spcAft>
            </a:pPr>
            <a:r>
              <a:rPr lang="en-US" altLang="zh-TW" sz="1100" dirty="0" smtClean="0">
                <a:solidFill>
                  <a:schemeClr val="accent5"/>
                </a:solidFill>
                <a:latin typeface="Times New Roman" panose="02020603050405020304" pitchFamily="18" charset="0"/>
                <a:cs typeface="Times New Roman" panose="02020603050405020304" pitchFamily="18" charset="0"/>
              </a:rPr>
              <a:t>15</a:t>
            </a:r>
          </a:p>
          <a:p>
            <a:pPr>
              <a:spcAft>
                <a:spcPts val="900"/>
              </a:spcAft>
            </a:pPr>
            <a:r>
              <a:rPr lang="en-US" altLang="zh-TW" sz="1100" dirty="0" smtClean="0">
                <a:solidFill>
                  <a:schemeClr val="accent5"/>
                </a:solidFill>
                <a:latin typeface="Times New Roman" panose="02020603050405020304" pitchFamily="18" charset="0"/>
                <a:cs typeface="Times New Roman" panose="02020603050405020304" pitchFamily="18" charset="0"/>
              </a:rPr>
              <a:t>10</a:t>
            </a:r>
          </a:p>
          <a:p>
            <a:pPr>
              <a:spcAft>
                <a:spcPts val="800"/>
              </a:spcAft>
            </a:pPr>
            <a:r>
              <a:rPr lang="en-US" altLang="zh-TW" sz="1100" dirty="0" smtClean="0">
                <a:solidFill>
                  <a:schemeClr val="accent5"/>
                </a:solidFill>
                <a:latin typeface="Times New Roman" panose="02020603050405020304" pitchFamily="18" charset="0"/>
                <a:cs typeface="Times New Roman" panose="02020603050405020304" pitchFamily="18" charset="0"/>
              </a:rPr>
              <a:t>5</a:t>
            </a:r>
          </a:p>
          <a:p>
            <a:r>
              <a:rPr lang="en-US" altLang="zh-TW" sz="1100" dirty="0" smtClean="0">
                <a:solidFill>
                  <a:schemeClr val="accent5"/>
                </a:solidFill>
                <a:latin typeface="Times New Roman" panose="02020603050405020304" pitchFamily="18" charset="0"/>
                <a:cs typeface="Times New Roman" panose="02020603050405020304" pitchFamily="18" charset="0"/>
              </a:rPr>
              <a:t>0</a:t>
            </a:r>
            <a:endParaRPr lang="zh-TW" altLang="en-US" sz="1100" dirty="0">
              <a:solidFill>
                <a:schemeClr val="accent5"/>
              </a:solidFill>
              <a:latin typeface="Times New Roman" panose="02020603050405020304" pitchFamily="18" charset="0"/>
              <a:cs typeface="Times New Roman" panose="02020603050405020304" pitchFamily="18" charset="0"/>
            </a:endParaRPr>
          </a:p>
        </p:txBody>
      </p:sp>
      <p:sp>
        <p:nvSpPr>
          <p:cNvPr id="30" name="矩形 29"/>
          <p:cNvSpPr/>
          <p:nvPr/>
        </p:nvSpPr>
        <p:spPr>
          <a:xfrm>
            <a:off x="7019262" y="2218626"/>
            <a:ext cx="1322961" cy="1673751"/>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1" name="圖表 30"/>
          <p:cNvGraphicFramePr>
            <a:graphicFrameLocks/>
          </p:cNvGraphicFramePr>
          <p:nvPr>
            <p:extLst>
              <p:ext uri="{D42A27DB-BD31-4B8C-83A1-F6EECF244321}">
                <p14:modId xmlns:p14="http://schemas.microsoft.com/office/powerpoint/2010/main" val="78726795"/>
              </p:ext>
            </p:extLst>
          </p:nvPr>
        </p:nvGraphicFramePr>
        <p:xfrm>
          <a:off x="639076" y="4205289"/>
          <a:ext cx="7924118" cy="2128919"/>
        </p:xfrm>
        <a:graphic>
          <a:graphicData uri="http://schemas.openxmlformats.org/drawingml/2006/chart">
            <c:chart xmlns:c="http://schemas.openxmlformats.org/drawingml/2006/chart" xmlns:r="http://schemas.openxmlformats.org/officeDocument/2006/relationships" r:id="rId3"/>
          </a:graphicData>
        </a:graphic>
      </p:graphicFrame>
      <p:sp>
        <p:nvSpPr>
          <p:cNvPr id="32" name="文字方塊 31"/>
          <p:cNvSpPr txBox="1"/>
          <p:nvPr/>
        </p:nvSpPr>
        <p:spPr>
          <a:xfrm rot="16200000">
            <a:off x="194322" y="5002037"/>
            <a:ext cx="772969" cy="307777"/>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2"/>
          <p:cNvSpPr txBox="1"/>
          <p:nvPr/>
        </p:nvSpPr>
        <p:spPr>
          <a:xfrm>
            <a:off x="4195400" y="6161451"/>
            <a:ext cx="973343" cy="307777"/>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Day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of age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文字方塊 35"/>
          <p:cNvSpPr txBox="1"/>
          <p:nvPr/>
        </p:nvSpPr>
        <p:spPr>
          <a:xfrm>
            <a:off x="724359" y="4227030"/>
            <a:ext cx="325730" cy="1918474"/>
          </a:xfrm>
          <a:prstGeom prst="rect">
            <a:avLst/>
          </a:prstGeom>
          <a:solidFill>
            <a:schemeClr val="bg1"/>
          </a:solidFill>
        </p:spPr>
        <p:txBody>
          <a:bodyPr wrap="none" rtlCol="0">
            <a:spAutoFit/>
          </a:bodyPr>
          <a:lstStyle/>
          <a:p>
            <a:pPr>
              <a:spcAft>
                <a:spcPts val="800"/>
              </a:spcAft>
            </a:pPr>
            <a:r>
              <a:rPr lang="en-US" altLang="zh-TW" sz="1100" dirty="0" smtClean="0">
                <a:latin typeface="Times New Roman" panose="02020603050405020304" pitchFamily="18" charset="0"/>
                <a:cs typeface="Times New Roman" panose="02020603050405020304" pitchFamily="18" charset="0"/>
              </a:rPr>
              <a:t>30</a:t>
            </a:r>
          </a:p>
          <a:p>
            <a:pPr>
              <a:spcAft>
                <a:spcPts val="800"/>
              </a:spcAft>
            </a:pPr>
            <a:r>
              <a:rPr lang="en-US" altLang="zh-TW" sz="1100" dirty="0" smtClean="0">
                <a:latin typeface="Times New Roman" panose="02020603050405020304" pitchFamily="18" charset="0"/>
                <a:cs typeface="Times New Roman" panose="02020603050405020304" pitchFamily="18" charset="0"/>
              </a:rPr>
              <a:t>25</a:t>
            </a:r>
          </a:p>
          <a:p>
            <a:pPr>
              <a:spcAft>
                <a:spcPts val="900"/>
              </a:spcAft>
            </a:pPr>
            <a:r>
              <a:rPr lang="en-US" altLang="zh-TW" sz="1100" dirty="0" smtClean="0">
                <a:latin typeface="Times New Roman" panose="02020603050405020304" pitchFamily="18" charset="0"/>
                <a:cs typeface="Times New Roman" panose="02020603050405020304" pitchFamily="18" charset="0"/>
              </a:rPr>
              <a:t>20</a:t>
            </a:r>
          </a:p>
          <a:p>
            <a:pPr>
              <a:spcAft>
                <a:spcPts val="800"/>
              </a:spcAft>
            </a:pPr>
            <a:r>
              <a:rPr lang="en-US" altLang="zh-TW" sz="1100" dirty="0" smtClean="0">
                <a:latin typeface="Times New Roman" panose="02020603050405020304" pitchFamily="18" charset="0"/>
                <a:cs typeface="Times New Roman" panose="02020603050405020304" pitchFamily="18" charset="0"/>
              </a:rPr>
              <a:t>15</a:t>
            </a:r>
          </a:p>
          <a:p>
            <a:pPr>
              <a:spcAft>
                <a:spcPts val="900"/>
              </a:spcAft>
            </a:pPr>
            <a:r>
              <a:rPr lang="en-US" altLang="zh-TW" sz="1100" dirty="0" smtClean="0">
                <a:latin typeface="Times New Roman" panose="02020603050405020304" pitchFamily="18" charset="0"/>
                <a:cs typeface="Times New Roman" panose="02020603050405020304" pitchFamily="18" charset="0"/>
              </a:rPr>
              <a:t>10</a:t>
            </a:r>
          </a:p>
          <a:p>
            <a:pPr>
              <a:spcAft>
                <a:spcPts val="800"/>
              </a:spcAft>
            </a:pPr>
            <a:r>
              <a:rPr lang="en-US" altLang="zh-TW" sz="1100" dirty="0" smtClean="0">
                <a:latin typeface="Times New Roman" panose="02020603050405020304" pitchFamily="18" charset="0"/>
                <a:cs typeface="Times New Roman" panose="02020603050405020304" pitchFamily="18" charset="0"/>
              </a:rPr>
              <a:t>5</a:t>
            </a:r>
          </a:p>
          <a:p>
            <a:r>
              <a:rPr lang="en-US" altLang="zh-TW" sz="1100" dirty="0" smtClean="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p:txBody>
      </p:sp>
      <p:sp>
        <p:nvSpPr>
          <p:cNvPr id="37" name="矩形 36"/>
          <p:cNvSpPr/>
          <p:nvPr/>
        </p:nvSpPr>
        <p:spPr>
          <a:xfrm>
            <a:off x="697447" y="4344691"/>
            <a:ext cx="95517" cy="1800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256064" y="408605"/>
            <a:ext cx="6750566"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土雞之體重、年齡與其活動力之關係</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9" name="矩形 38"/>
          <p:cNvSpPr/>
          <p:nvPr/>
        </p:nvSpPr>
        <p:spPr>
          <a:xfrm>
            <a:off x="4951437" y="5303670"/>
            <a:ext cx="2986715" cy="307777"/>
          </a:xfrm>
          <a:prstGeom prst="rect">
            <a:avLst/>
          </a:prstGeom>
        </p:spPr>
        <p:txBody>
          <a:bodyPr wrap="none">
            <a:spAutoFit/>
          </a:bodyPr>
          <a:lstStyle/>
          <a:p>
            <a:pPr marL="285750" indent="-285750">
              <a:buFont typeface="Wingdings" panose="05000000000000000000" pitchFamily="2" charset="2"/>
              <a:buChar char="Ø"/>
            </a:pPr>
            <a:r>
              <a:rPr lang="zh-TW" altLang="en-US" sz="1400" u="sng" dirty="0">
                <a:latin typeface="Times New Roman" panose="02020603050405020304" pitchFamily="18" charset="0"/>
                <a:ea typeface="標楷體" panose="03000509000000000000" pitchFamily="65" charset="-120"/>
                <a:cs typeface="Times New Roman" panose="02020603050405020304" pitchFamily="18" charset="0"/>
              </a:rPr>
              <a:t>土雞</a:t>
            </a:r>
            <a:r>
              <a:rPr lang="zh-TW" altLang="en-US" sz="1400" b="1" u="sng" dirty="0">
                <a:latin typeface="Times New Roman" panose="02020603050405020304" pitchFamily="18" charset="0"/>
                <a:ea typeface="標楷體" panose="03000509000000000000" pitchFamily="65" charset="-120"/>
                <a:cs typeface="Times New Roman" panose="02020603050405020304" pitchFamily="18" charset="0"/>
              </a:rPr>
              <a:t>活動量</a:t>
            </a:r>
            <a:r>
              <a:rPr lang="zh-TW" altLang="en-US" sz="1400" u="sng" dirty="0">
                <a:latin typeface="Times New Roman" panose="02020603050405020304" pitchFamily="18" charset="0"/>
                <a:ea typeface="標楷體" panose="03000509000000000000" pitchFamily="65" charset="-120"/>
                <a:cs typeface="Times New Roman" panose="02020603050405020304" pitchFamily="18" charset="0"/>
              </a:rPr>
              <a:t>隨著</a:t>
            </a:r>
            <a:r>
              <a:rPr lang="zh-TW" altLang="en-US" sz="1400" b="1" u="sng" dirty="0">
                <a:latin typeface="Times New Roman" panose="02020603050405020304" pitchFamily="18" charset="0"/>
                <a:ea typeface="標楷體" panose="03000509000000000000" pitchFamily="65" charset="-120"/>
                <a:cs typeface="Times New Roman" panose="02020603050405020304" pitchFamily="18" charset="0"/>
              </a:rPr>
              <a:t>年齡</a:t>
            </a:r>
            <a:r>
              <a:rPr lang="zh-TW" altLang="en-US" sz="1400" u="sng" dirty="0">
                <a:latin typeface="Times New Roman" panose="02020603050405020304" pitchFamily="18" charset="0"/>
                <a:ea typeface="標楷體" panose="03000509000000000000" pitchFamily="65" charset="-120"/>
                <a:cs typeface="Times New Roman" panose="02020603050405020304" pitchFamily="18" charset="0"/>
              </a:rPr>
              <a:t>增長而</a:t>
            </a:r>
            <a:r>
              <a:rPr lang="zh-TW" altLang="en-US" sz="1400" u="sng" dirty="0" smtClean="0">
                <a:latin typeface="Times New Roman" panose="02020603050405020304" pitchFamily="18" charset="0"/>
                <a:ea typeface="標楷體" panose="03000509000000000000" pitchFamily="65" charset="-120"/>
                <a:cs typeface="Times New Roman" panose="02020603050405020304" pitchFamily="18" charset="0"/>
              </a:rPr>
              <a:t>增加</a:t>
            </a:r>
            <a:endParaRPr lang="zh-TW" altLang="en-US" sz="1400" u="sng"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0" name="群組 39"/>
          <p:cNvGrpSpPr/>
          <p:nvPr/>
        </p:nvGrpSpPr>
        <p:grpSpPr>
          <a:xfrm>
            <a:off x="4960161" y="5497770"/>
            <a:ext cx="3435556" cy="496490"/>
            <a:chOff x="5612622" y="1325241"/>
            <a:chExt cx="3435556" cy="496490"/>
          </a:xfrm>
        </p:grpSpPr>
        <p:sp>
          <p:nvSpPr>
            <p:cNvPr id="41" name="文字方塊 40"/>
            <p:cNvSpPr txBox="1"/>
            <p:nvPr/>
          </p:nvSpPr>
          <p:spPr>
            <a:xfrm>
              <a:off x="5612622" y="1325241"/>
              <a:ext cx="3435556" cy="307777"/>
            </a:xfrm>
            <a:prstGeom prst="rect">
              <a:avLst/>
            </a:prstGeom>
            <a:noFill/>
          </p:spPr>
          <p:txBody>
            <a:bodyPr wrap="none" rtlCol="0">
              <a:spAutoFit/>
            </a:bodyPr>
            <a:lstStyle/>
            <a:p>
              <a:r>
                <a:rPr lang="en-US" altLang="zh-TW" sz="1400" i="1" dirty="0" smtClean="0">
                  <a:latin typeface="Times New Roman" panose="02020603050405020304" pitchFamily="18" charset="0"/>
                  <a:ea typeface="標楷體" panose="03000509000000000000" pitchFamily="65" charset="-120"/>
                  <a:cs typeface="Times New Roman" panose="02020603050405020304" pitchFamily="18" charset="0"/>
                </a:rPr>
                <a:t>Refer to </a:t>
              </a:r>
              <a:r>
                <a:rPr lang="zh-TW" altLang="en-US" sz="1400" b="1" i="1" dirty="0" smtClean="0">
                  <a:latin typeface="Times New Roman" panose="02020603050405020304" pitchFamily="18" charset="0"/>
                  <a:ea typeface="標楷體" panose="03000509000000000000" pitchFamily="65" charset="-120"/>
                  <a:cs typeface="Times New Roman" panose="02020603050405020304" pitchFamily="18" charset="0"/>
                </a:rPr>
                <a:t>台灣土雞的育種與相關研究</a:t>
              </a:r>
              <a:r>
                <a:rPr lang="en-US" altLang="zh-TW" sz="1400" b="1" i="1" dirty="0" smtClean="0">
                  <a:latin typeface="Times New Roman" panose="02020603050405020304" pitchFamily="18" charset="0"/>
                  <a:ea typeface="標楷體" panose="03000509000000000000" pitchFamily="65" charset="-120"/>
                  <a:cs typeface="Times New Roman" panose="02020603050405020304" pitchFamily="18" charset="0"/>
                </a:rPr>
                <a:t>(1995)</a:t>
              </a:r>
              <a:endParaRPr lang="zh-TW" altLang="en-US" sz="1400" b="1" i="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2" name="文字方塊 41"/>
            <p:cNvSpPr txBox="1"/>
            <p:nvPr/>
          </p:nvSpPr>
          <p:spPr>
            <a:xfrm>
              <a:off x="6510711" y="1544732"/>
              <a:ext cx="2492990" cy="276999"/>
            </a:xfrm>
            <a:prstGeom prst="rect">
              <a:avLst/>
            </a:prstGeom>
            <a:noFill/>
          </p:spPr>
          <p:txBody>
            <a:bodyPr wrap="none" rtlCol="0">
              <a:spAutoFit/>
            </a:bodyPr>
            <a:lstStyle/>
            <a:p>
              <a:r>
                <a:rPr lang="zh-TW" altLang="en-US" sz="1200" i="1" dirty="0" smtClean="0">
                  <a:latin typeface="Times New Roman" panose="02020603050405020304" pitchFamily="18" charset="0"/>
                  <a:ea typeface="標楷體" panose="03000509000000000000" pitchFamily="65" charset="-120"/>
                  <a:cs typeface="Times New Roman" panose="02020603050405020304" pitchFamily="18" charset="0"/>
                </a:rPr>
                <a:t>楊泠泠、翁嘉駿、陳志峰、李淵百</a:t>
              </a:r>
              <a:endParaRPr lang="zh-TW" altLang="en-US" sz="1600" i="1"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43" name="文字方塊 42"/>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23</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4381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圖表 3"/>
          <p:cNvGraphicFramePr>
            <a:graphicFrameLocks/>
          </p:cNvGraphicFramePr>
          <p:nvPr>
            <p:extLst>
              <p:ext uri="{D42A27DB-BD31-4B8C-83A1-F6EECF244321}">
                <p14:modId xmlns:p14="http://schemas.microsoft.com/office/powerpoint/2010/main" val="4110048451"/>
              </p:ext>
            </p:extLst>
          </p:nvPr>
        </p:nvGraphicFramePr>
        <p:xfrm>
          <a:off x="416785" y="3614189"/>
          <a:ext cx="8480482" cy="2489785"/>
        </p:xfrm>
        <a:graphic>
          <a:graphicData uri="http://schemas.openxmlformats.org/drawingml/2006/chart">
            <c:chart xmlns:c="http://schemas.openxmlformats.org/drawingml/2006/chart" xmlns:r="http://schemas.openxmlformats.org/officeDocument/2006/relationships" r:id="rId2"/>
          </a:graphicData>
        </a:graphic>
      </p:graphicFrame>
      <p:sp>
        <p:nvSpPr>
          <p:cNvPr id="5" name="文字方塊 4"/>
          <p:cNvSpPr txBox="1"/>
          <p:nvPr/>
        </p:nvSpPr>
        <p:spPr>
          <a:xfrm>
            <a:off x="4170354" y="5979649"/>
            <a:ext cx="973343" cy="307777"/>
          </a:xfrm>
          <a:prstGeom prst="rect">
            <a:avLst/>
          </a:prstGeom>
          <a:noFill/>
        </p:spPr>
        <p:txBody>
          <a:bodyPr wrap="none" rtlCol="0">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Day of age</a:t>
            </a:r>
          </a:p>
        </p:txBody>
      </p:sp>
      <p:sp>
        <p:nvSpPr>
          <p:cNvPr id="6" name="矩形 5"/>
          <p:cNvSpPr/>
          <p:nvPr/>
        </p:nvSpPr>
        <p:spPr>
          <a:xfrm>
            <a:off x="3071672" y="3537405"/>
            <a:ext cx="693602" cy="2244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060041" y="3319553"/>
            <a:ext cx="716863" cy="276999"/>
          </a:xfrm>
          <a:prstGeom prst="rect">
            <a:avLst/>
          </a:prstGeom>
          <a:noFill/>
        </p:spPr>
        <p:txBody>
          <a:bodyPr wrap="none" rtlCol="0">
            <a:spAutoFit/>
          </a:bodyPr>
          <a:lstStyle/>
          <a:p>
            <a:r>
              <a:rPr lang="en-US" altLang="zh-TW" sz="1200" dirty="0" smtClean="0">
                <a:solidFill>
                  <a:srgbClr val="FF0000"/>
                </a:solidFill>
                <a:latin typeface="Times New Roman" panose="02020603050405020304" pitchFamily="18" charset="0"/>
                <a:cs typeface="Times New Roman" panose="02020603050405020304" pitchFamily="18" charset="0"/>
              </a:rPr>
              <a:t>Baseline</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8" name="文字方塊 7"/>
          <p:cNvSpPr txBox="1"/>
          <p:nvPr/>
        </p:nvSpPr>
        <p:spPr>
          <a:xfrm>
            <a:off x="5353742" y="3699152"/>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9" name="文字方塊 8"/>
          <p:cNvSpPr txBox="1"/>
          <p:nvPr/>
        </p:nvSpPr>
        <p:spPr>
          <a:xfrm>
            <a:off x="7513867" y="3708772"/>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文字方塊 9"/>
          <p:cNvSpPr txBox="1"/>
          <p:nvPr/>
        </p:nvSpPr>
        <p:spPr>
          <a:xfrm>
            <a:off x="6808819" y="3702676"/>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1" name="文字方塊 10"/>
          <p:cNvSpPr txBox="1"/>
          <p:nvPr/>
        </p:nvSpPr>
        <p:spPr>
          <a:xfrm>
            <a:off x="6058790" y="3698542"/>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8187129" y="3702676"/>
            <a:ext cx="300082"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3" name="文字方塊 12"/>
          <p:cNvSpPr txBox="1"/>
          <p:nvPr/>
        </p:nvSpPr>
        <p:spPr>
          <a:xfrm>
            <a:off x="7470403" y="5999969"/>
            <a:ext cx="1372492" cy="276999"/>
          </a:xfrm>
          <a:prstGeom prst="rect">
            <a:avLst/>
          </a:prstGeom>
          <a:noFill/>
        </p:spPr>
        <p:txBody>
          <a:bodyPr wrap="none" rtlCol="0">
            <a:spAutoFit/>
          </a:bodyPr>
          <a:lstStyle/>
          <a:p>
            <a:r>
              <a:rPr lang="en-US" altLang="zh-TW" sz="1200" dirty="0" smtClean="0">
                <a:solidFill>
                  <a:srgbClr val="FF0000"/>
                </a:solidFill>
                <a:latin typeface="Times New Roman" panose="02020603050405020304" pitchFamily="18" charset="0"/>
                <a:cs typeface="Times New Roman" panose="02020603050405020304" pitchFamily="18" charset="0"/>
              </a:rPr>
              <a:t>* Significant at 1%</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14" name="文字方塊 13"/>
          <p:cNvSpPr txBox="1"/>
          <p:nvPr/>
        </p:nvSpPr>
        <p:spPr>
          <a:xfrm>
            <a:off x="670930" y="3642876"/>
            <a:ext cx="180119" cy="2287806"/>
          </a:xfrm>
          <a:prstGeom prst="rect">
            <a:avLst/>
          </a:prstGeom>
          <a:solidFill>
            <a:schemeClr val="bg1"/>
          </a:solidFill>
        </p:spPr>
        <p:txBody>
          <a:bodyPr wrap="square" rtlCol="0">
            <a:spAutoFit/>
          </a:bodyPr>
          <a:lstStyle/>
          <a:p>
            <a:pPr>
              <a:spcAft>
                <a:spcPts val="1800"/>
              </a:spcAft>
            </a:pPr>
            <a:r>
              <a:rPr lang="en-US" altLang="zh-TW" sz="1100" dirty="0" smtClean="0">
                <a:latin typeface="Times New Roman" panose="02020603050405020304" pitchFamily="18" charset="0"/>
                <a:cs typeface="Times New Roman" panose="02020603050405020304" pitchFamily="18" charset="0"/>
              </a:rPr>
              <a:t>5</a:t>
            </a:r>
          </a:p>
          <a:p>
            <a:pPr>
              <a:spcAft>
                <a:spcPts val="1900"/>
              </a:spcAft>
            </a:pPr>
            <a:r>
              <a:rPr lang="en-US" altLang="zh-TW" sz="1100" dirty="0">
                <a:latin typeface="Times New Roman" panose="02020603050405020304" pitchFamily="18" charset="0"/>
                <a:cs typeface="Times New Roman" panose="02020603050405020304" pitchFamily="18" charset="0"/>
              </a:rPr>
              <a:t>4</a:t>
            </a:r>
            <a:endParaRPr lang="en-US" altLang="zh-TW" sz="1100" dirty="0" smtClean="0">
              <a:latin typeface="Times New Roman" panose="02020603050405020304" pitchFamily="18" charset="0"/>
              <a:cs typeface="Times New Roman" panose="02020603050405020304" pitchFamily="18" charset="0"/>
            </a:endParaRPr>
          </a:p>
          <a:p>
            <a:pPr>
              <a:spcAft>
                <a:spcPts val="1800"/>
              </a:spcAft>
            </a:pPr>
            <a:r>
              <a:rPr lang="en-US" altLang="zh-TW" sz="1100" dirty="0">
                <a:latin typeface="Times New Roman" panose="02020603050405020304" pitchFamily="18" charset="0"/>
                <a:cs typeface="Times New Roman" panose="02020603050405020304" pitchFamily="18" charset="0"/>
              </a:rPr>
              <a:t>3</a:t>
            </a:r>
            <a:endParaRPr lang="en-US" altLang="zh-TW" sz="1100" dirty="0" smtClean="0">
              <a:latin typeface="Times New Roman" panose="02020603050405020304" pitchFamily="18" charset="0"/>
              <a:cs typeface="Times New Roman" panose="02020603050405020304" pitchFamily="18" charset="0"/>
            </a:endParaRPr>
          </a:p>
          <a:p>
            <a:pPr>
              <a:spcAft>
                <a:spcPts val="1900"/>
              </a:spcAft>
            </a:pPr>
            <a:r>
              <a:rPr lang="en-US" altLang="zh-TW" sz="1100" dirty="0">
                <a:latin typeface="Times New Roman" panose="02020603050405020304" pitchFamily="18" charset="0"/>
                <a:cs typeface="Times New Roman" panose="02020603050405020304" pitchFamily="18" charset="0"/>
              </a:rPr>
              <a:t>2</a:t>
            </a:r>
            <a:endParaRPr lang="en-US" altLang="zh-TW" sz="1100" dirty="0" smtClean="0">
              <a:latin typeface="Times New Roman" panose="02020603050405020304" pitchFamily="18" charset="0"/>
              <a:cs typeface="Times New Roman" panose="02020603050405020304" pitchFamily="18" charset="0"/>
            </a:endParaRPr>
          </a:p>
          <a:p>
            <a:pPr>
              <a:spcAft>
                <a:spcPts val="1900"/>
              </a:spcAft>
            </a:pPr>
            <a:r>
              <a:rPr lang="en-US" altLang="zh-TW" sz="1100" dirty="0">
                <a:latin typeface="Times New Roman" panose="02020603050405020304" pitchFamily="18" charset="0"/>
                <a:cs typeface="Times New Roman" panose="02020603050405020304" pitchFamily="18" charset="0"/>
              </a:rPr>
              <a:t>1</a:t>
            </a:r>
            <a:endParaRPr lang="en-US" altLang="zh-TW" sz="1100" dirty="0" smtClean="0">
              <a:latin typeface="Times New Roman" panose="02020603050405020304" pitchFamily="18" charset="0"/>
              <a:cs typeface="Times New Roman" panose="02020603050405020304" pitchFamily="18" charset="0"/>
            </a:endParaRPr>
          </a:p>
          <a:p>
            <a:r>
              <a:rPr lang="en-US" altLang="zh-TW" sz="1100" dirty="0" smtClean="0">
                <a:latin typeface="Times New Roman" panose="02020603050405020304" pitchFamily="18" charset="0"/>
                <a:cs typeface="Times New Roman" panose="02020603050405020304" pitchFamily="18" charset="0"/>
              </a:rPr>
              <a:t>0</a:t>
            </a:r>
            <a:endParaRPr lang="zh-TW" altLang="en-US" sz="1100" dirty="0">
              <a:latin typeface="Times New Roman" panose="02020603050405020304" pitchFamily="18" charset="0"/>
              <a:cs typeface="Times New Roman" panose="02020603050405020304" pitchFamily="18" charset="0"/>
            </a:endParaRPr>
          </a:p>
        </p:txBody>
      </p:sp>
      <p:sp>
        <p:nvSpPr>
          <p:cNvPr id="15" name="矩形 14"/>
          <p:cNvSpPr/>
          <p:nvPr/>
        </p:nvSpPr>
        <p:spPr>
          <a:xfrm>
            <a:off x="487905" y="3698542"/>
            <a:ext cx="254146" cy="223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rot="16200000">
            <a:off x="-367620" y="4506251"/>
            <a:ext cx="1630121" cy="523220"/>
          </a:xfrm>
          <a:prstGeom prst="rect">
            <a:avLst/>
          </a:prstGeom>
          <a:solidFill>
            <a:schemeClr val="bg1"/>
          </a:solidFill>
        </p:spPr>
        <p:txBody>
          <a:bodyPr wrap="square" rtlCol="0">
            <a:spAutoFit/>
          </a:bodyP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Standard deviation of activity</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文字方塊 16"/>
          <p:cNvSpPr txBox="1"/>
          <p:nvPr/>
        </p:nvSpPr>
        <p:spPr>
          <a:xfrm>
            <a:off x="1177761" y="3537406"/>
            <a:ext cx="256802"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18" name="文字方塊 17"/>
          <p:cNvSpPr txBox="1"/>
          <p:nvPr/>
        </p:nvSpPr>
        <p:spPr>
          <a:xfrm>
            <a:off x="1866056" y="3537406"/>
            <a:ext cx="255198" cy="261610"/>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2613282" y="3523743"/>
            <a:ext cx="255198"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3</a:t>
            </a:r>
            <a:endParaRPr lang="zh-TW" altLang="en-US" dirty="0">
              <a:latin typeface="Times New Roman" panose="02020603050405020304" pitchFamily="18" charset="0"/>
              <a:cs typeface="Times New Roman" panose="02020603050405020304" pitchFamily="18" charset="0"/>
            </a:endParaRPr>
          </a:p>
        </p:txBody>
      </p:sp>
      <p:sp>
        <p:nvSpPr>
          <p:cNvPr id="20" name="文字方塊 19"/>
          <p:cNvSpPr txBox="1"/>
          <p:nvPr/>
        </p:nvSpPr>
        <p:spPr>
          <a:xfrm>
            <a:off x="3282306" y="3523743"/>
            <a:ext cx="255198" cy="261610"/>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
        <p:nvSpPr>
          <p:cNvPr id="21" name="文字方塊 20"/>
          <p:cNvSpPr txBox="1"/>
          <p:nvPr/>
        </p:nvSpPr>
        <p:spPr>
          <a:xfrm>
            <a:off x="3957601" y="3523743"/>
            <a:ext cx="255198"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4696235" y="3523743"/>
            <a:ext cx="255198" cy="261610"/>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6</a:t>
            </a:r>
            <a:endParaRPr lang="zh-TW" altLang="en-US"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5424154" y="3523743"/>
            <a:ext cx="255198"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7</a:t>
            </a:r>
            <a:endParaRPr lang="zh-TW" altLang="en-US" dirty="0">
              <a:latin typeface="Times New Roman" panose="02020603050405020304" pitchFamily="18" charset="0"/>
              <a:cs typeface="Times New Roman" panose="02020603050405020304" pitchFamily="18" charset="0"/>
            </a:endParaRPr>
          </a:p>
        </p:txBody>
      </p:sp>
      <p:sp>
        <p:nvSpPr>
          <p:cNvPr id="24" name="文字方塊 23"/>
          <p:cNvSpPr txBox="1"/>
          <p:nvPr/>
        </p:nvSpPr>
        <p:spPr>
          <a:xfrm>
            <a:off x="6139600" y="3523743"/>
            <a:ext cx="255198" cy="261610"/>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6836738" y="3521665"/>
            <a:ext cx="255198"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sp>
        <p:nvSpPr>
          <p:cNvPr id="26" name="文字方塊 25"/>
          <p:cNvSpPr txBox="1"/>
          <p:nvPr/>
        </p:nvSpPr>
        <p:spPr>
          <a:xfrm>
            <a:off x="7516853" y="3521665"/>
            <a:ext cx="325730"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27" name="文字方塊 26"/>
          <p:cNvSpPr txBox="1"/>
          <p:nvPr/>
        </p:nvSpPr>
        <p:spPr>
          <a:xfrm>
            <a:off x="8213217" y="3521665"/>
            <a:ext cx="325730" cy="261610"/>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
        <p:nvSpPr>
          <p:cNvPr id="28" name="文字方塊 27"/>
          <p:cNvSpPr txBox="1"/>
          <p:nvPr/>
        </p:nvSpPr>
        <p:spPr>
          <a:xfrm>
            <a:off x="4325601" y="3319553"/>
            <a:ext cx="564578"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week</a:t>
            </a:r>
            <a:endParaRPr lang="zh-TW" altLang="en-US" sz="1400" dirty="0">
              <a:latin typeface="Times New Roman" panose="02020603050405020304" pitchFamily="18" charset="0"/>
              <a:cs typeface="Times New Roman" panose="02020603050405020304" pitchFamily="18" charset="0"/>
            </a:endParaRPr>
          </a:p>
        </p:txBody>
      </p:sp>
      <p:sp>
        <p:nvSpPr>
          <p:cNvPr id="30" name="文字方塊 29"/>
          <p:cNvSpPr txBox="1"/>
          <p:nvPr/>
        </p:nvSpPr>
        <p:spPr>
          <a:xfrm>
            <a:off x="556558" y="945539"/>
            <a:ext cx="7982389" cy="2215991"/>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當雞隻的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鬥爭行為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出現時將會使雞隻的活動</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力在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短時間內產生劇烈的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變化。</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利用雞隻活動力數據的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標準差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將能評估雞隻的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鬥爭</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行為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本實驗使用</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變異數分析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(ANOVA)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中的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Turkey</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檢定方法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以分析雞隻活動力之標準差數</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據。</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雞隻活動力的標準差數據在雞隻年齡為</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五週齡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時開始具有逐漸上升的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趨勢，而在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七週齡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開始出現顯著差異</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(P&lt;0.01)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矩形 30"/>
          <p:cNvSpPr/>
          <p:nvPr/>
        </p:nvSpPr>
        <p:spPr>
          <a:xfrm>
            <a:off x="5415430" y="2846815"/>
            <a:ext cx="2717411" cy="307777"/>
          </a:xfrm>
          <a:prstGeom prst="rect">
            <a:avLst/>
          </a:prstGeom>
        </p:spPr>
        <p:txBody>
          <a:bodyPr wrap="none">
            <a:spAutoFit/>
          </a:bodyPr>
          <a:lstStyle/>
          <a:p>
            <a:pPr marL="285750" indent="-285750">
              <a:buFont typeface="Wingdings" panose="05000000000000000000" pitchFamily="2" charset="2"/>
              <a:buChar char="Ø"/>
            </a:pPr>
            <a:r>
              <a:rPr lang="zh-TW" altLang="en-US" sz="1400" b="1" u="sng" dirty="0">
                <a:latin typeface="Times New Roman" panose="02020603050405020304" pitchFamily="18" charset="0"/>
                <a:ea typeface="標楷體" panose="03000509000000000000" pitchFamily="65" charset="-120"/>
                <a:cs typeface="Times New Roman" panose="02020603050405020304" pitchFamily="18" charset="0"/>
              </a:rPr>
              <a:t>打鬥頻率</a:t>
            </a:r>
            <a:r>
              <a:rPr lang="zh-TW" altLang="en-US" sz="1400" u="sng" dirty="0">
                <a:latin typeface="Times New Roman" panose="02020603050405020304" pitchFamily="18" charset="0"/>
                <a:ea typeface="標楷體" panose="03000509000000000000" pitchFamily="65" charset="-120"/>
                <a:cs typeface="Times New Roman" panose="02020603050405020304" pitchFamily="18" charset="0"/>
              </a:rPr>
              <a:t>自</a:t>
            </a:r>
            <a:r>
              <a:rPr lang="en-US" altLang="zh-TW" sz="1400" b="1" u="sng" dirty="0">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400" b="1" u="sng" dirty="0">
                <a:latin typeface="Times New Roman" panose="02020603050405020304" pitchFamily="18" charset="0"/>
                <a:ea typeface="標楷體" panose="03000509000000000000" pitchFamily="65" charset="-120"/>
                <a:cs typeface="Times New Roman" panose="02020603050405020304" pitchFamily="18" charset="0"/>
              </a:rPr>
              <a:t>周齡</a:t>
            </a:r>
            <a:r>
              <a:rPr lang="zh-TW" altLang="en-US" sz="1400" u="sng" dirty="0">
                <a:latin typeface="Times New Roman" panose="02020603050405020304" pitchFamily="18" charset="0"/>
                <a:ea typeface="標楷體" panose="03000509000000000000" pitchFamily="65" charset="-120"/>
                <a:cs typeface="Times New Roman" panose="02020603050405020304" pitchFamily="18" charset="0"/>
              </a:rPr>
              <a:t>起逐漸上升</a:t>
            </a:r>
            <a:endParaRPr lang="zh-TW" altLang="en-US" sz="1400" u="sng" dirty="0"/>
          </a:p>
        </p:txBody>
      </p:sp>
      <p:grpSp>
        <p:nvGrpSpPr>
          <p:cNvPr id="32" name="群組 31"/>
          <p:cNvGrpSpPr/>
          <p:nvPr/>
        </p:nvGrpSpPr>
        <p:grpSpPr>
          <a:xfrm>
            <a:off x="5424154" y="3040915"/>
            <a:ext cx="3435556" cy="496490"/>
            <a:chOff x="5612622" y="1325241"/>
            <a:chExt cx="3435556" cy="496490"/>
          </a:xfrm>
        </p:grpSpPr>
        <p:sp>
          <p:nvSpPr>
            <p:cNvPr id="33" name="文字方塊 32"/>
            <p:cNvSpPr txBox="1"/>
            <p:nvPr/>
          </p:nvSpPr>
          <p:spPr>
            <a:xfrm>
              <a:off x="5612622" y="1325241"/>
              <a:ext cx="3435556" cy="307777"/>
            </a:xfrm>
            <a:prstGeom prst="rect">
              <a:avLst/>
            </a:prstGeom>
            <a:noFill/>
          </p:spPr>
          <p:txBody>
            <a:bodyPr wrap="none" rtlCol="0">
              <a:spAutoFit/>
            </a:bodyPr>
            <a:lstStyle/>
            <a:p>
              <a:r>
                <a:rPr lang="en-US" altLang="zh-TW" sz="1400" i="1" dirty="0" smtClean="0">
                  <a:latin typeface="Times New Roman" panose="02020603050405020304" pitchFamily="18" charset="0"/>
                  <a:ea typeface="標楷體" panose="03000509000000000000" pitchFamily="65" charset="-120"/>
                  <a:cs typeface="Times New Roman" panose="02020603050405020304" pitchFamily="18" charset="0"/>
                </a:rPr>
                <a:t>Refer to </a:t>
              </a:r>
              <a:r>
                <a:rPr lang="zh-TW" altLang="en-US" sz="1400" b="1" i="1" dirty="0" smtClean="0">
                  <a:latin typeface="Times New Roman" panose="02020603050405020304" pitchFamily="18" charset="0"/>
                  <a:ea typeface="標楷體" panose="03000509000000000000" pitchFamily="65" charset="-120"/>
                  <a:cs typeface="Times New Roman" panose="02020603050405020304" pitchFamily="18" charset="0"/>
                </a:rPr>
                <a:t>台灣土雞的育種與相關研究</a:t>
              </a:r>
              <a:r>
                <a:rPr lang="en-US" altLang="zh-TW" sz="1400" b="1" i="1" dirty="0" smtClean="0">
                  <a:latin typeface="Times New Roman" panose="02020603050405020304" pitchFamily="18" charset="0"/>
                  <a:ea typeface="標楷體" panose="03000509000000000000" pitchFamily="65" charset="-120"/>
                  <a:cs typeface="Times New Roman" panose="02020603050405020304" pitchFamily="18" charset="0"/>
                </a:rPr>
                <a:t>(1995)</a:t>
              </a:r>
              <a:endParaRPr lang="zh-TW" altLang="en-US" sz="1400" b="1" i="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文字方塊 33"/>
            <p:cNvSpPr txBox="1"/>
            <p:nvPr/>
          </p:nvSpPr>
          <p:spPr>
            <a:xfrm>
              <a:off x="6510711" y="1544732"/>
              <a:ext cx="2492990" cy="276999"/>
            </a:xfrm>
            <a:prstGeom prst="rect">
              <a:avLst/>
            </a:prstGeom>
            <a:noFill/>
          </p:spPr>
          <p:txBody>
            <a:bodyPr wrap="none" rtlCol="0">
              <a:spAutoFit/>
            </a:bodyPr>
            <a:lstStyle/>
            <a:p>
              <a:r>
                <a:rPr lang="zh-TW" altLang="en-US" sz="1200" i="1" dirty="0" smtClean="0">
                  <a:latin typeface="Times New Roman" panose="02020603050405020304" pitchFamily="18" charset="0"/>
                  <a:ea typeface="標楷體" panose="03000509000000000000" pitchFamily="65" charset="-120"/>
                  <a:cs typeface="Times New Roman" panose="02020603050405020304" pitchFamily="18" charset="0"/>
                </a:rPr>
                <a:t>楊泠泠、翁嘉駿、陳志峰、李淵百</a:t>
              </a:r>
              <a:endParaRPr lang="zh-TW" altLang="en-US" sz="1600" i="1"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35" name="文字方塊 34"/>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24</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36" name="文字方塊 35"/>
          <p:cNvSpPr txBox="1"/>
          <p:nvPr/>
        </p:nvSpPr>
        <p:spPr>
          <a:xfrm>
            <a:off x="256064" y="408605"/>
            <a:ext cx="6340197"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土雞之鬥爭性對於其活動力之影響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978352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字方塊 29"/>
          <p:cNvSpPr txBox="1"/>
          <p:nvPr/>
        </p:nvSpPr>
        <p:spPr>
          <a:xfrm>
            <a:off x="280869" y="1155008"/>
            <a:ext cx="2883074" cy="5293757"/>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右</a:t>
            </a:r>
            <a:r>
              <a:rPr lang="zh-TW" altLang="en-US" dirty="0" smtClean="0">
                <a:latin typeface="標楷體" panose="03000509000000000000" pitchFamily="65" charset="-120"/>
                <a:ea typeface="標楷體" panose="03000509000000000000" pitchFamily="65" charset="-120"/>
              </a:rPr>
              <a:t>圖為</a:t>
            </a:r>
            <a:r>
              <a:rPr lang="zh-TW" altLang="en-US" b="1" dirty="0" smtClean="0">
                <a:latin typeface="標楷體" panose="03000509000000000000" pitchFamily="65" charset="-120"/>
                <a:ea typeface="標楷體" panose="03000509000000000000" pitchFamily="65" charset="-120"/>
              </a:rPr>
              <a:t>第二次</a:t>
            </a:r>
            <a:r>
              <a:rPr lang="zh-TW" altLang="en-US" dirty="0" smtClean="0">
                <a:latin typeface="標楷體" panose="03000509000000000000" pitchFamily="65" charset="-120"/>
                <a:ea typeface="標楷體" panose="03000509000000000000" pitchFamily="65" charset="-120"/>
              </a:rPr>
              <a:t>於彰化線西畜牧</a:t>
            </a:r>
            <a:r>
              <a:rPr lang="zh-TW" altLang="en-US" dirty="0">
                <a:latin typeface="標楷體" panose="03000509000000000000" pitchFamily="65" charset="-120"/>
                <a:ea typeface="標楷體" panose="03000509000000000000" pitchFamily="65" charset="-120"/>
              </a:rPr>
              <a:t>場</a:t>
            </a:r>
            <a:r>
              <a:rPr lang="zh-TW" altLang="en-US" dirty="0" smtClean="0">
                <a:latin typeface="標楷體" panose="03000509000000000000" pitchFamily="65" charset="-120"/>
                <a:ea typeface="標楷體" panose="03000509000000000000" pitchFamily="65" charset="-120"/>
              </a:rPr>
              <a:t>所蒐集</a:t>
            </a:r>
            <a:r>
              <a:rPr lang="zh-TW" altLang="en-US" dirty="0">
                <a:latin typeface="標楷體" panose="03000509000000000000" pitchFamily="65" charset="-120"/>
                <a:ea typeface="標楷體" panose="03000509000000000000" pitchFamily="65" charset="-120"/>
              </a:rPr>
              <a:t>之</a:t>
            </a:r>
            <a:r>
              <a:rPr lang="zh-TW" altLang="en-US" dirty="0" smtClean="0">
                <a:latin typeface="標楷體" panose="03000509000000000000" pitchFamily="65" charset="-120"/>
                <a:ea typeface="標楷體" panose="03000509000000000000" pitchFamily="65" charset="-120"/>
              </a:rPr>
              <a:t>數據。</a:t>
            </a:r>
            <a:endParaRPr lang="en-US" altLang="zh-TW" dirty="0" smtClean="0">
              <a:latin typeface="標楷體" panose="03000509000000000000" pitchFamily="65" charset="-120"/>
              <a:ea typeface="標楷體" panose="03000509000000000000" pitchFamily="65" charset="-120"/>
            </a:endParaRPr>
          </a:p>
          <a:p>
            <a:pPr marL="285750" indent="-285750">
              <a:spcAft>
                <a:spcPts val="1200"/>
              </a:spcAft>
              <a:buFont typeface="Wingdings" panose="05000000000000000000" pitchFamily="2" charset="2"/>
              <a:buChar char="p"/>
            </a:pPr>
            <a:r>
              <a:rPr lang="zh-TW" altLang="en-US" b="1" dirty="0" smtClean="0">
                <a:latin typeface="標楷體" panose="03000509000000000000" pitchFamily="65" charset="-120"/>
                <a:ea typeface="標楷體" panose="03000509000000000000" pitchFamily="65" charset="-120"/>
              </a:rPr>
              <a:t>風速</a:t>
            </a:r>
            <a:r>
              <a:rPr lang="zh-TW" altLang="en-US" dirty="0" smtClean="0">
                <a:latin typeface="標楷體" panose="03000509000000000000" pitchFamily="65" charset="-120"/>
                <a:ea typeface="標楷體" panose="03000509000000000000" pitchFamily="65" charset="-120"/>
              </a:rPr>
              <a:t>較低導致</a:t>
            </a:r>
            <a:r>
              <a:rPr lang="zh-TW" altLang="en-US" b="1" dirty="0" smtClean="0">
                <a:latin typeface="標楷體" panose="03000509000000000000" pitchFamily="65" charset="-120"/>
                <a:ea typeface="標楷體" panose="03000509000000000000" pitchFamily="65" charset="-120"/>
              </a:rPr>
              <a:t>二氧化碳</a:t>
            </a:r>
            <a:r>
              <a:rPr lang="zh-TW" altLang="en-US" dirty="0" smtClean="0">
                <a:latin typeface="標楷體" panose="03000509000000000000" pitchFamily="65" charset="-120"/>
                <a:ea typeface="標楷體" panose="03000509000000000000" pitchFamily="65" charset="-120"/>
              </a:rPr>
              <a:t>以及</a:t>
            </a:r>
            <a:r>
              <a:rPr lang="zh-TW" altLang="en-US" b="1" dirty="0" smtClean="0">
                <a:latin typeface="標楷體" panose="03000509000000000000" pitchFamily="65" charset="-120"/>
                <a:ea typeface="標楷體" panose="03000509000000000000" pitchFamily="65" charset="-120"/>
              </a:rPr>
              <a:t>氨氣</a:t>
            </a:r>
            <a:r>
              <a:rPr lang="zh-TW" altLang="en-US" dirty="0" smtClean="0">
                <a:latin typeface="標楷體" panose="03000509000000000000" pitchFamily="65" charset="-120"/>
                <a:ea typeface="標楷體" panose="03000509000000000000" pitchFamily="65" charset="-120"/>
              </a:rPr>
              <a:t>濃度較高。</a:t>
            </a:r>
            <a:endParaRPr lang="en-US" altLang="zh-TW" dirty="0" smtClean="0">
              <a:latin typeface="標楷體" panose="03000509000000000000" pitchFamily="65" charset="-120"/>
              <a:ea typeface="標楷體" panose="03000509000000000000" pitchFamily="65" charset="-120"/>
            </a:endParaRPr>
          </a:p>
          <a:p>
            <a:pPr marL="285750" indent="-285750">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羽翼穿</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方法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施打</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雞痘疫苗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於雞隻體內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雞隻</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作業將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降低雞隻的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採</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食量</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進而造成雞隻的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下降。</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由右圖可觀察到，雞隻活動力於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施打疫苗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後一天明顯較低，且當日之</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死汰數高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endParaRPr lang="zh-TW" altLang="en-US" dirty="0">
              <a:latin typeface="標楷體" panose="03000509000000000000" pitchFamily="65" charset="-120"/>
              <a:ea typeface="標楷體" panose="03000509000000000000" pitchFamily="65" charset="-120"/>
            </a:endParaRPr>
          </a:p>
        </p:txBody>
      </p:sp>
      <p:grpSp>
        <p:nvGrpSpPr>
          <p:cNvPr id="34" name="群組 33"/>
          <p:cNvGrpSpPr/>
          <p:nvPr/>
        </p:nvGrpSpPr>
        <p:grpSpPr>
          <a:xfrm>
            <a:off x="3066789" y="875136"/>
            <a:ext cx="5921619" cy="5572172"/>
            <a:chOff x="3256683" y="722935"/>
            <a:chExt cx="5921619" cy="5572172"/>
          </a:xfrm>
        </p:grpSpPr>
        <p:graphicFrame>
          <p:nvGraphicFramePr>
            <p:cNvPr id="35" name="圖表 34"/>
            <p:cNvGraphicFramePr>
              <a:graphicFrameLocks/>
            </p:cNvGraphicFramePr>
            <p:nvPr>
              <p:extLst>
                <p:ext uri="{D42A27DB-BD31-4B8C-83A1-F6EECF244321}">
                  <p14:modId xmlns:p14="http://schemas.microsoft.com/office/powerpoint/2010/main" val="3111919520"/>
                </p:ext>
              </p:extLst>
            </p:nvPr>
          </p:nvGraphicFramePr>
          <p:xfrm>
            <a:off x="3669305" y="4144140"/>
            <a:ext cx="5097930" cy="9303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6" name="圖表 35"/>
            <p:cNvGraphicFramePr>
              <a:graphicFrameLocks/>
            </p:cNvGraphicFramePr>
            <p:nvPr>
              <p:extLst>
                <p:ext uri="{D42A27DB-BD31-4B8C-83A1-F6EECF244321}">
                  <p14:modId xmlns:p14="http://schemas.microsoft.com/office/powerpoint/2010/main" val="2903211977"/>
                </p:ext>
              </p:extLst>
            </p:nvPr>
          </p:nvGraphicFramePr>
          <p:xfrm>
            <a:off x="3718348" y="961309"/>
            <a:ext cx="5248868" cy="985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圖表 36"/>
            <p:cNvGraphicFramePr>
              <a:graphicFrameLocks/>
            </p:cNvGraphicFramePr>
            <p:nvPr>
              <p:extLst>
                <p:ext uri="{D42A27DB-BD31-4B8C-83A1-F6EECF244321}">
                  <p14:modId xmlns:p14="http://schemas.microsoft.com/office/powerpoint/2010/main" val="3621373281"/>
                </p:ext>
              </p:extLst>
            </p:nvPr>
          </p:nvGraphicFramePr>
          <p:xfrm>
            <a:off x="3718348" y="1761554"/>
            <a:ext cx="5048885" cy="9475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圖表 37"/>
            <p:cNvGraphicFramePr>
              <a:graphicFrameLocks/>
            </p:cNvGraphicFramePr>
            <p:nvPr>
              <p:extLst>
                <p:ext uri="{D42A27DB-BD31-4B8C-83A1-F6EECF244321}">
                  <p14:modId xmlns:p14="http://schemas.microsoft.com/office/powerpoint/2010/main" val="3173331978"/>
                </p:ext>
              </p:extLst>
            </p:nvPr>
          </p:nvGraphicFramePr>
          <p:xfrm>
            <a:off x="3633046" y="2577039"/>
            <a:ext cx="5134187" cy="9302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圖表 38"/>
            <p:cNvGraphicFramePr>
              <a:graphicFrameLocks/>
            </p:cNvGraphicFramePr>
            <p:nvPr>
              <p:extLst>
                <p:ext uri="{D42A27DB-BD31-4B8C-83A1-F6EECF244321}">
                  <p14:modId xmlns:p14="http://schemas.microsoft.com/office/powerpoint/2010/main" val="3487097381"/>
                </p:ext>
              </p:extLst>
            </p:nvPr>
          </p:nvGraphicFramePr>
          <p:xfrm>
            <a:off x="3595792" y="3339039"/>
            <a:ext cx="5323841" cy="9804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圖表 39"/>
            <p:cNvGraphicFramePr>
              <a:graphicFrameLocks/>
            </p:cNvGraphicFramePr>
            <p:nvPr>
              <p:extLst>
                <p:ext uri="{D42A27DB-BD31-4B8C-83A1-F6EECF244321}">
                  <p14:modId xmlns:p14="http://schemas.microsoft.com/office/powerpoint/2010/main" val="192793585"/>
                </p:ext>
              </p:extLst>
            </p:nvPr>
          </p:nvGraphicFramePr>
          <p:xfrm>
            <a:off x="3718348" y="4899179"/>
            <a:ext cx="5048885" cy="959756"/>
          </p:xfrm>
          <a:graphic>
            <a:graphicData uri="http://schemas.openxmlformats.org/drawingml/2006/chart">
              <c:chart xmlns:c="http://schemas.openxmlformats.org/drawingml/2006/chart" xmlns:r="http://schemas.openxmlformats.org/officeDocument/2006/relationships" r:id="rId7"/>
            </a:graphicData>
          </a:graphic>
        </p:graphicFrame>
        <p:sp>
          <p:nvSpPr>
            <p:cNvPr id="41" name="文字方塊 40"/>
            <p:cNvSpPr txBox="1"/>
            <p:nvPr/>
          </p:nvSpPr>
          <p:spPr>
            <a:xfrm rot="5400000">
              <a:off x="8374921" y="1284937"/>
              <a:ext cx="1268207"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Inside </a:t>
              </a:r>
            </a:p>
            <a:p>
              <a:pPr algn="ctr"/>
              <a:r>
                <a:rPr lang="en-US" altLang="zh-TW" sz="800" dirty="0" smtClean="0">
                  <a:solidFill>
                    <a:schemeClr val="accent2"/>
                  </a:solidFill>
                  <a:latin typeface="Times New Roman" panose="02020603050405020304" pitchFamily="18" charset="0"/>
                  <a:cs typeface="Times New Roman" panose="02020603050405020304" pitchFamily="18" charset="0"/>
                </a:rPr>
                <a:t>humidity (%)</a:t>
              </a:r>
              <a:endParaRPr lang="zh-TW" altLang="en-US" sz="800" dirty="0">
                <a:solidFill>
                  <a:schemeClr val="accent2"/>
                </a:solidFill>
                <a:latin typeface="Times New Roman" panose="02020603050405020304" pitchFamily="18" charset="0"/>
                <a:cs typeface="Times New Roman" panose="02020603050405020304" pitchFamily="18" charset="0"/>
              </a:endParaRPr>
            </a:p>
          </p:txBody>
        </p:sp>
        <p:sp>
          <p:nvSpPr>
            <p:cNvPr id="42" name="文字方塊 41"/>
            <p:cNvSpPr txBox="1"/>
            <p:nvPr/>
          </p:nvSpPr>
          <p:spPr>
            <a:xfrm rot="5400000">
              <a:off x="8454102" y="3659982"/>
              <a:ext cx="1109845" cy="338554"/>
            </a:xfrm>
            <a:prstGeom prst="rect">
              <a:avLst/>
            </a:prstGeom>
            <a:noFill/>
          </p:spPr>
          <p:txBody>
            <a:bodyPr wrap="square" rtlCol="0">
              <a:spAutoFit/>
            </a:bodyPr>
            <a:lstStyle/>
            <a:p>
              <a:pPr algn="ctr"/>
              <a:r>
                <a:rPr lang="en-US" altLang="zh-TW" sz="800" dirty="0" smtClean="0">
                  <a:solidFill>
                    <a:srgbClr val="FF7C80"/>
                  </a:solidFill>
                  <a:latin typeface="Times New Roman" panose="02020603050405020304" pitchFamily="18" charset="0"/>
                  <a:cs typeface="Times New Roman" panose="02020603050405020304" pitchFamily="18" charset="0"/>
                </a:rPr>
                <a:t>NH</a:t>
              </a:r>
              <a:r>
                <a:rPr lang="en-US" altLang="zh-TW" sz="800" baseline="-25000" dirty="0" smtClean="0">
                  <a:solidFill>
                    <a:srgbClr val="FF7C80"/>
                  </a:solidFill>
                  <a:latin typeface="Times New Roman" panose="02020603050405020304" pitchFamily="18" charset="0"/>
                  <a:cs typeface="Times New Roman" panose="02020603050405020304" pitchFamily="18" charset="0"/>
                </a:rPr>
                <a:t>3</a:t>
              </a:r>
              <a:r>
                <a:rPr lang="en-US" altLang="zh-TW" sz="800" dirty="0" smtClean="0">
                  <a:solidFill>
                    <a:srgbClr val="FF7C80"/>
                  </a:solidFill>
                  <a:latin typeface="Times New Roman" panose="02020603050405020304" pitchFamily="18" charset="0"/>
                  <a:cs typeface="Times New Roman" panose="02020603050405020304" pitchFamily="18" charset="0"/>
                </a:rPr>
                <a:t> concentration (ppm)</a:t>
              </a:r>
              <a:endParaRPr lang="zh-TW" altLang="en-US" sz="800" dirty="0">
                <a:solidFill>
                  <a:srgbClr val="FF7C80"/>
                </a:solidFill>
                <a:latin typeface="Times New Roman" panose="02020603050405020304" pitchFamily="18" charset="0"/>
                <a:cs typeface="Times New Roman" panose="02020603050405020304" pitchFamily="18" charset="0"/>
              </a:endParaRPr>
            </a:p>
          </p:txBody>
        </p:sp>
        <p:sp>
          <p:nvSpPr>
            <p:cNvPr id="43" name="文字方塊 42"/>
            <p:cNvSpPr txBox="1"/>
            <p:nvPr/>
          </p:nvSpPr>
          <p:spPr>
            <a:xfrm rot="16200000">
              <a:off x="2870296" y="1182599"/>
              <a:ext cx="1234440" cy="461665"/>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Inside</a:t>
              </a:r>
            </a:p>
            <a:p>
              <a:pPr algn="ctr"/>
              <a:r>
                <a:rPr lang="en-US" altLang="zh-TW" sz="800" dirty="0" smtClean="0">
                  <a:solidFill>
                    <a:schemeClr val="accent1"/>
                  </a:solidFill>
                  <a:latin typeface="Times New Roman" panose="02020603050405020304" pitchFamily="18" charset="0"/>
                  <a:cs typeface="Times New Roman" panose="02020603050405020304" pitchFamily="18" charset="0"/>
                </a:rPr>
                <a:t> temperature </a:t>
              </a:r>
            </a:p>
            <a:p>
              <a:pPr algn="ctr"/>
              <a:r>
                <a:rPr lang="en-US" altLang="zh-TW" sz="800" dirty="0" smtClean="0">
                  <a:latin typeface="Times New Roman" panose="02020603050405020304" pitchFamily="18" charset="0"/>
                  <a:cs typeface="Times New Roman" panose="02020603050405020304" pitchFamily="18" charset="0"/>
                </a:rPr>
                <a:t>/ </a:t>
              </a:r>
              <a:r>
                <a:rPr lang="en-US" altLang="zh-TW" sz="800" dirty="0" smtClean="0">
                  <a:solidFill>
                    <a:schemeClr val="tx1">
                      <a:lumMod val="50000"/>
                      <a:lumOff val="50000"/>
                    </a:schemeClr>
                  </a:solidFill>
                  <a:latin typeface="Times New Roman" panose="02020603050405020304" pitchFamily="18" charset="0"/>
                  <a:cs typeface="Times New Roman" panose="02020603050405020304" pitchFamily="18" charset="0"/>
                </a:rPr>
                <a:t>THI </a:t>
              </a:r>
              <a:r>
                <a:rPr lang="en-US" altLang="zh-TW" sz="800" dirty="0" smtClean="0">
                  <a:latin typeface="Times New Roman" panose="02020603050405020304" pitchFamily="18" charset="0"/>
                  <a:cs typeface="Times New Roman" panose="02020603050405020304" pitchFamily="18" charset="0"/>
                </a:rPr>
                <a:t>(</a:t>
              </a:r>
              <a:r>
                <a:rPr lang="en-US" altLang="zh-TW" sz="800" baseline="30000" dirty="0" err="1" smtClean="0">
                  <a:latin typeface="Times New Roman" panose="02020603050405020304" pitchFamily="18" charset="0"/>
                  <a:cs typeface="Times New Roman" panose="02020603050405020304" pitchFamily="18" charset="0"/>
                </a:rPr>
                <a:t>o</a:t>
              </a:r>
              <a:r>
                <a:rPr lang="en-US" altLang="zh-TW" sz="800" dirty="0" err="1" smtClean="0">
                  <a:latin typeface="Times New Roman" panose="02020603050405020304" pitchFamily="18" charset="0"/>
                  <a:cs typeface="Times New Roman" panose="02020603050405020304" pitchFamily="18" charset="0"/>
                </a:rPr>
                <a:t>C</a:t>
              </a:r>
              <a:r>
                <a:rPr lang="en-US" altLang="zh-TW" sz="800" dirty="0" smtClean="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44" name="文字方塊 43"/>
            <p:cNvSpPr txBox="1"/>
            <p:nvPr/>
          </p:nvSpPr>
          <p:spPr>
            <a:xfrm rot="16200000">
              <a:off x="2859018" y="2054923"/>
              <a:ext cx="1234440"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Chicken surface temperature (</a:t>
              </a:r>
              <a:r>
                <a:rPr lang="en-US" altLang="zh-TW" sz="800" baseline="30000" dirty="0" err="1" smtClean="0">
                  <a:latin typeface="Times New Roman" panose="02020603050405020304" pitchFamily="18" charset="0"/>
                  <a:cs typeface="Times New Roman" panose="02020603050405020304" pitchFamily="18" charset="0"/>
                </a:rPr>
                <a:t>o</a:t>
              </a:r>
              <a:r>
                <a:rPr lang="en-US" altLang="zh-TW" sz="800" dirty="0" err="1" smtClean="0">
                  <a:latin typeface="Times New Roman" panose="02020603050405020304" pitchFamily="18" charset="0"/>
                  <a:cs typeface="Times New Roman" panose="02020603050405020304" pitchFamily="18" charset="0"/>
                </a:rPr>
                <a:t>C</a:t>
              </a:r>
              <a:r>
                <a:rPr lang="en-US" altLang="zh-TW" sz="800" dirty="0" smtClean="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45" name="文字方塊 44"/>
            <p:cNvSpPr txBox="1"/>
            <p:nvPr/>
          </p:nvSpPr>
          <p:spPr>
            <a:xfrm rot="16200000">
              <a:off x="2949463" y="3643750"/>
              <a:ext cx="1028613" cy="338554"/>
            </a:xfrm>
            <a:prstGeom prst="rect">
              <a:avLst/>
            </a:prstGeom>
            <a:noFill/>
          </p:spPr>
          <p:txBody>
            <a:bodyPr wrap="square" rtlCol="0">
              <a:spAutoFit/>
            </a:bodyPr>
            <a:lstStyle/>
            <a:p>
              <a:pPr algn="ctr"/>
              <a:r>
                <a:rPr lang="en-US" altLang="zh-TW" sz="800" dirty="0" smtClean="0">
                  <a:solidFill>
                    <a:srgbClr val="59B3CB"/>
                  </a:solidFill>
                  <a:latin typeface="Times New Roman" panose="02020603050405020304" pitchFamily="18" charset="0"/>
                  <a:cs typeface="Times New Roman" panose="02020603050405020304" pitchFamily="18" charset="0"/>
                </a:rPr>
                <a:t>CO</a:t>
              </a:r>
              <a:r>
                <a:rPr lang="en-US" altLang="zh-TW" sz="800" baseline="-25000" dirty="0" smtClean="0">
                  <a:solidFill>
                    <a:srgbClr val="59B3CB"/>
                  </a:solidFill>
                  <a:latin typeface="Times New Roman" panose="02020603050405020304" pitchFamily="18" charset="0"/>
                  <a:cs typeface="Times New Roman" panose="02020603050405020304" pitchFamily="18" charset="0"/>
                </a:rPr>
                <a:t>2</a:t>
              </a:r>
              <a:r>
                <a:rPr lang="en-US" altLang="zh-TW" sz="800" dirty="0" smtClean="0">
                  <a:solidFill>
                    <a:srgbClr val="59B3CB"/>
                  </a:solidFill>
                  <a:latin typeface="Times New Roman" panose="02020603050405020304" pitchFamily="18" charset="0"/>
                  <a:cs typeface="Times New Roman" panose="02020603050405020304" pitchFamily="18" charset="0"/>
                </a:rPr>
                <a:t> concentration (ppm)</a:t>
              </a:r>
              <a:endParaRPr lang="zh-TW" altLang="en-US" sz="800" dirty="0">
                <a:solidFill>
                  <a:srgbClr val="59B3CB"/>
                </a:solidFill>
                <a:latin typeface="Times New Roman" panose="02020603050405020304" pitchFamily="18" charset="0"/>
                <a:cs typeface="Times New Roman" panose="02020603050405020304" pitchFamily="18" charset="0"/>
              </a:endParaRPr>
            </a:p>
          </p:txBody>
        </p:sp>
        <p:sp>
          <p:nvSpPr>
            <p:cNvPr id="46" name="文字方塊 45"/>
            <p:cNvSpPr txBox="1"/>
            <p:nvPr/>
          </p:nvSpPr>
          <p:spPr>
            <a:xfrm rot="16200000">
              <a:off x="3374536" y="4533477"/>
              <a:ext cx="547093" cy="21544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Activity</a:t>
              </a:r>
              <a:endParaRPr lang="zh-TW" altLang="en-US" sz="800" dirty="0">
                <a:latin typeface="Times New Roman" panose="02020603050405020304" pitchFamily="18" charset="0"/>
                <a:cs typeface="Times New Roman" panose="02020603050405020304" pitchFamily="18" charset="0"/>
              </a:endParaRPr>
            </a:p>
          </p:txBody>
        </p:sp>
        <p:sp>
          <p:nvSpPr>
            <p:cNvPr id="47" name="文字方塊 46"/>
            <p:cNvSpPr txBox="1"/>
            <p:nvPr/>
          </p:nvSpPr>
          <p:spPr>
            <a:xfrm rot="16200000">
              <a:off x="3346750" y="5271335"/>
              <a:ext cx="572593" cy="215444"/>
            </a:xfrm>
            <a:prstGeom prst="rect">
              <a:avLst/>
            </a:prstGeom>
            <a:noFill/>
          </p:spPr>
          <p:txBody>
            <a:bodyPr wrap="none" rtlCol="0">
              <a:spAutoFit/>
            </a:bodyPr>
            <a:lstStyle/>
            <a:p>
              <a:r>
                <a:rPr lang="en-US" altLang="zh-TW" sz="800" dirty="0" smtClean="0">
                  <a:latin typeface="Times New Roman" panose="02020603050405020304" pitchFamily="18" charset="0"/>
                  <a:cs typeface="Times New Roman" panose="02020603050405020304" pitchFamily="18" charset="0"/>
                </a:rPr>
                <a:t>Mortality</a:t>
              </a:r>
              <a:endParaRPr lang="zh-TW" altLang="en-US" sz="800" dirty="0">
                <a:latin typeface="Times New Roman" panose="02020603050405020304" pitchFamily="18" charset="0"/>
                <a:cs typeface="Times New Roman" panose="02020603050405020304" pitchFamily="18" charset="0"/>
              </a:endParaRPr>
            </a:p>
          </p:txBody>
        </p:sp>
        <p:sp>
          <p:nvSpPr>
            <p:cNvPr id="48" name="文字方塊 47"/>
            <p:cNvSpPr txBox="1"/>
            <p:nvPr/>
          </p:nvSpPr>
          <p:spPr>
            <a:xfrm rot="16200000">
              <a:off x="3121535" y="2834398"/>
              <a:ext cx="696024" cy="338554"/>
            </a:xfrm>
            <a:prstGeom prst="rect">
              <a:avLst/>
            </a:prstGeom>
            <a:noFill/>
          </p:spPr>
          <p:txBody>
            <a:bodyPr wrap="none" rtlCol="0">
              <a:spAutoFit/>
            </a:bodyPr>
            <a:lstStyle/>
            <a:p>
              <a:r>
                <a:rPr lang="en-US" altLang="zh-TW" sz="800" dirty="0" smtClean="0">
                  <a:latin typeface="Times New Roman" panose="02020603050405020304" pitchFamily="18" charset="0"/>
                  <a:cs typeface="Times New Roman" panose="02020603050405020304" pitchFamily="18" charset="0"/>
                </a:rPr>
                <a:t>Wind speed </a:t>
              </a:r>
            </a:p>
            <a:p>
              <a:pPr algn="ctr"/>
              <a:r>
                <a:rPr lang="en-US" altLang="zh-TW" sz="800" dirty="0" smtClean="0">
                  <a:latin typeface="Times New Roman" panose="02020603050405020304" pitchFamily="18" charset="0"/>
                  <a:cs typeface="Times New Roman" panose="02020603050405020304" pitchFamily="18" charset="0"/>
                </a:rPr>
                <a:t>(m/s)</a:t>
              </a:r>
              <a:endParaRPr lang="zh-TW" altLang="en-US" sz="800" dirty="0">
                <a:latin typeface="Times New Roman" panose="02020603050405020304" pitchFamily="18" charset="0"/>
                <a:cs typeface="Times New Roman" panose="02020603050405020304" pitchFamily="18" charset="0"/>
              </a:endParaRPr>
            </a:p>
          </p:txBody>
        </p:sp>
        <p:sp>
          <p:nvSpPr>
            <p:cNvPr id="49" name="文字方塊 48"/>
            <p:cNvSpPr txBox="1"/>
            <p:nvPr/>
          </p:nvSpPr>
          <p:spPr>
            <a:xfrm>
              <a:off x="4008444" y="5711399"/>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2020/01/03</a:t>
              </a:r>
            </a:p>
            <a:p>
              <a:pPr algn="ctr"/>
              <a:r>
                <a:rPr lang="en-US" altLang="zh-TW" sz="800" dirty="0" smtClean="0">
                  <a:latin typeface="Times New Roman" panose="02020603050405020304" pitchFamily="18" charset="0"/>
                  <a:cs typeface="Times New Roman" panose="02020603050405020304" pitchFamily="18" charset="0"/>
                </a:rPr>
                <a:t>Day </a:t>
              </a:r>
              <a:r>
                <a:rPr lang="en-US" altLang="zh-TW" sz="800" dirty="0">
                  <a:latin typeface="Times New Roman" panose="02020603050405020304" pitchFamily="18" charset="0"/>
                  <a:cs typeface="Times New Roman" panose="02020603050405020304" pitchFamily="18" charset="0"/>
                </a:rPr>
                <a:t>8</a:t>
              </a:r>
              <a:r>
                <a:rPr lang="en-US" altLang="zh-TW" sz="800" dirty="0" smtClean="0">
                  <a:latin typeface="Times New Roman" panose="02020603050405020304" pitchFamily="18" charset="0"/>
                  <a:cs typeface="Times New Roman" panose="02020603050405020304" pitchFamily="18" charset="0"/>
                </a:rPr>
                <a:t>.</a:t>
              </a:r>
              <a:endParaRPr lang="zh-TW" altLang="en-US" sz="800" dirty="0">
                <a:latin typeface="Times New Roman" panose="02020603050405020304" pitchFamily="18" charset="0"/>
                <a:cs typeface="Times New Roman" panose="02020603050405020304" pitchFamily="18" charset="0"/>
              </a:endParaRPr>
            </a:p>
          </p:txBody>
        </p:sp>
        <p:sp>
          <p:nvSpPr>
            <p:cNvPr id="50" name="文字方塊 49"/>
            <p:cNvSpPr txBox="1"/>
            <p:nvPr/>
          </p:nvSpPr>
          <p:spPr>
            <a:xfrm>
              <a:off x="4652823" y="5720924"/>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2020/01/04</a:t>
              </a:r>
            </a:p>
            <a:p>
              <a:pPr algn="ctr"/>
              <a:r>
                <a:rPr lang="en-US" altLang="zh-TW" sz="800" dirty="0" smtClean="0">
                  <a:latin typeface="Times New Roman" panose="02020603050405020304" pitchFamily="18" charset="0"/>
                  <a:cs typeface="Times New Roman" panose="02020603050405020304" pitchFamily="18" charset="0"/>
                </a:rPr>
                <a:t>Day </a:t>
              </a:r>
              <a:r>
                <a:rPr lang="en-US" altLang="zh-TW" sz="800" dirty="0">
                  <a:latin typeface="Times New Roman" panose="02020603050405020304" pitchFamily="18" charset="0"/>
                  <a:cs typeface="Times New Roman" panose="02020603050405020304" pitchFamily="18" charset="0"/>
                </a:rPr>
                <a:t>9</a:t>
              </a:r>
              <a:endParaRPr lang="zh-TW" altLang="en-US" sz="800" dirty="0">
                <a:latin typeface="Times New Roman" panose="02020603050405020304" pitchFamily="18" charset="0"/>
                <a:cs typeface="Times New Roman" panose="02020603050405020304" pitchFamily="18" charset="0"/>
              </a:endParaRPr>
            </a:p>
          </p:txBody>
        </p:sp>
        <p:sp>
          <p:nvSpPr>
            <p:cNvPr id="51" name="文字方塊 50"/>
            <p:cNvSpPr txBox="1"/>
            <p:nvPr/>
          </p:nvSpPr>
          <p:spPr>
            <a:xfrm>
              <a:off x="5301088" y="5730449"/>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2020/01/05</a:t>
              </a:r>
            </a:p>
            <a:p>
              <a:pPr algn="ctr"/>
              <a:r>
                <a:rPr lang="en-US" altLang="zh-TW" sz="800" dirty="0" smtClean="0">
                  <a:latin typeface="Times New Roman" panose="02020603050405020304" pitchFamily="18" charset="0"/>
                  <a:cs typeface="Times New Roman" panose="02020603050405020304" pitchFamily="18" charset="0"/>
                </a:rPr>
                <a:t>Day 10</a:t>
              </a:r>
              <a:endParaRPr lang="zh-TW" altLang="en-US" sz="800"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5965629" y="5727077"/>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2020/01/06</a:t>
              </a:r>
            </a:p>
            <a:p>
              <a:pPr algn="ctr"/>
              <a:r>
                <a:rPr lang="en-US" altLang="zh-TW" sz="800" dirty="0" smtClean="0">
                  <a:latin typeface="Times New Roman" panose="02020603050405020304" pitchFamily="18" charset="0"/>
                  <a:cs typeface="Times New Roman" panose="02020603050405020304" pitchFamily="18" charset="0"/>
                </a:rPr>
                <a:t>Day 11</a:t>
              </a:r>
              <a:endParaRPr lang="zh-TW" altLang="en-US" sz="800" dirty="0">
                <a:latin typeface="Times New Roman" panose="02020603050405020304" pitchFamily="18" charset="0"/>
                <a:cs typeface="Times New Roman" panose="02020603050405020304" pitchFamily="18" charset="0"/>
              </a:endParaRPr>
            </a:p>
          </p:txBody>
        </p:sp>
        <p:sp>
          <p:nvSpPr>
            <p:cNvPr id="53" name="文字方塊 52"/>
            <p:cNvSpPr txBox="1"/>
            <p:nvPr/>
          </p:nvSpPr>
          <p:spPr>
            <a:xfrm>
              <a:off x="6609555" y="5727077"/>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2020/01/07</a:t>
              </a:r>
            </a:p>
            <a:p>
              <a:pPr algn="ctr"/>
              <a:r>
                <a:rPr lang="en-US" altLang="zh-TW" sz="800" dirty="0" smtClean="0">
                  <a:latin typeface="Times New Roman" panose="02020603050405020304" pitchFamily="18" charset="0"/>
                  <a:cs typeface="Times New Roman" panose="02020603050405020304" pitchFamily="18" charset="0"/>
                </a:rPr>
                <a:t>Day 12</a:t>
              </a:r>
              <a:endParaRPr lang="zh-TW" altLang="en-US" sz="800"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7277324" y="5727077"/>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2020/01/08</a:t>
              </a:r>
            </a:p>
            <a:p>
              <a:pPr algn="ctr"/>
              <a:r>
                <a:rPr lang="en-US" altLang="zh-TW" sz="800" dirty="0" smtClean="0">
                  <a:latin typeface="Times New Roman" panose="02020603050405020304" pitchFamily="18" charset="0"/>
                  <a:cs typeface="Times New Roman" panose="02020603050405020304" pitchFamily="18" charset="0"/>
                </a:rPr>
                <a:t>Day 13</a:t>
              </a:r>
              <a:endParaRPr lang="zh-TW" altLang="en-US" sz="800" dirty="0">
                <a:latin typeface="Times New Roman" panose="02020603050405020304" pitchFamily="18" charset="0"/>
                <a:cs typeface="Times New Roman" panose="02020603050405020304" pitchFamily="18" charset="0"/>
              </a:endParaRPr>
            </a:p>
          </p:txBody>
        </p:sp>
        <p:sp>
          <p:nvSpPr>
            <p:cNvPr id="55" name="文字方塊 54"/>
            <p:cNvSpPr txBox="1"/>
            <p:nvPr/>
          </p:nvSpPr>
          <p:spPr>
            <a:xfrm>
              <a:off x="7939157" y="5725322"/>
              <a:ext cx="657754" cy="338554"/>
            </a:xfrm>
            <a:prstGeom prst="rect">
              <a:avLst/>
            </a:prstGeom>
            <a:noFill/>
          </p:spPr>
          <p:txBody>
            <a:bodyPr wrap="square" rtlCol="0">
              <a:spAutoFit/>
            </a:bodyPr>
            <a:lstStyle/>
            <a:p>
              <a:pPr algn="ctr"/>
              <a:r>
                <a:rPr lang="en-US" altLang="zh-TW" sz="800" dirty="0" smtClean="0">
                  <a:latin typeface="Times New Roman" panose="02020603050405020304" pitchFamily="18" charset="0"/>
                  <a:cs typeface="Times New Roman" panose="02020603050405020304" pitchFamily="18" charset="0"/>
                </a:rPr>
                <a:t>2020/01/09</a:t>
              </a:r>
            </a:p>
            <a:p>
              <a:pPr algn="ctr"/>
              <a:r>
                <a:rPr lang="en-US" altLang="zh-TW" sz="800" dirty="0" smtClean="0">
                  <a:latin typeface="Times New Roman" panose="02020603050405020304" pitchFamily="18" charset="0"/>
                  <a:cs typeface="Times New Roman" panose="02020603050405020304" pitchFamily="18" charset="0"/>
                </a:rPr>
                <a:t>Day 14</a:t>
              </a:r>
              <a:endParaRPr lang="zh-TW" altLang="en-US" sz="800" dirty="0">
                <a:latin typeface="Times New Roman" panose="02020603050405020304" pitchFamily="18" charset="0"/>
                <a:cs typeface="Times New Roman" panose="02020603050405020304" pitchFamily="18" charset="0"/>
              </a:endParaRPr>
            </a:p>
          </p:txBody>
        </p:sp>
        <p:sp>
          <p:nvSpPr>
            <p:cNvPr id="56" name="矩形 55"/>
            <p:cNvSpPr/>
            <p:nvPr/>
          </p:nvSpPr>
          <p:spPr>
            <a:xfrm>
              <a:off x="5300305" y="1104403"/>
              <a:ext cx="665324" cy="4626046"/>
            </a:xfrm>
            <a:prstGeom prst="rect">
              <a:avLst/>
            </a:prstGeom>
            <a:solidFill>
              <a:schemeClr val="accent2">
                <a:lumMod val="40000"/>
                <a:lumOff val="6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p:cNvSpPr txBox="1"/>
            <p:nvPr/>
          </p:nvSpPr>
          <p:spPr>
            <a:xfrm>
              <a:off x="5039658" y="722935"/>
              <a:ext cx="3007105" cy="307777"/>
            </a:xfrm>
            <a:prstGeom prst="rect">
              <a:avLst/>
            </a:prstGeom>
            <a:noFill/>
          </p:spPr>
          <p:txBody>
            <a:bodyPr wrap="none" rtlCol="0">
              <a:spAutoFit/>
            </a:bodyPr>
            <a:lstStyle/>
            <a:p>
              <a:r>
                <a:rPr lang="en-US" altLang="zh-TW" sz="1400" b="1" dirty="0" smtClean="0">
                  <a:latin typeface="Times New Roman" panose="02020603050405020304" pitchFamily="18" charset="0"/>
                  <a:ea typeface="標楷體" panose="03000509000000000000" pitchFamily="65" charset="-120"/>
                  <a:cs typeface="Times New Roman" panose="02020603050405020304" pitchFamily="18" charset="0"/>
                </a:rPr>
                <a:t>Vaccine injection and beak trimming</a:t>
              </a:r>
              <a:endParaRPr lang="zh-TW" altLang="en-US" sz="1400" b="1"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8" name="直線單箭頭接點 57"/>
            <p:cNvCxnSpPr/>
            <p:nvPr/>
          </p:nvCxnSpPr>
          <p:spPr>
            <a:xfrm>
              <a:off x="5620787" y="948402"/>
              <a:ext cx="0" cy="15185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9" name="橢圓 58"/>
            <p:cNvSpPr/>
            <p:nvPr/>
          </p:nvSpPr>
          <p:spPr>
            <a:xfrm>
              <a:off x="5959382" y="4290141"/>
              <a:ext cx="668806" cy="636797"/>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p:cNvSpPr txBox="1"/>
            <p:nvPr/>
          </p:nvSpPr>
          <p:spPr>
            <a:xfrm>
              <a:off x="5593189" y="6018108"/>
              <a:ext cx="1299202" cy="276999"/>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Two weeks of age</a:t>
              </a:r>
              <a:endParaRPr lang="zh-TW" altLang="en-US" sz="1200" dirty="0">
                <a:latin typeface="Times New Roman" panose="02020603050405020304" pitchFamily="18" charset="0"/>
                <a:cs typeface="Times New Roman" panose="02020603050405020304" pitchFamily="18" charset="0"/>
              </a:endParaRPr>
            </a:p>
          </p:txBody>
        </p:sp>
        <p:sp>
          <p:nvSpPr>
            <p:cNvPr id="61" name="矩形 60"/>
            <p:cNvSpPr/>
            <p:nvPr/>
          </p:nvSpPr>
          <p:spPr>
            <a:xfrm>
              <a:off x="8669943" y="3429000"/>
              <a:ext cx="194580" cy="823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8597102" y="3377641"/>
              <a:ext cx="287258" cy="913070"/>
            </a:xfrm>
            <a:prstGeom prst="rect">
              <a:avLst/>
            </a:prstGeom>
            <a:noFill/>
          </p:spPr>
          <p:txBody>
            <a:bodyPr wrap="none" rtlCol="0">
              <a:spAutoFit/>
            </a:bodyPr>
            <a:lstStyle/>
            <a:p>
              <a:pPr>
                <a:spcAft>
                  <a:spcPts val="500"/>
                </a:spcAft>
              </a:pPr>
              <a:r>
                <a:rPr lang="en-US" altLang="zh-TW" sz="700" dirty="0" smtClean="0">
                  <a:solidFill>
                    <a:srgbClr val="FF8F8F"/>
                  </a:solidFill>
                  <a:latin typeface="微軟正黑體" panose="020B0604030504040204" pitchFamily="34" charset="-120"/>
                  <a:ea typeface="微軟正黑體" panose="020B0604030504040204" pitchFamily="34" charset="-120"/>
                </a:rPr>
                <a:t>20</a:t>
              </a:r>
            </a:p>
            <a:p>
              <a:pPr>
                <a:spcAft>
                  <a:spcPts val="550"/>
                </a:spcAft>
              </a:pPr>
              <a:r>
                <a:rPr lang="en-US" altLang="zh-TW" sz="700" dirty="0" smtClean="0">
                  <a:solidFill>
                    <a:srgbClr val="FF8F8F"/>
                  </a:solidFill>
                  <a:latin typeface="微軟正黑體" panose="020B0604030504040204" pitchFamily="34" charset="-120"/>
                  <a:ea typeface="微軟正黑體" panose="020B0604030504040204" pitchFamily="34" charset="-120"/>
                </a:rPr>
                <a:t>15</a:t>
              </a:r>
            </a:p>
            <a:p>
              <a:pPr>
                <a:spcAft>
                  <a:spcPts val="500"/>
                </a:spcAft>
              </a:pPr>
              <a:r>
                <a:rPr lang="en-US" altLang="zh-TW" sz="700" dirty="0" smtClean="0">
                  <a:solidFill>
                    <a:srgbClr val="FF8F8F"/>
                  </a:solidFill>
                  <a:latin typeface="微軟正黑體" panose="020B0604030504040204" pitchFamily="34" charset="-120"/>
                  <a:ea typeface="微軟正黑體" panose="020B0604030504040204" pitchFamily="34" charset="-120"/>
                </a:rPr>
                <a:t>10</a:t>
              </a:r>
            </a:p>
            <a:p>
              <a:pPr>
                <a:spcAft>
                  <a:spcPts val="540"/>
                </a:spcAft>
              </a:pPr>
              <a:r>
                <a:rPr lang="en-US" altLang="zh-TW" sz="700" dirty="0" smtClean="0">
                  <a:solidFill>
                    <a:srgbClr val="FF8F8F"/>
                  </a:solidFill>
                  <a:latin typeface="微軟正黑體" panose="020B0604030504040204" pitchFamily="34" charset="-120"/>
                  <a:ea typeface="微軟正黑體" panose="020B0604030504040204" pitchFamily="34" charset="-120"/>
                </a:rPr>
                <a:t>5</a:t>
              </a:r>
            </a:p>
            <a:p>
              <a:r>
                <a:rPr lang="en-US" altLang="zh-TW" sz="700" dirty="0">
                  <a:solidFill>
                    <a:srgbClr val="FF8F8F"/>
                  </a:solidFill>
                  <a:latin typeface="微軟正黑體" panose="020B0604030504040204" pitchFamily="34" charset="-120"/>
                  <a:ea typeface="微軟正黑體" panose="020B0604030504040204" pitchFamily="34" charset="-120"/>
                </a:rPr>
                <a:t>0</a:t>
              </a:r>
              <a:endParaRPr lang="zh-TW" altLang="en-US" sz="700" dirty="0">
                <a:solidFill>
                  <a:srgbClr val="FF8F8F"/>
                </a:solidFill>
                <a:latin typeface="微軟正黑體" panose="020B0604030504040204" pitchFamily="34" charset="-120"/>
                <a:ea typeface="微軟正黑體" panose="020B0604030504040204" pitchFamily="34" charset="-120"/>
              </a:endParaRPr>
            </a:p>
          </p:txBody>
        </p:sp>
      </p:grpSp>
      <p:sp>
        <p:nvSpPr>
          <p:cNvPr id="67" name="文字方塊 66"/>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25</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64" name="文字方塊 63"/>
          <p:cNvSpPr txBox="1"/>
          <p:nvPr/>
        </p:nvSpPr>
        <p:spPr>
          <a:xfrm>
            <a:off x="256064" y="408605"/>
            <a:ext cx="6340197"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剪嘴與疫苗對於土雞活動力的影響</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76867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圖表 3"/>
          <p:cNvGraphicFramePr>
            <a:graphicFrameLocks/>
          </p:cNvGraphicFramePr>
          <p:nvPr>
            <p:extLst>
              <p:ext uri="{D42A27DB-BD31-4B8C-83A1-F6EECF244321}">
                <p14:modId xmlns:p14="http://schemas.microsoft.com/office/powerpoint/2010/main" val="3898289946"/>
              </p:ext>
            </p:extLst>
          </p:nvPr>
        </p:nvGraphicFramePr>
        <p:xfrm>
          <a:off x="699705" y="4446118"/>
          <a:ext cx="8298852" cy="186408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字方塊 4"/>
          <p:cNvSpPr txBox="1"/>
          <p:nvPr/>
        </p:nvSpPr>
        <p:spPr>
          <a:xfrm>
            <a:off x="4362459" y="6139616"/>
            <a:ext cx="973343" cy="231956"/>
          </a:xfrm>
          <a:prstGeom prst="rect">
            <a:avLst/>
          </a:prstGeom>
          <a:noFill/>
        </p:spPr>
        <p:txBody>
          <a:bodyPr wrap="none" rtlCol="0">
            <a:spAutoFit/>
          </a:bodyP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Day of age</a:t>
            </a:r>
          </a:p>
        </p:txBody>
      </p:sp>
      <p:sp>
        <p:nvSpPr>
          <p:cNvPr id="6" name="文字方塊 5"/>
          <p:cNvSpPr txBox="1"/>
          <p:nvPr/>
        </p:nvSpPr>
        <p:spPr>
          <a:xfrm rot="16200000">
            <a:off x="-291123" y="5013696"/>
            <a:ext cx="1621184" cy="523220"/>
          </a:xfrm>
          <a:prstGeom prst="rect">
            <a:avLst/>
          </a:prstGeom>
          <a:solidFill>
            <a:schemeClr val="bg1"/>
          </a:solidFill>
        </p:spPr>
        <p:txBody>
          <a:bodyPr wrap="square" rtlCol="0">
            <a:spAutoFit/>
          </a:bodyP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Standard deviation of activity</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p:cNvSpPr/>
          <p:nvPr/>
        </p:nvSpPr>
        <p:spPr>
          <a:xfrm>
            <a:off x="3173354" y="4396071"/>
            <a:ext cx="710578" cy="1598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197161" y="4175986"/>
            <a:ext cx="716863" cy="208761"/>
          </a:xfrm>
          <a:prstGeom prst="rect">
            <a:avLst/>
          </a:prstGeom>
          <a:noFill/>
        </p:spPr>
        <p:txBody>
          <a:bodyPr wrap="none" rtlCol="0">
            <a:spAutoFit/>
          </a:bodyPr>
          <a:lstStyle/>
          <a:p>
            <a:r>
              <a:rPr lang="en-US" altLang="zh-TW" sz="1200" dirty="0" smtClean="0">
                <a:solidFill>
                  <a:srgbClr val="FF0000"/>
                </a:solidFill>
                <a:latin typeface="Times New Roman" panose="02020603050405020304" pitchFamily="18" charset="0"/>
                <a:cs typeface="Times New Roman" panose="02020603050405020304" pitchFamily="18" charset="0"/>
              </a:rPr>
              <a:t>Baseline</a:t>
            </a:r>
            <a:endParaRPr lang="zh-TW" altLang="en-US" sz="1200" dirty="0">
              <a:solidFill>
                <a:srgbClr val="FF0000"/>
              </a:solidFill>
              <a:latin typeface="Times New Roman" panose="02020603050405020304" pitchFamily="18" charset="0"/>
              <a:cs typeface="Times New Roman" panose="02020603050405020304" pitchFamily="18" charset="0"/>
            </a:endParaRPr>
          </a:p>
        </p:txBody>
      </p:sp>
      <p:sp>
        <p:nvSpPr>
          <p:cNvPr id="9" name="文字方塊 8"/>
          <p:cNvSpPr txBox="1"/>
          <p:nvPr/>
        </p:nvSpPr>
        <p:spPr>
          <a:xfrm>
            <a:off x="6159729" y="4502721"/>
            <a:ext cx="415498" cy="278347"/>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0" name="文字方塊 9"/>
          <p:cNvSpPr txBox="1"/>
          <p:nvPr/>
        </p:nvSpPr>
        <p:spPr>
          <a:xfrm>
            <a:off x="6930569" y="4503468"/>
            <a:ext cx="300082" cy="278347"/>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1" name="文字方塊 10"/>
          <p:cNvSpPr txBox="1"/>
          <p:nvPr/>
        </p:nvSpPr>
        <p:spPr>
          <a:xfrm>
            <a:off x="8282867" y="4502721"/>
            <a:ext cx="415498" cy="278347"/>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7574358" y="5606922"/>
            <a:ext cx="1335622" cy="197163"/>
          </a:xfrm>
          <a:prstGeom prst="rect">
            <a:avLst/>
          </a:prstGeom>
          <a:noFill/>
        </p:spPr>
        <p:txBody>
          <a:bodyPr wrap="none" rtlCol="0">
            <a:spAutoFit/>
          </a:bodyPr>
          <a:lstStyle/>
          <a:p>
            <a:r>
              <a:rPr lang="en-US" altLang="zh-TW" sz="1100" dirty="0" smtClean="0">
                <a:solidFill>
                  <a:srgbClr val="FF0000"/>
                </a:solidFill>
                <a:latin typeface="Times New Roman" panose="02020603050405020304" pitchFamily="18" charset="0"/>
                <a:cs typeface="Times New Roman" panose="02020603050405020304" pitchFamily="18" charset="0"/>
              </a:rPr>
              <a:t>** Significant at 1%</a:t>
            </a:r>
            <a:endParaRPr lang="zh-TW" altLang="en-US" sz="1100" dirty="0">
              <a:solidFill>
                <a:srgbClr val="FF0000"/>
              </a:solidFill>
              <a:latin typeface="Times New Roman" panose="02020603050405020304" pitchFamily="18" charset="0"/>
              <a:cs typeface="Times New Roman" panose="02020603050405020304" pitchFamily="18" charset="0"/>
            </a:endParaRPr>
          </a:p>
        </p:txBody>
      </p:sp>
      <p:sp>
        <p:nvSpPr>
          <p:cNvPr id="13" name="文字方塊 12"/>
          <p:cNvSpPr txBox="1"/>
          <p:nvPr/>
        </p:nvSpPr>
        <p:spPr>
          <a:xfrm>
            <a:off x="7644890" y="5731015"/>
            <a:ext cx="1265090" cy="197163"/>
          </a:xfrm>
          <a:prstGeom prst="rect">
            <a:avLst/>
          </a:prstGeom>
          <a:noFill/>
        </p:spPr>
        <p:txBody>
          <a:bodyPr wrap="none" rtlCol="0">
            <a:spAutoFit/>
          </a:bodyPr>
          <a:lstStyle/>
          <a:p>
            <a:r>
              <a:rPr lang="en-US" altLang="zh-TW" sz="1100" dirty="0" smtClean="0">
                <a:solidFill>
                  <a:srgbClr val="FF0000"/>
                </a:solidFill>
                <a:latin typeface="Times New Roman" panose="02020603050405020304" pitchFamily="18" charset="0"/>
                <a:cs typeface="Times New Roman" panose="02020603050405020304" pitchFamily="18" charset="0"/>
              </a:rPr>
              <a:t>* Significant at 5%</a:t>
            </a:r>
            <a:endParaRPr lang="zh-TW" altLang="en-US" sz="1100" dirty="0">
              <a:solidFill>
                <a:srgbClr val="FF0000"/>
              </a:solidFill>
              <a:latin typeface="Times New Roman" panose="02020603050405020304" pitchFamily="18" charset="0"/>
              <a:cs typeface="Times New Roman" panose="02020603050405020304" pitchFamily="18" charset="0"/>
            </a:endParaRPr>
          </a:p>
        </p:txBody>
      </p:sp>
      <p:sp>
        <p:nvSpPr>
          <p:cNvPr id="14" name="文字方塊 13"/>
          <p:cNvSpPr txBox="1"/>
          <p:nvPr/>
        </p:nvSpPr>
        <p:spPr>
          <a:xfrm>
            <a:off x="1279050" y="4380583"/>
            <a:ext cx="256802"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a:t>
            </a:r>
            <a:endParaRPr lang="zh-TW" altLang="en-US" dirty="0">
              <a:latin typeface="Times New Roman" panose="02020603050405020304" pitchFamily="18" charset="0"/>
              <a:cs typeface="Times New Roman" panose="02020603050405020304" pitchFamily="18" charset="0"/>
            </a:endParaRPr>
          </a:p>
        </p:txBody>
      </p:sp>
      <p:sp>
        <p:nvSpPr>
          <p:cNvPr id="15" name="文字方塊 14"/>
          <p:cNvSpPr txBox="1"/>
          <p:nvPr/>
        </p:nvSpPr>
        <p:spPr>
          <a:xfrm>
            <a:off x="1967345" y="4380583"/>
            <a:ext cx="255198" cy="197163"/>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p:txBody>
      </p:sp>
      <p:sp>
        <p:nvSpPr>
          <p:cNvPr id="16" name="文字方塊 15"/>
          <p:cNvSpPr txBox="1"/>
          <p:nvPr/>
        </p:nvSpPr>
        <p:spPr>
          <a:xfrm>
            <a:off x="2714571" y="4370286"/>
            <a:ext cx="255198"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3</a:t>
            </a:r>
            <a:endParaRPr lang="zh-TW" altLang="en-US"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a:off x="3383595" y="4370286"/>
            <a:ext cx="255198" cy="197163"/>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4</a:t>
            </a:r>
            <a:endParaRPr lang="zh-TW" altLang="en-US" dirty="0">
              <a:latin typeface="Times New Roman" panose="02020603050405020304" pitchFamily="18" charset="0"/>
              <a:cs typeface="Times New Roman" panose="02020603050405020304" pitchFamily="18" charset="0"/>
            </a:endParaRPr>
          </a:p>
        </p:txBody>
      </p:sp>
      <p:sp>
        <p:nvSpPr>
          <p:cNvPr id="18" name="文字方塊 17"/>
          <p:cNvSpPr txBox="1"/>
          <p:nvPr/>
        </p:nvSpPr>
        <p:spPr>
          <a:xfrm>
            <a:off x="4058890" y="4370286"/>
            <a:ext cx="255198"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5</a:t>
            </a:r>
            <a:endParaRPr lang="zh-TW" altLang="en-US"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4797524" y="4370286"/>
            <a:ext cx="255198" cy="197163"/>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6</a:t>
            </a:r>
            <a:endParaRPr lang="zh-TW" altLang="en-US" dirty="0">
              <a:latin typeface="Times New Roman" panose="02020603050405020304" pitchFamily="18" charset="0"/>
              <a:cs typeface="Times New Roman" panose="02020603050405020304" pitchFamily="18" charset="0"/>
            </a:endParaRPr>
          </a:p>
        </p:txBody>
      </p:sp>
      <p:sp>
        <p:nvSpPr>
          <p:cNvPr id="20" name="文字方塊 19"/>
          <p:cNvSpPr txBox="1"/>
          <p:nvPr/>
        </p:nvSpPr>
        <p:spPr>
          <a:xfrm>
            <a:off x="5525443" y="4370286"/>
            <a:ext cx="255198"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7</a:t>
            </a:r>
            <a:endParaRPr lang="zh-TW" altLang="en-US" dirty="0">
              <a:latin typeface="Times New Roman" panose="02020603050405020304" pitchFamily="18" charset="0"/>
              <a:cs typeface="Times New Roman" panose="02020603050405020304" pitchFamily="18" charset="0"/>
            </a:endParaRPr>
          </a:p>
        </p:txBody>
      </p:sp>
      <p:sp>
        <p:nvSpPr>
          <p:cNvPr id="21" name="文字方塊 20"/>
          <p:cNvSpPr txBox="1"/>
          <p:nvPr/>
        </p:nvSpPr>
        <p:spPr>
          <a:xfrm>
            <a:off x="6240889" y="4370286"/>
            <a:ext cx="255198" cy="197163"/>
          </a:xfrm>
          <a:prstGeom prst="rect">
            <a:avLst/>
          </a:prstGeom>
          <a:noFill/>
        </p:spPr>
        <p:txBody>
          <a:bodyPr wrap="none" rtlCol="0">
            <a:spAutoFit/>
          </a:bodyPr>
          <a:lstStyle/>
          <a:p>
            <a:r>
              <a:rPr lang="en-US" altLang="zh-TW" sz="1100" dirty="0">
                <a:latin typeface="Times New Roman" panose="02020603050405020304" pitchFamily="18" charset="0"/>
                <a:cs typeface="Times New Roman" panose="02020603050405020304" pitchFamily="18" charset="0"/>
              </a:rPr>
              <a:t>8</a:t>
            </a:r>
            <a:endParaRPr lang="zh-TW" altLang="en-US"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6938027" y="4368720"/>
            <a:ext cx="255198"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9</a:t>
            </a:r>
            <a:endParaRPr lang="zh-TW" altLang="en-US"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7618142" y="4368720"/>
            <a:ext cx="325730"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10</a:t>
            </a:r>
            <a:endParaRPr lang="zh-TW" altLang="en-US" dirty="0">
              <a:latin typeface="Times New Roman" panose="02020603050405020304" pitchFamily="18" charset="0"/>
              <a:cs typeface="Times New Roman" panose="02020603050405020304" pitchFamily="18" charset="0"/>
            </a:endParaRPr>
          </a:p>
        </p:txBody>
      </p:sp>
      <p:sp>
        <p:nvSpPr>
          <p:cNvPr id="24" name="文字方塊 23"/>
          <p:cNvSpPr txBox="1"/>
          <p:nvPr/>
        </p:nvSpPr>
        <p:spPr>
          <a:xfrm>
            <a:off x="8314506" y="4368720"/>
            <a:ext cx="325730" cy="197163"/>
          </a:xfrm>
          <a:prstGeom prst="rect">
            <a:avLst/>
          </a:prstGeom>
          <a:noFill/>
        </p:spPr>
        <p:txBody>
          <a:bodyPr wrap="none" rtlCol="0">
            <a:spAutoFit/>
          </a:bodyPr>
          <a:lstStyle/>
          <a:p>
            <a:r>
              <a:rPr lang="en-US" altLang="zh-TW" sz="1100" dirty="0" smtClean="0">
                <a:latin typeface="Times New Roman" panose="02020603050405020304" pitchFamily="18" charset="0"/>
                <a:cs typeface="Times New Roman" panose="02020603050405020304" pitchFamily="18" charset="0"/>
              </a:rPr>
              <a:t>11</a:t>
            </a:r>
            <a:endParaRPr lang="zh-TW" altLang="en-US"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4426890" y="4216398"/>
            <a:ext cx="564578" cy="231956"/>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week</a:t>
            </a:r>
            <a:endParaRPr lang="zh-TW" altLang="en-US" sz="1400" dirty="0">
              <a:latin typeface="Times New Roman" panose="02020603050405020304" pitchFamily="18" charset="0"/>
              <a:cs typeface="Times New Roman" panose="02020603050405020304" pitchFamily="18" charset="0"/>
            </a:endParaRPr>
          </a:p>
        </p:txBody>
      </p:sp>
      <p:sp>
        <p:nvSpPr>
          <p:cNvPr id="43" name="文字方塊 42"/>
          <p:cNvSpPr txBox="1"/>
          <p:nvPr/>
        </p:nvSpPr>
        <p:spPr>
          <a:xfrm>
            <a:off x="580805" y="1010034"/>
            <a:ext cx="7982389" cy="135421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高於</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61</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將導致雞隻</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活動力降低</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此結果與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第一次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於商業禽舍所蒐集之數據相似。</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與</a:t>
            </a:r>
            <a:r>
              <a:rPr lang="zh-TW"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第一次</a:t>
            </a:r>
            <a:r>
              <a:rPr lang="zh-TW"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的實驗數據相比</a:t>
            </a:r>
            <a:r>
              <a:rPr lang="zh-TW"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活動</a:t>
            </a:r>
            <a:r>
              <a:rPr lang="zh-TW"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力標準</a:t>
            </a:r>
            <a:r>
              <a:rPr lang="zh-TW" altLang="zh-TW" b="1"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差</a:t>
            </a:r>
            <a:r>
              <a:rPr lang="zh-TW"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並未</a:t>
            </a:r>
            <a:r>
              <a:rPr lang="zh-TW"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在雞隻年齡為</a:t>
            </a:r>
            <a:r>
              <a:rPr lang="en-US" altLang="zh-TW" b="1" dirty="0">
                <a:solidFill>
                  <a:srgbClr val="000000"/>
                </a:solidFill>
                <a:latin typeface="Times New Roman" panose="02020603050405020304" pitchFamily="18" charset="0"/>
                <a:ea typeface="標楷體" panose="03000509000000000000" pitchFamily="65" charset="-120"/>
              </a:rPr>
              <a:t>7</a:t>
            </a:r>
            <a:r>
              <a:rPr lang="zh-TW"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週齡</a:t>
            </a:r>
            <a:r>
              <a:rPr lang="zh-TW"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以及</a:t>
            </a:r>
            <a:r>
              <a:rPr lang="en-US" altLang="zh-TW" b="1" dirty="0">
                <a:solidFill>
                  <a:srgbClr val="000000"/>
                </a:solidFill>
                <a:latin typeface="Times New Roman" panose="02020603050405020304" pitchFamily="18" charset="0"/>
                <a:ea typeface="標楷體" panose="03000509000000000000" pitchFamily="65" charset="-120"/>
              </a:rPr>
              <a:t>10</a:t>
            </a:r>
            <a:r>
              <a:rPr lang="zh-TW"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週齡</a:t>
            </a:r>
            <a:r>
              <a:rPr lang="zh-TW" altLang="zh-TW"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時達到顯著較高的</a:t>
            </a:r>
            <a:r>
              <a:rPr lang="zh-TW" altLang="zh-TW"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趨勢</a:t>
            </a:r>
            <a:r>
              <a:rPr lang="zh-TW" altLang="en-US"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4" name="群組 63"/>
          <p:cNvGrpSpPr/>
          <p:nvPr/>
        </p:nvGrpSpPr>
        <p:grpSpPr>
          <a:xfrm>
            <a:off x="137386" y="2188887"/>
            <a:ext cx="8733585" cy="2064897"/>
            <a:chOff x="137386" y="2188887"/>
            <a:chExt cx="8733585" cy="2064897"/>
          </a:xfrm>
        </p:grpSpPr>
        <p:sp>
          <p:nvSpPr>
            <p:cNvPr id="29" name="文字方塊 28"/>
            <p:cNvSpPr txBox="1"/>
            <p:nvPr/>
          </p:nvSpPr>
          <p:spPr>
            <a:xfrm rot="16200000">
              <a:off x="-660284" y="2986557"/>
              <a:ext cx="1903118" cy="307777"/>
            </a:xfrm>
            <a:prstGeom prst="rect">
              <a:avLst/>
            </a:prstGeom>
            <a:noFill/>
          </p:spPr>
          <p:txBody>
            <a:bodyPr wrap="square" rtlCol="0">
              <a:spAutoFit/>
            </a:bodyP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Weight of native chicken (g)</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3" name="群組 62"/>
            <p:cNvGrpSpPr/>
            <p:nvPr/>
          </p:nvGrpSpPr>
          <p:grpSpPr>
            <a:xfrm>
              <a:off x="571997" y="2362876"/>
              <a:ext cx="8298974" cy="1890908"/>
              <a:chOff x="571997" y="2362876"/>
              <a:chExt cx="8298974" cy="1890908"/>
            </a:xfrm>
          </p:grpSpPr>
          <p:sp>
            <p:nvSpPr>
              <p:cNvPr id="36" name="文字方塊 35"/>
              <p:cNvSpPr txBox="1"/>
              <p:nvPr/>
            </p:nvSpPr>
            <p:spPr>
              <a:xfrm>
                <a:off x="1156947" y="2436009"/>
                <a:ext cx="284052" cy="266921"/>
              </a:xfrm>
              <a:prstGeom prst="rect">
                <a:avLst/>
              </a:prstGeom>
              <a:noFill/>
            </p:spPr>
            <p:txBody>
              <a:bodyPr wrap="none" rtlCol="0">
                <a:spAutoFit/>
              </a:bodyPr>
              <a:lstStyle/>
              <a:p>
                <a:r>
                  <a:rPr lang="en-US" altLang="zh-TW" dirty="0" smtClean="0">
                    <a:latin typeface="+mj-lt"/>
                  </a:rPr>
                  <a:t>x</a:t>
                </a:r>
                <a:endParaRPr lang="zh-TW" altLang="en-US" dirty="0">
                  <a:latin typeface="+mj-lt"/>
                </a:endParaRPr>
              </a:p>
            </p:txBody>
          </p:sp>
          <p:grpSp>
            <p:nvGrpSpPr>
              <p:cNvPr id="28" name="群組 27"/>
              <p:cNvGrpSpPr/>
              <p:nvPr/>
            </p:nvGrpSpPr>
            <p:grpSpPr>
              <a:xfrm>
                <a:off x="571997" y="2362876"/>
                <a:ext cx="8099727" cy="1842198"/>
                <a:chOff x="1945292" y="3803640"/>
                <a:chExt cx="8099727" cy="2549006"/>
              </a:xfrm>
            </p:grpSpPr>
            <p:graphicFrame>
              <p:nvGraphicFramePr>
                <p:cNvPr id="39" name="圖表 38"/>
                <p:cNvGraphicFramePr>
                  <a:graphicFrameLocks/>
                </p:cNvGraphicFramePr>
                <p:nvPr>
                  <p:extLst>
                    <p:ext uri="{D42A27DB-BD31-4B8C-83A1-F6EECF244321}">
                      <p14:modId xmlns:p14="http://schemas.microsoft.com/office/powerpoint/2010/main" val="3333439097"/>
                    </p:ext>
                  </p:extLst>
                </p:nvPr>
              </p:nvGraphicFramePr>
              <p:xfrm>
                <a:off x="1945292" y="3816037"/>
                <a:ext cx="8099727" cy="2536609"/>
              </p:xfrm>
              <a:graphic>
                <a:graphicData uri="http://schemas.openxmlformats.org/drawingml/2006/chart">
                  <c:chart xmlns:c="http://schemas.openxmlformats.org/drawingml/2006/chart" xmlns:r="http://schemas.openxmlformats.org/officeDocument/2006/relationships" r:id="rId4"/>
                </a:graphicData>
              </a:graphic>
            </p:graphicFrame>
            <p:sp>
              <p:nvSpPr>
                <p:cNvPr id="40" name="矩形 39"/>
                <p:cNvSpPr/>
                <p:nvPr/>
              </p:nvSpPr>
              <p:spPr>
                <a:xfrm>
                  <a:off x="9746559" y="3883863"/>
                  <a:ext cx="266972" cy="2166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9696360" y="3803640"/>
                  <a:ext cx="325730" cy="2292564"/>
                </a:xfrm>
                <a:prstGeom prst="rect">
                  <a:avLst/>
                </a:prstGeom>
                <a:noFill/>
              </p:spPr>
              <p:txBody>
                <a:bodyPr wrap="none" rtlCol="0">
                  <a:spAutoFit/>
                </a:bodyPr>
                <a:lstStyle/>
                <a:p>
                  <a:pPr>
                    <a:spcAft>
                      <a:spcPts val="1400"/>
                    </a:spcAft>
                  </a:pPr>
                  <a:r>
                    <a:rPr lang="en-US" altLang="zh-TW" sz="1100" dirty="0" smtClean="0">
                      <a:solidFill>
                        <a:schemeClr val="accent5"/>
                      </a:solidFill>
                      <a:latin typeface="Times New Roman" panose="02020603050405020304" pitchFamily="18" charset="0"/>
                      <a:cs typeface="Times New Roman" panose="02020603050405020304" pitchFamily="18" charset="0"/>
                    </a:rPr>
                    <a:t>40</a:t>
                  </a:r>
                  <a:endParaRPr lang="en-US" altLang="zh-TW" sz="1100" dirty="0">
                    <a:solidFill>
                      <a:schemeClr val="accent5"/>
                    </a:solidFill>
                    <a:latin typeface="Times New Roman" panose="02020603050405020304" pitchFamily="18" charset="0"/>
                    <a:cs typeface="Times New Roman" panose="02020603050405020304" pitchFamily="18" charset="0"/>
                  </a:endParaRPr>
                </a:p>
                <a:p>
                  <a:pPr>
                    <a:spcAft>
                      <a:spcPts val="1500"/>
                    </a:spcAft>
                  </a:pPr>
                  <a:r>
                    <a:rPr lang="en-US" altLang="zh-TW" sz="1100" dirty="0" smtClean="0">
                      <a:solidFill>
                        <a:schemeClr val="accent5"/>
                      </a:solidFill>
                      <a:latin typeface="Times New Roman" panose="02020603050405020304" pitchFamily="18" charset="0"/>
                      <a:cs typeface="Times New Roman" panose="02020603050405020304" pitchFamily="18" charset="0"/>
                    </a:rPr>
                    <a:t>30</a:t>
                  </a:r>
                  <a:endParaRPr lang="en-US" altLang="zh-TW" sz="1100" dirty="0">
                    <a:solidFill>
                      <a:schemeClr val="accent5"/>
                    </a:solidFill>
                    <a:latin typeface="Times New Roman" panose="02020603050405020304" pitchFamily="18" charset="0"/>
                    <a:cs typeface="Times New Roman" panose="02020603050405020304" pitchFamily="18" charset="0"/>
                  </a:endParaRPr>
                </a:p>
                <a:p>
                  <a:pPr>
                    <a:spcAft>
                      <a:spcPts val="1300"/>
                    </a:spcAft>
                  </a:pPr>
                  <a:r>
                    <a:rPr lang="en-US" altLang="zh-TW" sz="1100" dirty="0" smtClean="0">
                      <a:solidFill>
                        <a:schemeClr val="accent5"/>
                      </a:solidFill>
                      <a:latin typeface="Times New Roman" panose="02020603050405020304" pitchFamily="18" charset="0"/>
                      <a:cs typeface="Times New Roman" panose="02020603050405020304" pitchFamily="18" charset="0"/>
                    </a:rPr>
                    <a:t>20</a:t>
                  </a:r>
                  <a:endParaRPr lang="en-US" altLang="zh-TW" sz="1100" dirty="0">
                    <a:solidFill>
                      <a:schemeClr val="accent5"/>
                    </a:solidFill>
                    <a:latin typeface="Times New Roman" panose="02020603050405020304" pitchFamily="18" charset="0"/>
                    <a:cs typeface="Times New Roman" panose="02020603050405020304" pitchFamily="18" charset="0"/>
                  </a:endParaRPr>
                </a:p>
                <a:p>
                  <a:pPr>
                    <a:spcAft>
                      <a:spcPts val="1400"/>
                    </a:spcAft>
                  </a:pPr>
                  <a:r>
                    <a:rPr lang="en-US" altLang="zh-TW" sz="1100" dirty="0" smtClean="0">
                      <a:solidFill>
                        <a:schemeClr val="accent5"/>
                      </a:solidFill>
                      <a:latin typeface="Times New Roman" panose="02020603050405020304" pitchFamily="18" charset="0"/>
                      <a:cs typeface="Times New Roman" panose="02020603050405020304" pitchFamily="18" charset="0"/>
                    </a:rPr>
                    <a:t>10</a:t>
                  </a:r>
                  <a:endParaRPr lang="en-US" altLang="zh-TW" sz="1100" dirty="0">
                    <a:solidFill>
                      <a:schemeClr val="accent5"/>
                    </a:solidFill>
                    <a:latin typeface="Times New Roman" panose="02020603050405020304" pitchFamily="18" charset="0"/>
                    <a:cs typeface="Times New Roman" panose="02020603050405020304" pitchFamily="18" charset="0"/>
                  </a:endParaRPr>
                </a:p>
                <a:p>
                  <a:r>
                    <a:rPr lang="en-US" altLang="zh-TW" sz="1100" dirty="0" smtClean="0">
                      <a:solidFill>
                        <a:schemeClr val="accent5"/>
                      </a:solidFill>
                      <a:latin typeface="Times New Roman" panose="02020603050405020304" pitchFamily="18" charset="0"/>
                      <a:cs typeface="Times New Roman" panose="02020603050405020304" pitchFamily="18" charset="0"/>
                    </a:rPr>
                    <a:t>0</a:t>
                  </a:r>
                  <a:endParaRPr lang="zh-TW" altLang="en-US" sz="1100" dirty="0">
                    <a:solidFill>
                      <a:schemeClr val="accent5"/>
                    </a:solidFill>
                    <a:latin typeface="Times New Roman" panose="02020603050405020304" pitchFamily="18" charset="0"/>
                    <a:cs typeface="Times New Roman" panose="02020603050405020304" pitchFamily="18" charset="0"/>
                  </a:endParaRPr>
                </a:p>
              </p:txBody>
            </p:sp>
          </p:grpSp>
          <p:sp>
            <p:nvSpPr>
              <p:cNvPr id="30" name="文字方塊 29"/>
              <p:cNvSpPr txBox="1"/>
              <p:nvPr/>
            </p:nvSpPr>
            <p:spPr>
              <a:xfrm rot="5400000">
                <a:off x="8330598" y="3036217"/>
                <a:ext cx="772969" cy="307777"/>
              </a:xfrm>
              <a:prstGeom prst="rect">
                <a:avLst/>
              </a:prstGeom>
              <a:noFill/>
            </p:spPr>
            <p:txBody>
              <a:bodyPr wrap="none" rtlCol="0">
                <a:spAutoFit/>
              </a:bodyPr>
              <a:lstStyle/>
              <a:p>
                <a:r>
                  <a:rPr lang="en-US" altLang="zh-TW" sz="1400" dirty="0" smtClean="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sz="1400" dirty="0">
                  <a:solidFill>
                    <a:schemeClr val="accent5"/>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p:cNvSpPr txBox="1"/>
              <p:nvPr/>
            </p:nvSpPr>
            <p:spPr>
              <a:xfrm>
                <a:off x="4226901" y="4031350"/>
                <a:ext cx="973343" cy="222434"/>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Day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of age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矩形 31"/>
              <p:cNvSpPr/>
              <p:nvPr/>
            </p:nvSpPr>
            <p:spPr>
              <a:xfrm>
                <a:off x="6741470" y="2507907"/>
                <a:ext cx="1546477" cy="1369884"/>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1411712" y="2647610"/>
                <a:ext cx="772969" cy="222434"/>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4" name="直線接點 33"/>
              <p:cNvCxnSpPr/>
              <p:nvPr/>
            </p:nvCxnSpPr>
            <p:spPr>
              <a:xfrm>
                <a:off x="1151058" y="2641670"/>
                <a:ext cx="2747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1151058" y="2813690"/>
                <a:ext cx="274795"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255942" y="2786922"/>
                <a:ext cx="73556" cy="531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1405198" y="2483530"/>
                <a:ext cx="2234971" cy="222434"/>
              </a:xfrm>
              <a:prstGeom prst="rect">
                <a:avLst/>
              </a:prstGeom>
              <a:noFill/>
            </p:spPr>
            <p:txBody>
              <a:bodyPr wrap="none" rtlCol="0">
                <a:spAutoFit/>
              </a:bodyPr>
              <a:lstStyle/>
              <a:p>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Weight of native chicken (g)</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5" name="直線單箭頭接點 44"/>
              <p:cNvCxnSpPr/>
              <p:nvPr/>
            </p:nvCxnSpPr>
            <p:spPr>
              <a:xfrm flipV="1">
                <a:off x="1060810" y="3424957"/>
                <a:ext cx="636074" cy="7376"/>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988288" y="3149420"/>
                <a:ext cx="1172116" cy="261610"/>
              </a:xfrm>
              <a:prstGeom prst="rect">
                <a:avLst/>
              </a:prstGeom>
              <a:noFill/>
            </p:spPr>
            <p:txBody>
              <a:bodyPr wrap="none" rtlCol="0">
                <a:spAutoFit/>
              </a:bodyPr>
              <a:lstStyle/>
              <a:p>
                <a:r>
                  <a:rPr lang="zh-TW" altLang="en-US" sz="1100" dirty="0" smtClean="0">
                    <a:latin typeface="標楷體" panose="03000509000000000000" pitchFamily="65" charset="-120"/>
                    <a:ea typeface="標楷體" panose="03000509000000000000" pitchFamily="65" charset="-120"/>
                  </a:rPr>
                  <a:t>保溫燈開啟時段</a:t>
                </a:r>
                <a:endParaRPr lang="zh-TW" altLang="en-US" dirty="0">
                  <a:latin typeface="標楷體" panose="03000509000000000000" pitchFamily="65" charset="-120"/>
                  <a:ea typeface="標楷體" panose="03000509000000000000" pitchFamily="65" charset="-120"/>
                </a:endParaRPr>
              </a:p>
            </p:txBody>
          </p:sp>
        </p:grpSp>
      </p:grpSp>
      <p:grpSp>
        <p:nvGrpSpPr>
          <p:cNvPr id="62" name="群組 61"/>
          <p:cNvGrpSpPr/>
          <p:nvPr/>
        </p:nvGrpSpPr>
        <p:grpSpPr>
          <a:xfrm>
            <a:off x="5302906" y="4583842"/>
            <a:ext cx="2817836" cy="1410558"/>
            <a:chOff x="5302906" y="4583842"/>
            <a:chExt cx="2817836" cy="1410558"/>
          </a:xfrm>
        </p:grpSpPr>
        <p:sp>
          <p:nvSpPr>
            <p:cNvPr id="50" name="矩形 49"/>
            <p:cNvSpPr/>
            <p:nvPr/>
          </p:nvSpPr>
          <p:spPr>
            <a:xfrm>
              <a:off x="5302906" y="4583842"/>
              <a:ext cx="697590" cy="1410558"/>
            </a:xfrm>
            <a:prstGeom prst="rect">
              <a:avLst/>
            </a:prstGeom>
            <a:solidFill>
              <a:srgbClr val="FF0000">
                <a:alpha val="5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7423152" y="4583842"/>
              <a:ext cx="697590" cy="1410558"/>
            </a:xfrm>
            <a:prstGeom prst="rect">
              <a:avLst/>
            </a:prstGeom>
            <a:solidFill>
              <a:srgbClr val="FF0000">
                <a:alpha val="5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直線單箭頭接點 52"/>
            <p:cNvCxnSpPr/>
            <p:nvPr/>
          </p:nvCxnSpPr>
          <p:spPr>
            <a:xfrm flipH="1">
              <a:off x="5748423" y="5731015"/>
              <a:ext cx="400459"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7230651" y="5509342"/>
              <a:ext cx="312763" cy="221673"/>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6080966" y="5581234"/>
              <a:ext cx="543739" cy="307777"/>
            </a:xfrm>
            <a:prstGeom prst="rect">
              <a:avLst/>
            </a:prstGeom>
            <a:noFill/>
          </p:spPr>
          <p:txBody>
            <a:bodyPr wrap="none" rtlCol="0">
              <a:spAutoFit/>
            </a:bodyPr>
            <a:lstStyle/>
            <a:p>
              <a:r>
                <a:rPr lang="zh-TW" altLang="en-US" sz="1400" dirty="0">
                  <a:latin typeface="標楷體" panose="03000509000000000000" pitchFamily="65" charset="-120"/>
                  <a:ea typeface="標楷體" panose="03000509000000000000" pitchFamily="65" charset="-120"/>
                </a:rPr>
                <a:t>咳嗽</a:t>
              </a:r>
              <a:endParaRPr lang="zh-TW" altLang="en-US" dirty="0">
                <a:latin typeface="標楷體" panose="03000509000000000000" pitchFamily="65" charset="-120"/>
                <a:ea typeface="標楷體" panose="03000509000000000000" pitchFamily="65" charset="-120"/>
              </a:endParaRPr>
            </a:p>
          </p:txBody>
        </p:sp>
        <p:sp>
          <p:nvSpPr>
            <p:cNvPr id="61" name="文字方塊 60"/>
            <p:cNvSpPr txBox="1"/>
            <p:nvPr/>
          </p:nvSpPr>
          <p:spPr>
            <a:xfrm>
              <a:off x="6768544" y="5563412"/>
              <a:ext cx="543739"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血</a:t>
              </a:r>
              <a:r>
                <a:rPr lang="zh-TW" altLang="en-US" sz="1400" dirty="0">
                  <a:latin typeface="標楷體" panose="03000509000000000000" pitchFamily="65" charset="-120"/>
                  <a:ea typeface="標楷體" panose="03000509000000000000" pitchFamily="65" charset="-120"/>
                </a:rPr>
                <a:t>便</a:t>
              </a:r>
              <a:endParaRPr lang="zh-TW" altLang="en-US" dirty="0">
                <a:latin typeface="標楷體" panose="03000509000000000000" pitchFamily="65" charset="-120"/>
                <a:ea typeface="標楷體" panose="03000509000000000000" pitchFamily="65" charset="-120"/>
              </a:endParaRPr>
            </a:p>
          </p:txBody>
        </p:sp>
      </p:grpSp>
      <p:sp>
        <p:nvSpPr>
          <p:cNvPr id="65" name="文字方塊 64"/>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26</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52" name="文字方塊 51"/>
          <p:cNvSpPr txBox="1"/>
          <p:nvPr/>
        </p:nvSpPr>
        <p:spPr>
          <a:xfrm>
            <a:off x="256064" y="408605"/>
            <a:ext cx="8392041"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土雞之體重、年齡、鬥爭性與其活動力之關係</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7876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群組 37"/>
          <p:cNvGrpSpPr/>
          <p:nvPr/>
        </p:nvGrpSpPr>
        <p:grpSpPr>
          <a:xfrm>
            <a:off x="304915" y="2639996"/>
            <a:ext cx="8229265" cy="1452661"/>
            <a:chOff x="3280002" y="1126241"/>
            <a:chExt cx="8229265" cy="1452661"/>
          </a:xfrm>
        </p:grpSpPr>
        <p:sp>
          <p:nvSpPr>
            <p:cNvPr id="4" name="文字方塊 3"/>
            <p:cNvSpPr txBox="1"/>
            <p:nvPr/>
          </p:nvSpPr>
          <p:spPr>
            <a:xfrm>
              <a:off x="5651606" y="1126486"/>
              <a:ext cx="619080"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Input</a:t>
              </a:r>
              <a:endParaRPr lang="zh-TW" altLang="en-US" sz="1600" dirty="0">
                <a:latin typeface="Times New Roman" panose="02020603050405020304" pitchFamily="18" charset="0"/>
                <a:cs typeface="Times New Roman" panose="02020603050405020304" pitchFamily="18" charset="0"/>
              </a:endParaRPr>
            </a:p>
          </p:txBody>
        </p:sp>
        <p:sp>
          <p:nvSpPr>
            <p:cNvPr id="5" name="文字方塊 4"/>
            <p:cNvSpPr txBox="1"/>
            <p:nvPr/>
          </p:nvSpPr>
          <p:spPr>
            <a:xfrm>
              <a:off x="10705713" y="1126241"/>
              <a:ext cx="755335"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Output</a:t>
              </a:r>
              <a:endParaRPr lang="zh-TW" altLang="en-US" sz="1600" dirty="0">
                <a:latin typeface="Times New Roman" panose="02020603050405020304" pitchFamily="18" charset="0"/>
                <a:cs typeface="Times New Roman" panose="02020603050405020304" pitchFamily="18" charset="0"/>
              </a:endParaRPr>
            </a:p>
          </p:txBody>
        </p:sp>
        <p:sp>
          <p:nvSpPr>
            <p:cNvPr id="6" name="橢圓 5"/>
            <p:cNvSpPr/>
            <p:nvPr/>
          </p:nvSpPr>
          <p:spPr>
            <a:xfrm>
              <a:off x="5559118" y="1479424"/>
              <a:ext cx="282102" cy="2821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1</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7" name="橢圓 6"/>
            <p:cNvSpPr/>
            <p:nvPr/>
          </p:nvSpPr>
          <p:spPr>
            <a:xfrm>
              <a:off x="5559118" y="1868531"/>
              <a:ext cx="282102" cy="2821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Times New Roman" panose="02020603050405020304" pitchFamily="18" charset="0"/>
                  <a:cs typeface="Times New Roman" panose="02020603050405020304" pitchFamily="18" charset="0"/>
                </a:rPr>
                <a:t>2</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8" name="橢圓 7"/>
            <p:cNvSpPr/>
            <p:nvPr/>
          </p:nvSpPr>
          <p:spPr>
            <a:xfrm>
              <a:off x="5559118" y="2272231"/>
              <a:ext cx="282102" cy="2821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3</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9" name="橢圓 8"/>
            <p:cNvSpPr/>
            <p:nvPr/>
          </p:nvSpPr>
          <p:spPr>
            <a:xfrm>
              <a:off x="6042171" y="1652864"/>
              <a:ext cx="282102" cy="2821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4</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10" name="橢圓 9"/>
            <p:cNvSpPr/>
            <p:nvPr/>
          </p:nvSpPr>
          <p:spPr>
            <a:xfrm>
              <a:off x="6024483" y="2082381"/>
              <a:ext cx="282102" cy="2821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Times New Roman" panose="02020603050405020304" pitchFamily="18" charset="0"/>
                  <a:cs typeface="Times New Roman" panose="02020603050405020304" pitchFamily="18" charset="0"/>
                </a:rPr>
                <a:t>5</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11" name="文字方塊 10"/>
            <p:cNvSpPr txBox="1"/>
            <p:nvPr/>
          </p:nvSpPr>
          <p:spPr>
            <a:xfrm>
              <a:off x="3280002" y="1406786"/>
              <a:ext cx="2334293"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Ambient temperature (</a:t>
              </a:r>
              <a:r>
                <a:rPr lang="en-US" altLang="zh-TW" sz="1600" baseline="36000" dirty="0" err="1" smtClean="0">
                  <a:latin typeface="Times New Roman" panose="02020603050405020304" pitchFamily="18" charset="0"/>
                  <a:cs typeface="Times New Roman" panose="02020603050405020304" pitchFamily="18" charset="0"/>
                </a:rPr>
                <a:t>o</a:t>
              </a:r>
              <a:r>
                <a:rPr lang="en-US" altLang="zh-TW" sz="1600" dirty="0" err="1" smtClean="0">
                  <a:latin typeface="Times New Roman" panose="02020603050405020304" pitchFamily="18" charset="0"/>
                  <a:cs typeface="Times New Roman" panose="02020603050405020304" pitchFamily="18" charset="0"/>
                </a:rPr>
                <a:t>C</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12" name="文字方塊 11"/>
            <p:cNvSpPr txBox="1"/>
            <p:nvPr/>
          </p:nvSpPr>
          <p:spPr>
            <a:xfrm>
              <a:off x="3516723" y="1815188"/>
              <a:ext cx="2060179"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Ambient humidity (</a:t>
              </a:r>
              <a:r>
                <a:rPr lang="en-US" altLang="zh-TW" sz="1600" dirty="0">
                  <a:latin typeface="Times New Roman" panose="02020603050405020304" pitchFamily="18" charset="0"/>
                  <a:cs typeface="Times New Roman" panose="02020603050405020304" pitchFamily="18" charset="0"/>
                </a:rPr>
                <a:t>%</a:t>
              </a:r>
              <a:r>
                <a:rPr lang="en-US" altLang="zh-TW" sz="1600" dirty="0" smtClean="0">
                  <a:latin typeface="Times New Roman" panose="02020603050405020304" pitchFamily="18" charset="0"/>
                  <a:cs typeface="Times New Roman" panose="02020603050405020304" pitchFamily="18" charset="0"/>
                </a:rPr>
                <a:t>)</a:t>
              </a:r>
              <a:endParaRPr lang="zh-TW" altLang="en-US" sz="1600" dirty="0">
                <a:latin typeface="Times New Roman" panose="02020603050405020304" pitchFamily="18" charset="0"/>
                <a:cs typeface="Times New Roman" panose="02020603050405020304" pitchFamily="18" charset="0"/>
              </a:endParaRPr>
            </a:p>
          </p:txBody>
        </p:sp>
        <p:sp>
          <p:nvSpPr>
            <p:cNvPr id="13" name="文字方塊 12"/>
            <p:cNvSpPr txBox="1"/>
            <p:nvPr/>
          </p:nvSpPr>
          <p:spPr>
            <a:xfrm>
              <a:off x="3952896" y="2223432"/>
              <a:ext cx="1640001"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Wind speed (m/s)</a:t>
              </a:r>
              <a:endParaRPr lang="zh-TW" altLang="en-US" sz="1600" dirty="0">
                <a:latin typeface="Times New Roman" panose="02020603050405020304" pitchFamily="18" charset="0"/>
                <a:cs typeface="Times New Roman" panose="02020603050405020304" pitchFamily="18" charset="0"/>
              </a:endParaRPr>
            </a:p>
          </p:txBody>
        </p:sp>
        <p:sp>
          <p:nvSpPr>
            <p:cNvPr id="14" name="文字方塊 13"/>
            <p:cNvSpPr txBox="1"/>
            <p:nvPr/>
          </p:nvSpPr>
          <p:spPr>
            <a:xfrm>
              <a:off x="6317141" y="1618632"/>
              <a:ext cx="1165704"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Days of age</a:t>
              </a:r>
              <a:endParaRPr lang="zh-TW" altLang="en-US" sz="1600" dirty="0">
                <a:latin typeface="Times New Roman" panose="02020603050405020304" pitchFamily="18" charset="0"/>
                <a:cs typeface="Times New Roman" panose="02020603050405020304" pitchFamily="18" charset="0"/>
              </a:endParaRPr>
            </a:p>
          </p:txBody>
        </p:sp>
        <p:sp>
          <p:nvSpPr>
            <p:cNvPr id="15" name="文字方塊 14"/>
            <p:cNvSpPr txBox="1"/>
            <p:nvPr/>
          </p:nvSpPr>
          <p:spPr>
            <a:xfrm>
              <a:off x="6324273" y="2049116"/>
              <a:ext cx="1177695"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Time (hour)</a:t>
              </a:r>
              <a:endParaRPr lang="zh-TW" altLang="en-US" sz="1600" dirty="0">
                <a:latin typeface="Times New Roman" panose="02020603050405020304" pitchFamily="18" charset="0"/>
                <a:cs typeface="Times New Roman" panose="02020603050405020304" pitchFamily="18" charset="0"/>
              </a:endParaRPr>
            </a:p>
          </p:txBody>
        </p:sp>
        <p:sp>
          <p:nvSpPr>
            <p:cNvPr id="16" name="向右箭號 15"/>
            <p:cNvSpPr/>
            <p:nvPr/>
          </p:nvSpPr>
          <p:spPr>
            <a:xfrm>
              <a:off x="7572819" y="1824347"/>
              <a:ext cx="720431" cy="29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pic>
          <p:nvPicPr>
            <p:cNvPr id="17" name="圖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4101" y="1491563"/>
              <a:ext cx="789570" cy="789570"/>
            </a:xfrm>
            <a:prstGeom prst="rect">
              <a:avLst/>
            </a:prstGeom>
          </p:spPr>
        </p:pic>
        <p:sp>
          <p:nvSpPr>
            <p:cNvPr id="18" name="文字方塊 17"/>
            <p:cNvSpPr txBox="1"/>
            <p:nvPr/>
          </p:nvSpPr>
          <p:spPr>
            <a:xfrm>
              <a:off x="7552766" y="1588834"/>
              <a:ext cx="623056"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Train</a:t>
              </a:r>
              <a:endParaRPr lang="zh-TW" altLang="en-US" sz="16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7990048" y="2240348"/>
              <a:ext cx="1981180" cy="338554"/>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Prediction model</a:t>
              </a:r>
              <a:endParaRPr lang="zh-TW" altLang="en-US" sz="1600" dirty="0">
                <a:latin typeface="Times New Roman" panose="02020603050405020304" pitchFamily="18" charset="0"/>
                <a:cs typeface="Times New Roman" panose="02020603050405020304" pitchFamily="18" charset="0"/>
              </a:endParaRPr>
            </a:p>
          </p:txBody>
        </p:sp>
        <p:sp>
          <p:nvSpPr>
            <p:cNvPr id="21" name="文字方塊 20"/>
            <p:cNvSpPr txBox="1"/>
            <p:nvPr/>
          </p:nvSpPr>
          <p:spPr>
            <a:xfrm>
              <a:off x="9527724" y="1602986"/>
              <a:ext cx="768159"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Predict</a:t>
              </a:r>
            </a:p>
          </p:txBody>
        </p:sp>
        <p:pic>
          <p:nvPicPr>
            <p:cNvPr id="22" name="圖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7500" y="1569663"/>
              <a:ext cx="684005" cy="684005"/>
            </a:xfrm>
            <a:prstGeom prst="rect">
              <a:avLst/>
            </a:prstGeom>
          </p:spPr>
        </p:pic>
        <p:sp>
          <p:nvSpPr>
            <p:cNvPr id="23" name="文字方塊 22"/>
            <p:cNvSpPr txBox="1"/>
            <p:nvPr/>
          </p:nvSpPr>
          <p:spPr>
            <a:xfrm>
              <a:off x="10649736" y="2228250"/>
              <a:ext cx="859531" cy="338554"/>
            </a:xfrm>
            <a:prstGeom prst="rect">
              <a:avLst/>
            </a:prstGeom>
            <a:noFill/>
          </p:spPr>
          <p:txBody>
            <a:bodyPr wrap="none" rtlCol="0">
              <a:spAutoFit/>
            </a:bodyPr>
            <a:lstStyle/>
            <a:p>
              <a:r>
                <a:rPr lang="en-US" altLang="zh-TW" sz="1600" dirty="0" smtClean="0">
                  <a:latin typeface="Times New Roman" panose="02020603050405020304" pitchFamily="18" charset="0"/>
                  <a:cs typeface="Times New Roman" panose="02020603050405020304" pitchFamily="18" charset="0"/>
                </a:rPr>
                <a:t>Activity</a:t>
              </a:r>
              <a:endParaRPr lang="zh-TW" altLang="en-US" sz="1600" dirty="0">
                <a:latin typeface="Times New Roman" panose="02020603050405020304" pitchFamily="18" charset="0"/>
                <a:cs typeface="Times New Roman" panose="02020603050405020304" pitchFamily="18" charset="0"/>
              </a:endParaRPr>
            </a:p>
          </p:txBody>
        </p:sp>
        <p:sp>
          <p:nvSpPr>
            <p:cNvPr id="40" name="向右箭號 39"/>
            <p:cNvSpPr/>
            <p:nvPr/>
          </p:nvSpPr>
          <p:spPr>
            <a:xfrm>
              <a:off x="9213514" y="1814841"/>
              <a:ext cx="1400046" cy="29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grpSp>
      <p:sp>
        <p:nvSpPr>
          <p:cNvPr id="24" name="矩形 23"/>
          <p:cNvSpPr/>
          <p:nvPr/>
        </p:nvSpPr>
        <p:spPr>
          <a:xfrm>
            <a:off x="311697" y="4295392"/>
            <a:ext cx="1406862" cy="16677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整體數據</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矩形 24"/>
          <p:cNvSpPr/>
          <p:nvPr/>
        </p:nvSpPr>
        <p:spPr>
          <a:xfrm>
            <a:off x="2034593" y="4291741"/>
            <a:ext cx="6004998" cy="4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去除疫苗接</a:t>
            </a:r>
            <a:r>
              <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種</a:t>
            </a: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後三天</a:t>
            </a:r>
            <a:r>
              <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內</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死</a:t>
            </a: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汰</a:t>
            </a:r>
            <a:r>
              <a:rPr lang="zh-TW" altLang="en-US"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數</a:t>
            </a: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高</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時的數據</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矩形 25"/>
          <p:cNvSpPr/>
          <p:nvPr/>
        </p:nvSpPr>
        <p:spPr>
          <a:xfrm>
            <a:off x="2034593" y="4974626"/>
            <a:ext cx="6004998" cy="43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正常數據</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矩形 26"/>
          <p:cNvSpPr/>
          <p:nvPr/>
        </p:nvSpPr>
        <p:spPr>
          <a:xfrm>
            <a:off x="4104900" y="5443079"/>
            <a:ext cx="3937545" cy="52006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70%</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訓練資料產生模型</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p:cNvSpPr/>
          <p:nvPr/>
        </p:nvSpPr>
        <p:spPr>
          <a:xfrm>
            <a:off x="2034593" y="5444941"/>
            <a:ext cx="2038442" cy="518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30%</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驗證</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模型</a:t>
            </a:r>
            <a:endParaRPr lang="zh-TW" altLang="en-US" sz="2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9" name="肘形接點 28"/>
          <p:cNvCxnSpPr>
            <a:endCxn id="25" idx="1"/>
          </p:cNvCxnSpPr>
          <p:nvPr/>
        </p:nvCxnSpPr>
        <p:spPr>
          <a:xfrm rot="5400000" flipH="1" flipV="1">
            <a:off x="1779891" y="4623177"/>
            <a:ext cx="357909" cy="15149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肘形接點 29"/>
          <p:cNvCxnSpPr/>
          <p:nvPr/>
        </p:nvCxnSpPr>
        <p:spPr>
          <a:xfrm rot="16200000" flipH="1">
            <a:off x="1785760" y="4939489"/>
            <a:ext cx="352265" cy="15759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弧形箭號 (左彎) 31"/>
          <p:cNvSpPr/>
          <p:nvPr/>
        </p:nvSpPr>
        <p:spPr>
          <a:xfrm rot="5400000">
            <a:off x="3928067" y="5544749"/>
            <a:ext cx="289932" cy="1211871"/>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文字方塊 32"/>
          <p:cNvSpPr txBox="1"/>
          <p:nvPr/>
        </p:nvSpPr>
        <p:spPr>
          <a:xfrm>
            <a:off x="3887917" y="6256343"/>
            <a:ext cx="595035" cy="338554"/>
          </a:xfrm>
          <a:prstGeom prst="rect">
            <a:avLst/>
          </a:prstGeom>
          <a:noFill/>
        </p:spPr>
        <p:txBody>
          <a:bodyPr wrap="none" rtlCol="0">
            <a:spAutoFit/>
          </a:bodyPr>
          <a:lstStyle/>
          <a:p>
            <a:r>
              <a:rPr lang="zh-TW" altLang="en-US" sz="16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預測</a:t>
            </a:r>
            <a:endParaRPr lang="zh-TW" altLang="en-US" sz="1600"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p:txBody>
      </p:sp>
      <p:cxnSp>
        <p:nvCxnSpPr>
          <p:cNvPr id="35" name="直線接點 34"/>
          <p:cNvCxnSpPr/>
          <p:nvPr/>
        </p:nvCxnSpPr>
        <p:spPr>
          <a:xfrm>
            <a:off x="1718559" y="4877880"/>
            <a:ext cx="16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256064" y="408605"/>
            <a:ext cx="4288353" cy="584775"/>
          </a:xfrm>
          <a:prstGeom prst="rect">
            <a:avLst/>
          </a:prstGeom>
          <a:noFill/>
        </p:spPr>
        <p:txBody>
          <a:bodyPr wrap="none" rtlCol="0">
            <a:spAutoFit/>
          </a:bodyPr>
          <a:lstStyle/>
          <a:p>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建立活動力數值之標準</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9" name="文字方塊 38"/>
          <p:cNvSpPr txBox="1"/>
          <p:nvPr/>
        </p:nvSpPr>
        <p:spPr>
          <a:xfrm>
            <a:off x="329230" y="1067279"/>
            <a:ext cx="8485540" cy="1631216"/>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演算法預測雞隻活動力，在未來可用以</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建立活動力數值之標準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並應用於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預警系統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，以提醒農民改善雞隻健康狀況。</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極限梯度提升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(Extreme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Gradient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Boosting, </a:t>
            </a:r>
            <a:r>
              <a:rPr lang="en-US" altLang="zh-TW" b="1" dirty="0" err="1" smtClean="0">
                <a:latin typeface="Times New Roman" panose="02020603050405020304" pitchFamily="18" charset="0"/>
                <a:ea typeface="標楷體" panose="03000509000000000000" pitchFamily="65" charset="-120"/>
                <a:cs typeface="Times New Roman" panose="02020603050405020304" pitchFamily="18" charset="0"/>
              </a:rPr>
              <a:t>XGBoost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機器學習演算法</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運算速度快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防止過擬合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(overfitting)</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文字方塊 40"/>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27</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7425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群組 30"/>
          <p:cNvGrpSpPr/>
          <p:nvPr/>
        </p:nvGrpSpPr>
        <p:grpSpPr>
          <a:xfrm>
            <a:off x="188088" y="2245389"/>
            <a:ext cx="9074633" cy="1890441"/>
            <a:chOff x="188088" y="2064414"/>
            <a:chExt cx="9074633" cy="1890441"/>
          </a:xfrm>
        </p:grpSpPr>
        <p:graphicFrame>
          <p:nvGraphicFramePr>
            <p:cNvPr id="4" name="圖表 3"/>
            <p:cNvGraphicFramePr>
              <a:graphicFrameLocks/>
            </p:cNvGraphicFramePr>
            <p:nvPr>
              <p:extLst>
                <p:ext uri="{D42A27DB-BD31-4B8C-83A1-F6EECF244321}">
                  <p14:modId xmlns:p14="http://schemas.microsoft.com/office/powerpoint/2010/main" val="2931354691"/>
                </p:ext>
              </p:extLst>
            </p:nvPr>
          </p:nvGraphicFramePr>
          <p:xfrm>
            <a:off x="514350" y="2064414"/>
            <a:ext cx="8391525" cy="1764309"/>
          </p:xfrm>
          <a:graphic>
            <a:graphicData uri="http://schemas.openxmlformats.org/drawingml/2006/chart">
              <c:chart xmlns:c="http://schemas.openxmlformats.org/drawingml/2006/chart" xmlns:r="http://schemas.openxmlformats.org/officeDocument/2006/relationships" r:id="rId2"/>
            </a:graphicData>
          </a:graphic>
        </p:graphicFrame>
        <p:sp>
          <p:nvSpPr>
            <p:cNvPr id="5" name="文字方塊 4"/>
            <p:cNvSpPr txBox="1"/>
            <p:nvPr/>
          </p:nvSpPr>
          <p:spPr>
            <a:xfrm>
              <a:off x="4343030" y="3716188"/>
              <a:ext cx="934289" cy="238667"/>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Sample</a:t>
              </a:r>
              <a:endParaRPr lang="zh-TW" altLang="en-US" dirty="0">
                <a:latin typeface="Times New Roman" panose="02020603050405020304" pitchFamily="18" charset="0"/>
                <a:cs typeface="Times New Roman" panose="02020603050405020304" pitchFamily="18" charset="0"/>
              </a:endParaRPr>
            </a:p>
          </p:txBody>
        </p:sp>
        <p:sp>
          <p:nvSpPr>
            <p:cNvPr id="6" name="文字方塊 5"/>
            <p:cNvSpPr txBox="1"/>
            <p:nvPr/>
          </p:nvSpPr>
          <p:spPr>
            <a:xfrm rot="16200000">
              <a:off x="90017" y="2688854"/>
              <a:ext cx="595562" cy="399419"/>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Activity</a:t>
              </a:r>
              <a:endParaRPr lang="zh-TW" altLang="en-US" dirty="0">
                <a:latin typeface="Times New Roman" panose="02020603050405020304" pitchFamily="18" charset="0"/>
                <a:cs typeface="Times New Roman" panose="02020603050405020304" pitchFamily="18" charset="0"/>
              </a:endParaRPr>
            </a:p>
          </p:txBody>
        </p:sp>
        <p:cxnSp>
          <p:nvCxnSpPr>
            <p:cNvPr id="7" name="直線接點 6"/>
            <p:cNvCxnSpPr/>
            <p:nvPr/>
          </p:nvCxnSpPr>
          <p:spPr>
            <a:xfrm>
              <a:off x="7508221" y="3120870"/>
              <a:ext cx="3927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7508221" y="3313646"/>
              <a:ext cx="392752"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886945" y="2995147"/>
              <a:ext cx="1375776" cy="238667"/>
            </a:xfrm>
            <a:prstGeom prst="rect">
              <a:avLst/>
            </a:prstGeom>
            <a:noFill/>
          </p:spPr>
          <p:txBody>
            <a:bodyPr wrap="none" rtlCol="0">
              <a:spAutoFit/>
            </a:bodyPr>
            <a:lstStyle/>
            <a:p>
              <a:r>
                <a:rPr lang="zh-TW" altLang="en-US" sz="1200" dirty="0" smtClean="0">
                  <a:latin typeface="標楷體" panose="03000509000000000000" pitchFamily="65" charset="-120"/>
                  <a:ea typeface="標楷體" panose="03000509000000000000" pitchFamily="65" charset="-120"/>
                </a:rPr>
                <a:t>實際活動</a:t>
              </a:r>
              <a:r>
                <a:rPr lang="zh-TW" altLang="en-US" sz="1200" dirty="0">
                  <a:latin typeface="標楷體" panose="03000509000000000000" pitchFamily="65" charset="-120"/>
                  <a:ea typeface="標楷體" panose="03000509000000000000" pitchFamily="65" charset="-120"/>
                </a:rPr>
                <a:t>力</a:t>
              </a:r>
            </a:p>
          </p:txBody>
        </p:sp>
        <p:sp>
          <p:nvSpPr>
            <p:cNvPr id="10" name="文字方塊 9"/>
            <p:cNvSpPr txBox="1"/>
            <p:nvPr/>
          </p:nvSpPr>
          <p:spPr>
            <a:xfrm>
              <a:off x="7886943" y="3189914"/>
              <a:ext cx="1375776" cy="238667"/>
            </a:xfrm>
            <a:prstGeom prst="rect">
              <a:avLst/>
            </a:prstGeom>
            <a:noFill/>
          </p:spPr>
          <p:txBody>
            <a:bodyPr wrap="none" rtlCol="0">
              <a:spAutoFit/>
            </a:bodyPr>
            <a:lstStyle/>
            <a:p>
              <a:r>
                <a:rPr lang="zh-TW" altLang="en-US" sz="1200" dirty="0">
                  <a:latin typeface="標楷體" panose="03000509000000000000" pitchFamily="65" charset="-120"/>
                  <a:ea typeface="標楷體" panose="03000509000000000000" pitchFamily="65" charset="-120"/>
                </a:rPr>
                <a:t>預測</a:t>
              </a:r>
              <a:r>
                <a:rPr lang="zh-TW" altLang="en-US" sz="1200" dirty="0" smtClean="0">
                  <a:latin typeface="標楷體" panose="03000509000000000000" pitchFamily="65" charset="-120"/>
                  <a:ea typeface="標楷體" panose="03000509000000000000" pitchFamily="65" charset="-120"/>
                </a:rPr>
                <a:t>活動</a:t>
              </a:r>
              <a:r>
                <a:rPr lang="zh-TW" altLang="en-US" sz="1200" dirty="0">
                  <a:latin typeface="標楷體" panose="03000509000000000000" pitchFamily="65" charset="-120"/>
                  <a:ea typeface="標楷體" panose="03000509000000000000" pitchFamily="65" charset="-120"/>
                </a:rPr>
                <a:t>力</a:t>
              </a:r>
            </a:p>
          </p:txBody>
        </p:sp>
        <p:sp>
          <p:nvSpPr>
            <p:cNvPr id="11" name="文字方塊 10"/>
            <p:cNvSpPr txBox="1"/>
            <p:nvPr/>
          </p:nvSpPr>
          <p:spPr>
            <a:xfrm>
              <a:off x="853601" y="2230140"/>
              <a:ext cx="2013737" cy="238667"/>
            </a:xfrm>
            <a:prstGeom prst="rect">
              <a:avLst/>
            </a:prstGeom>
            <a:noFill/>
          </p:spPr>
          <p:txBody>
            <a:bodyPr wrap="none" rtlCol="0">
              <a:spAutoFit/>
            </a:bodyPr>
            <a:lstStyle/>
            <a:p>
              <a:r>
                <a:rPr lang="en-US" altLang="zh-TW" sz="1200" dirty="0" smtClean="0">
                  <a:latin typeface="Times New Roman" panose="02020603050405020304" pitchFamily="18" charset="0"/>
                  <a:cs typeface="Times New Roman" panose="02020603050405020304" pitchFamily="18" charset="0"/>
                </a:rPr>
                <a:t>Precision = 86.62%</a:t>
              </a:r>
              <a:endParaRPr lang="zh-TW" altLang="en-US" dirty="0">
                <a:latin typeface="Times New Roman" panose="02020603050405020304" pitchFamily="18" charset="0"/>
                <a:cs typeface="Times New Roman" panose="02020603050405020304" pitchFamily="18" charset="0"/>
              </a:endParaRPr>
            </a:p>
          </p:txBody>
        </p:sp>
      </p:grpSp>
      <p:grpSp>
        <p:nvGrpSpPr>
          <p:cNvPr id="26" name="群組 25"/>
          <p:cNvGrpSpPr/>
          <p:nvPr/>
        </p:nvGrpSpPr>
        <p:grpSpPr>
          <a:xfrm>
            <a:off x="188087" y="4087799"/>
            <a:ext cx="3958969" cy="2432654"/>
            <a:chOff x="529263" y="4015011"/>
            <a:chExt cx="4862428" cy="2265714"/>
          </a:xfrm>
        </p:grpSpPr>
        <p:graphicFrame>
          <p:nvGraphicFramePr>
            <p:cNvPr id="12" name="圖表 11"/>
            <p:cNvGraphicFramePr>
              <a:graphicFrameLocks/>
            </p:cNvGraphicFramePr>
            <p:nvPr>
              <p:extLst>
                <p:ext uri="{D42A27DB-BD31-4B8C-83A1-F6EECF244321}">
                  <p14:modId xmlns:p14="http://schemas.microsoft.com/office/powerpoint/2010/main" val="4008215483"/>
                </p:ext>
              </p:extLst>
            </p:nvPr>
          </p:nvGraphicFramePr>
          <p:xfrm>
            <a:off x="819691" y="4015011"/>
            <a:ext cx="4572000" cy="2093363"/>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字方塊 12"/>
            <p:cNvSpPr txBox="1"/>
            <p:nvPr/>
          </p:nvSpPr>
          <p:spPr>
            <a:xfrm>
              <a:off x="2700280" y="6003726"/>
              <a:ext cx="954107" cy="276999"/>
            </a:xfrm>
            <a:prstGeom prst="rect">
              <a:avLst/>
            </a:prstGeom>
            <a:noFill/>
          </p:spPr>
          <p:txBody>
            <a:bodyPr wrap="none" rtlCol="0">
              <a:spAutoFit/>
            </a:bodyPr>
            <a:lstStyle/>
            <a:p>
              <a:r>
                <a:rPr lang="zh-TW" altLang="en-US" sz="1200" dirty="0" smtClean="0">
                  <a:latin typeface="標楷體" panose="03000509000000000000" pitchFamily="65" charset="-120"/>
                  <a:ea typeface="標楷體" panose="03000509000000000000" pitchFamily="65" charset="-120"/>
                </a:rPr>
                <a:t>實際活動</a:t>
              </a:r>
              <a:r>
                <a:rPr lang="zh-TW" altLang="en-US" sz="1200" dirty="0">
                  <a:latin typeface="標楷體" panose="03000509000000000000" pitchFamily="65" charset="-120"/>
                  <a:ea typeface="標楷體" panose="03000509000000000000" pitchFamily="65" charset="-120"/>
                </a:rPr>
                <a:t>力</a:t>
              </a:r>
            </a:p>
          </p:txBody>
        </p:sp>
        <p:sp>
          <p:nvSpPr>
            <p:cNvPr id="14" name="文字方塊 13"/>
            <p:cNvSpPr txBox="1"/>
            <p:nvPr/>
          </p:nvSpPr>
          <p:spPr>
            <a:xfrm rot="16200000">
              <a:off x="190708" y="4890967"/>
              <a:ext cx="954107" cy="276998"/>
            </a:xfrm>
            <a:prstGeom prst="rect">
              <a:avLst/>
            </a:prstGeom>
            <a:noFill/>
          </p:spPr>
          <p:txBody>
            <a:bodyPr wrap="none" rtlCol="0">
              <a:spAutoFit/>
            </a:bodyPr>
            <a:lstStyle/>
            <a:p>
              <a:r>
                <a:rPr lang="zh-TW" altLang="en-US" sz="1200" dirty="0">
                  <a:latin typeface="標楷體" panose="03000509000000000000" pitchFamily="65" charset="-120"/>
                  <a:ea typeface="標楷體" panose="03000509000000000000" pitchFamily="65" charset="-120"/>
                </a:rPr>
                <a:t>預測</a:t>
              </a:r>
              <a:r>
                <a:rPr lang="zh-TW" altLang="en-US" sz="1200" dirty="0" smtClean="0">
                  <a:latin typeface="標楷體" panose="03000509000000000000" pitchFamily="65" charset="-120"/>
                  <a:ea typeface="標楷體" panose="03000509000000000000" pitchFamily="65" charset="-120"/>
                </a:rPr>
                <a:t>活動</a:t>
              </a:r>
              <a:r>
                <a:rPr lang="zh-TW" altLang="en-US" sz="1200" dirty="0">
                  <a:latin typeface="標楷體" panose="03000509000000000000" pitchFamily="65" charset="-120"/>
                  <a:ea typeface="標楷體" panose="03000509000000000000" pitchFamily="65" charset="-120"/>
                </a:rPr>
                <a:t>力</a:t>
              </a:r>
            </a:p>
          </p:txBody>
        </p:sp>
      </p:grpSp>
      <p:grpSp>
        <p:nvGrpSpPr>
          <p:cNvPr id="28" name="群組 27"/>
          <p:cNvGrpSpPr/>
          <p:nvPr/>
        </p:nvGrpSpPr>
        <p:grpSpPr>
          <a:xfrm>
            <a:off x="4004102" y="3884521"/>
            <a:ext cx="5025597" cy="2524497"/>
            <a:chOff x="6920000" y="2140835"/>
            <a:chExt cx="5998342" cy="4229948"/>
          </a:xfrm>
        </p:grpSpPr>
        <p:graphicFrame>
          <p:nvGraphicFramePr>
            <p:cNvPr id="15" name="圖表 14"/>
            <p:cNvGraphicFramePr>
              <a:graphicFrameLocks/>
            </p:cNvGraphicFramePr>
            <p:nvPr>
              <p:extLst>
                <p:ext uri="{D42A27DB-BD31-4B8C-83A1-F6EECF244321}">
                  <p14:modId xmlns:p14="http://schemas.microsoft.com/office/powerpoint/2010/main" val="1128291228"/>
                </p:ext>
              </p:extLst>
            </p:nvPr>
          </p:nvGraphicFramePr>
          <p:xfrm>
            <a:off x="7244512" y="2481442"/>
            <a:ext cx="5673830" cy="3889341"/>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字方塊 15"/>
            <p:cNvSpPr txBox="1"/>
            <p:nvPr/>
          </p:nvSpPr>
          <p:spPr>
            <a:xfrm>
              <a:off x="9964709" y="6036420"/>
              <a:ext cx="708848"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F score</a:t>
              </a:r>
              <a:endParaRPr lang="zh-TW" altLang="en-US" sz="1400" dirty="0">
                <a:latin typeface="Times New Roman" panose="02020603050405020304" pitchFamily="18" charset="0"/>
                <a:cs typeface="Times New Roman" panose="02020603050405020304" pitchFamily="18" charset="0"/>
              </a:endParaRPr>
            </a:p>
          </p:txBody>
        </p:sp>
        <p:sp>
          <p:nvSpPr>
            <p:cNvPr id="17" name="文字方塊 16"/>
            <p:cNvSpPr txBox="1"/>
            <p:nvPr/>
          </p:nvSpPr>
          <p:spPr>
            <a:xfrm rot="16200000">
              <a:off x="6416284" y="4122787"/>
              <a:ext cx="1374781" cy="367350"/>
            </a:xfrm>
            <a:prstGeom prst="rect">
              <a:avLst/>
            </a:prstGeom>
            <a:noFill/>
          </p:spPr>
          <p:txBody>
            <a:bodyPr wrap="square" rtlCol="0">
              <a:spAutoFit/>
            </a:bodyPr>
            <a:lstStyle/>
            <a:p>
              <a:r>
                <a:rPr lang="en-US" altLang="zh-TW" sz="1400" dirty="0" smtClean="0">
                  <a:latin typeface="Times New Roman" panose="02020603050405020304" pitchFamily="18" charset="0"/>
                  <a:cs typeface="Times New Roman" panose="02020603050405020304" pitchFamily="18" charset="0"/>
                </a:rPr>
                <a:t>Features</a:t>
              </a:r>
              <a:endParaRPr lang="zh-TW" altLang="en-US" sz="1400" dirty="0">
                <a:latin typeface="Times New Roman" panose="02020603050405020304" pitchFamily="18" charset="0"/>
                <a:cs typeface="Times New Roman" panose="02020603050405020304" pitchFamily="18" charset="0"/>
              </a:endParaRPr>
            </a:p>
          </p:txBody>
        </p:sp>
        <p:sp>
          <p:nvSpPr>
            <p:cNvPr id="18" name="文字方塊 17"/>
            <p:cNvSpPr txBox="1"/>
            <p:nvPr/>
          </p:nvSpPr>
          <p:spPr>
            <a:xfrm>
              <a:off x="9531098" y="2140835"/>
              <a:ext cx="1576072"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Feature importance</a:t>
              </a:r>
              <a:endParaRPr lang="zh-TW" altLang="en-US" sz="14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10673559" y="2728823"/>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1042</a:t>
              </a:r>
              <a:endParaRPr lang="zh-TW" altLang="en-US" sz="1400" dirty="0">
                <a:latin typeface="Times New Roman" panose="02020603050405020304" pitchFamily="18" charset="0"/>
                <a:cs typeface="Times New Roman" panose="02020603050405020304" pitchFamily="18" charset="0"/>
              </a:endParaRPr>
            </a:p>
          </p:txBody>
        </p:sp>
        <p:sp>
          <p:nvSpPr>
            <p:cNvPr id="20" name="文字方塊 19"/>
            <p:cNvSpPr txBox="1"/>
            <p:nvPr/>
          </p:nvSpPr>
          <p:spPr>
            <a:xfrm>
              <a:off x="11105793" y="3359010"/>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1219</a:t>
              </a:r>
              <a:endParaRPr lang="zh-TW" altLang="en-US" sz="1400" dirty="0">
                <a:latin typeface="Times New Roman" panose="02020603050405020304" pitchFamily="18" charset="0"/>
                <a:cs typeface="Times New Roman" panose="02020603050405020304" pitchFamily="18" charset="0"/>
              </a:endParaRPr>
            </a:p>
          </p:txBody>
        </p:sp>
        <p:sp>
          <p:nvSpPr>
            <p:cNvPr id="21" name="文字方塊 20"/>
            <p:cNvSpPr txBox="1"/>
            <p:nvPr/>
          </p:nvSpPr>
          <p:spPr>
            <a:xfrm>
              <a:off x="11287880" y="3989196"/>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1295</a:t>
              </a:r>
              <a:endParaRPr lang="zh-TW" altLang="en-US" sz="1400"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11683637" y="4588963"/>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1455</a:t>
              </a:r>
              <a:endParaRPr lang="zh-TW" altLang="en-US" sz="1400"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11708894" y="5176951"/>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1470</a:t>
              </a:r>
              <a:endParaRPr lang="zh-TW" altLang="en-US" sz="1400" dirty="0">
                <a:latin typeface="Times New Roman" panose="02020603050405020304" pitchFamily="18" charset="0"/>
                <a:cs typeface="Times New Roman" panose="02020603050405020304" pitchFamily="18" charset="0"/>
              </a:endParaRPr>
            </a:p>
          </p:txBody>
        </p:sp>
      </p:grpSp>
      <p:sp>
        <p:nvSpPr>
          <p:cNvPr id="24" name="文字方塊 23"/>
          <p:cNvSpPr txBox="1"/>
          <p:nvPr/>
        </p:nvSpPr>
        <p:spPr>
          <a:xfrm>
            <a:off x="256064" y="408605"/>
            <a:ext cx="4288353"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提升預測模型的準確率</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0" name="文字方塊 29"/>
          <p:cNvSpPr txBox="1"/>
          <p:nvPr/>
        </p:nvSpPr>
        <p:spPr>
          <a:xfrm>
            <a:off x="329229" y="995787"/>
            <a:ext cx="8576646" cy="135421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在</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測試</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集</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上預測的</a:t>
            </a:r>
            <a:r>
              <a:rPr lang="zh-TW" altLang="zh-TW" b="1" dirty="0" smtClean="0">
                <a:latin typeface="Times New Roman" panose="02020603050405020304" pitchFamily="18" charset="0"/>
                <a:ea typeface="標楷體" panose="03000509000000000000" pitchFamily="65" charset="-120"/>
                <a:cs typeface="Times New Roman" panose="02020603050405020304" pitchFamily="18" charset="0"/>
              </a:rPr>
              <a:t>準確</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86.62</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而均</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方誤差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(MSE)</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3.81</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，均方根誤差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(RMSE)</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1.95</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，平均絕對誤差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(MAE)</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1.54</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由</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特徵重要性圖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得知，</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環境濕度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雞隻年齡</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為最重要的參數以預測雞隻活動力數值，其次為</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環境溫度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環境風速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時間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文字方塊 31"/>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28</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38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56064" y="408605"/>
            <a:ext cx="1005403" cy="584775"/>
          </a:xfrm>
          <a:prstGeom prst="rect">
            <a:avLst/>
          </a:prstGeom>
          <a:noFill/>
        </p:spPr>
        <p:txBody>
          <a:bodyPr wrap="none" rtlCol="0">
            <a:spAutoFit/>
          </a:bodyPr>
          <a:lstStyle/>
          <a:p>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結論</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7" name="文字方塊 6"/>
          <p:cNvSpPr txBox="1"/>
          <p:nvPr/>
        </p:nvSpPr>
        <p:spPr>
          <a:xfrm>
            <a:off x="419781" y="920638"/>
            <a:ext cx="8410183" cy="4555093"/>
          </a:xfrm>
          <a:prstGeom prst="rect">
            <a:avLst/>
          </a:prstGeom>
          <a:noFill/>
        </p:spPr>
        <p:txBody>
          <a:bodyPr wrap="square" rtlCol="0">
            <a:spAutoFit/>
          </a:bodyPr>
          <a:lstStyle/>
          <a:p>
            <a:pPr marL="285750" indent="-285750" algn="just">
              <a:lnSpc>
                <a:spcPct val="150000"/>
              </a:lnSpc>
              <a:spcAft>
                <a:spcPts val="6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建立一即時監控</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環境溫濕度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風速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THI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家禽體重、家禽</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體表溫度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氣體濃度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家禽活動力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的感測系統，並應用</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商業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實驗禽舍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成功利用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計算密度變化的方法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評估家禽活動</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並應用於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商業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實驗禽舍</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傳染性支氣管炎疫苗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的接種將會在一定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時間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降低</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土雞</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提高</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土雞的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體表溫度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核心溫度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剪嘴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操作以及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疫苗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的接種將使土雞的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活動力降低</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死汰數增加</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lnSpc>
                <a:spcPct val="150000"/>
              </a:lnSpc>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極限梯度提升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演算法並透過環境</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濕度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風速</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日齡</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時間</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預測雞隻活動力的準確率為</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86.62</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，在未來可用以建立</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預警系統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之雛形。</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TW" dirty="0">
              <a:latin typeface="標楷體" panose="03000509000000000000" pitchFamily="65" charset="-120"/>
              <a:ea typeface="標楷體" panose="03000509000000000000" pitchFamily="65" charset="-120"/>
            </a:endParaRPr>
          </a:p>
        </p:txBody>
      </p:sp>
      <p:sp>
        <p:nvSpPr>
          <p:cNvPr id="8" name="標題 3"/>
          <p:cNvSpPr txBox="1">
            <a:spLocks/>
          </p:cNvSpPr>
          <p:nvPr/>
        </p:nvSpPr>
        <p:spPr>
          <a:xfrm>
            <a:off x="4461164" y="5938953"/>
            <a:ext cx="4599709" cy="56196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TW" sz="2800" dirty="0" smtClean="0">
                <a:solidFill>
                  <a:srgbClr val="12295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for your attention !</a:t>
            </a:r>
            <a:endParaRPr lang="zh-TW" altLang="en-US" sz="2800" dirty="0">
              <a:solidFill>
                <a:srgbClr val="12295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文字方塊 9"/>
          <p:cNvSpPr txBox="1"/>
          <p:nvPr/>
        </p:nvSpPr>
        <p:spPr>
          <a:xfrm>
            <a:off x="256064" y="4547930"/>
            <a:ext cx="1620957" cy="523220"/>
          </a:xfrm>
          <a:prstGeom prst="rect">
            <a:avLst/>
          </a:prstGeom>
          <a:noFill/>
        </p:spPr>
        <p:txBody>
          <a:bodyPr wrap="none" rtlCol="0">
            <a:spAutoFit/>
          </a:bodyPr>
          <a:lstStyle/>
          <a:p>
            <a:r>
              <a:rPr lang="zh-TW" altLang="en-US" sz="2800" b="1" u="sng" dirty="0" smtClean="0">
                <a:latin typeface="標楷體" panose="03000509000000000000" pitchFamily="65" charset="-120"/>
                <a:ea typeface="標楷體" panose="03000509000000000000" pitchFamily="65" charset="-120"/>
                <a:cs typeface="Times New Roman" panose="02020603050405020304" pitchFamily="18" charset="0"/>
              </a:rPr>
              <a:t>未來展望</a:t>
            </a:r>
            <a:endParaRPr lang="en-US" altLang="zh-TW" sz="28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1" name="文字方塊 10"/>
          <p:cNvSpPr txBox="1"/>
          <p:nvPr/>
        </p:nvSpPr>
        <p:spPr>
          <a:xfrm>
            <a:off x="419781" y="4998408"/>
            <a:ext cx="8410183" cy="9233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若能成功將此技術導入至家禽產業，勢必可以提升整體家禽產業的產值，對於飼養業者來說，也更具有在家禽管理上的優勢。</a:t>
            </a:r>
            <a:endParaRPr lang="en-US" altLang="zh-TW" dirty="0">
              <a:latin typeface="標楷體" panose="03000509000000000000" pitchFamily="65" charset="-120"/>
              <a:ea typeface="標楷體" panose="03000509000000000000" pitchFamily="65" charset="-120"/>
            </a:endParaRPr>
          </a:p>
        </p:txBody>
      </p:sp>
      <p:sp>
        <p:nvSpPr>
          <p:cNvPr id="12" name="文字方塊 11"/>
          <p:cNvSpPr txBox="1"/>
          <p:nvPr/>
        </p:nvSpPr>
        <p:spPr>
          <a:xfrm>
            <a:off x="8580768" y="6393151"/>
            <a:ext cx="415498" cy="369332"/>
          </a:xfrm>
          <a:prstGeom prst="rect">
            <a:avLst/>
          </a:prstGeom>
          <a:noFill/>
        </p:spPr>
        <p:txBody>
          <a:bodyPr wrap="none" rtlCol="0">
            <a:spAutoFit/>
          </a:bodyPr>
          <a:lstStyle/>
          <a:p>
            <a:r>
              <a:rPr lang="en-US" altLang="zh-TW" dirty="0" smtClean="0">
                <a:solidFill>
                  <a:schemeClr val="bg1"/>
                </a:solidFill>
                <a:latin typeface="Times New Roman" panose="02020603050405020304" pitchFamily="18" charset="0"/>
                <a:cs typeface="Times New Roman" panose="02020603050405020304" pitchFamily="18" charset="0"/>
              </a:rPr>
              <a:t>29</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484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57296" y="1140787"/>
            <a:ext cx="8098776" cy="1631216"/>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飼養環境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對於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家禽的健康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而言至關重要，但以往飼養業者都是藉由</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經驗</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調控禽舍的環境狀況，且缺乏足夠</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環境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家禽本體</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的資訊以調控飼養環境。</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透過量化</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家禽的活動力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評估家禽的</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健康狀況</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，當發現家禽健康狀況不佳時，使飼養業者能即時透過飼養環境的調控或投藥等操作，降低家禽</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死亡數</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p>
          <a:p>
            <a:pPr marL="285750" indent="-285750">
              <a:buFont typeface="Wingdings" panose="05000000000000000000" pitchFamily="2" charset="2"/>
              <a:buChar char="p"/>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文字方塊 28"/>
          <p:cNvSpPr txBox="1"/>
          <p:nvPr/>
        </p:nvSpPr>
        <p:spPr>
          <a:xfrm>
            <a:off x="256064" y="408605"/>
            <a:ext cx="6340197"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飼養環境與家禽生理資訊的重要性</a:t>
            </a:r>
            <a:endParaRPr lang="zh-TW" altLang="en-US" sz="24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0" name="文字方塊 29"/>
          <p:cNvSpPr txBox="1"/>
          <p:nvPr/>
        </p:nvSpPr>
        <p:spPr>
          <a:xfrm>
            <a:off x="596251" y="2913770"/>
            <a:ext cx="2117215" cy="369332"/>
          </a:xfrm>
          <a:prstGeom prst="rect">
            <a:avLst/>
          </a:prstGeom>
          <a:noFill/>
          <a:ln>
            <a:solidFill>
              <a:schemeClr val="accent5"/>
            </a:solidFill>
          </a:ln>
        </p:spPr>
        <p:txBody>
          <a:bodyPr wrap="square" rtlCol="0">
            <a:spAutoFit/>
          </a:bodyPr>
          <a:lstStyle/>
          <a:p>
            <a:pPr algn="ctr"/>
            <a:r>
              <a:rPr lang="zh-TW" altLang="en-US" dirty="0" smtClean="0">
                <a:solidFill>
                  <a:schemeClr val="accent5"/>
                </a:solidFill>
                <a:latin typeface="標楷體" panose="03000509000000000000" pitchFamily="65" charset="-120"/>
                <a:ea typeface="標楷體" panose="03000509000000000000" pitchFamily="65" charset="-120"/>
              </a:rPr>
              <a:t>環境資</a:t>
            </a:r>
            <a:r>
              <a:rPr lang="zh-TW" altLang="en-US" dirty="0">
                <a:solidFill>
                  <a:schemeClr val="accent5"/>
                </a:solidFill>
                <a:latin typeface="標楷體" panose="03000509000000000000" pitchFamily="65" charset="-120"/>
                <a:ea typeface="標楷體" panose="03000509000000000000" pitchFamily="65" charset="-120"/>
              </a:rPr>
              <a:t>訊</a:t>
            </a:r>
          </a:p>
        </p:txBody>
      </p:sp>
      <p:sp>
        <p:nvSpPr>
          <p:cNvPr id="31" name="文字方塊 30"/>
          <p:cNvSpPr txBox="1"/>
          <p:nvPr/>
        </p:nvSpPr>
        <p:spPr>
          <a:xfrm>
            <a:off x="596251" y="5299953"/>
            <a:ext cx="2128475" cy="369332"/>
          </a:xfrm>
          <a:prstGeom prst="rect">
            <a:avLst/>
          </a:prstGeom>
          <a:noFill/>
          <a:ln>
            <a:solidFill>
              <a:schemeClr val="tx1"/>
            </a:solidFill>
          </a:ln>
        </p:spPr>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a:t>
            </a:r>
            <a:r>
              <a:rPr lang="en-US" altLang="zh-TW" baseline="-25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濃度</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2"/>
          <p:cNvSpPr txBox="1"/>
          <p:nvPr/>
        </p:nvSpPr>
        <p:spPr>
          <a:xfrm>
            <a:off x="596251" y="3625695"/>
            <a:ext cx="2128476"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溫度</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4" name="直線接點 33"/>
          <p:cNvCxnSpPr>
            <a:stCxn id="35" idx="2"/>
            <a:endCxn id="48" idx="0"/>
          </p:cNvCxnSpPr>
          <p:nvPr/>
        </p:nvCxnSpPr>
        <p:spPr>
          <a:xfrm>
            <a:off x="5133179" y="3257881"/>
            <a:ext cx="0" cy="210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4286226" y="2888549"/>
            <a:ext cx="1693906" cy="369332"/>
          </a:xfrm>
          <a:prstGeom prst="rect">
            <a:avLst/>
          </a:prstGeom>
          <a:solidFill>
            <a:srgbClr val="FFFFFF"/>
          </a:solidFill>
          <a:ln>
            <a:solidFill>
              <a:srgbClr val="E6424E"/>
            </a:solidFill>
          </a:ln>
        </p:spPr>
        <p:txBody>
          <a:bodyPr wrap="square" rtlCol="0">
            <a:spAutoFit/>
          </a:bodyPr>
          <a:lstStyle/>
          <a:p>
            <a:pPr algn="ctr"/>
            <a:r>
              <a:rPr lang="zh-TW" altLang="en-US" dirty="0" smtClean="0">
                <a:solidFill>
                  <a:srgbClr val="E6424E"/>
                </a:solidFill>
                <a:latin typeface="標楷體" panose="03000509000000000000" pitchFamily="65" charset="-120"/>
                <a:ea typeface="標楷體" panose="03000509000000000000" pitchFamily="65" charset="-120"/>
              </a:rPr>
              <a:t>家禽本體資訊</a:t>
            </a:r>
            <a:endParaRPr lang="zh-TW" altLang="en-US" dirty="0">
              <a:solidFill>
                <a:srgbClr val="E6424E"/>
              </a:solidFill>
              <a:latin typeface="標楷體" panose="03000509000000000000" pitchFamily="65" charset="-120"/>
              <a:ea typeface="標楷體" panose="03000509000000000000" pitchFamily="65" charset="-120"/>
            </a:endParaRPr>
          </a:p>
        </p:txBody>
      </p:sp>
      <p:sp>
        <p:nvSpPr>
          <p:cNvPr id="36" name="文字方塊 35"/>
          <p:cNvSpPr txBox="1"/>
          <p:nvPr/>
        </p:nvSpPr>
        <p:spPr>
          <a:xfrm>
            <a:off x="4289638" y="3925466"/>
            <a:ext cx="1690494"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聲音</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文字方塊 36"/>
          <p:cNvSpPr txBox="1"/>
          <p:nvPr/>
        </p:nvSpPr>
        <p:spPr>
          <a:xfrm>
            <a:off x="4286226" y="4392373"/>
            <a:ext cx="1693906" cy="369332"/>
          </a:xfrm>
          <a:prstGeom prst="rect">
            <a:avLst/>
          </a:prstGeom>
          <a:noFill/>
          <a:ln>
            <a:solidFill>
              <a:schemeClr val="tx1"/>
            </a:solidFill>
          </a:ln>
        </p:spPr>
        <p:txBody>
          <a:bodyPr wrap="square" rtlCol="0">
            <a:spAutoFit/>
          </a:bodyPr>
          <a:lstStyle/>
          <a:p>
            <a:pPr algn="ctr"/>
            <a:r>
              <a:rPr lang="zh-TW" altLang="en-US" dirty="0">
                <a:latin typeface="Times New Roman" panose="02020603050405020304" pitchFamily="18" charset="0"/>
                <a:ea typeface="標楷體" panose="03000509000000000000" pitchFamily="65" charset="-120"/>
                <a:cs typeface="Times New Roman" panose="02020603050405020304" pitchFamily="18" charset="0"/>
              </a:rPr>
              <a:t>行為</a:t>
            </a:r>
          </a:p>
        </p:txBody>
      </p:sp>
      <p:sp>
        <p:nvSpPr>
          <p:cNvPr id="38" name="向右箭號 37"/>
          <p:cNvSpPr/>
          <p:nvPr/>
        </p:nvSpPr>
        <p:spPr>
          <a:xfrm>
            <a:off x="6160656" y="4281368"/>
            <a:ext cx="1241072" cy="395576"/>
          </a:xfrm>
          <a:prstGeom prst="righ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p:cNvSpPr txBox="1"/>
          <p:nvPr/>
        </p:nvSpPr>
        <p:spPr>
          <a:xfrm>
            <a:off x="7541632" y="4153686"/>
            <a:ext cx="1360556" cy="646331"/>
          </a:xfrm>
          <a:prstGeom prst="rect">
            <a:avLst/>
          </a:prstGeom>
          <a:noFill/>
          <a:ln>
            <a:solidFill>
              <a:schemeClr val="tx1"/>
            </a:solidFill>
          </a:ln>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家禽的健康狀況</a:t>
            </a:r>
            <a:endParaRPr lang="zh-TW" altLang="en-US" dirty="0">
              <a:latin typeface="標楷體" panose="03000509000000000000" pitchFamily="65" charset="-120"/>
              <a:ea typeface="標楷體" panose="03000509000000000000" pitchFamily="65" charset="-120"/>
            </a:endParaRPr>
          </a:p>
        </p:txBody>
      </p:sp>
      <p:sp>
        <p:nvSpPr>
          <p:cNvPr id="40" name="右彎箭號 39"/>
          <p:cNvSpPr/>
          <p:nvPr/>
        </p:nvSpPr>
        <p:spPr>
          <a:xfrm rot="10800000">
            <a:off x="2910645" y="5389702"/>
            <a:ext cx="5436000" cy="900000"/>
          </a:xfrm>
          <a:prstGeom prst="bentArrow">
            <a:avLst>
              <a:gd name="adj1" fmla="val 25000"/>
              <a:gd name="adj2" fmla="val 25504"/>
              <a:gd name="adj3" fmla="val 25000"/>
              <a:gd name="adj4" fmla="val 43750"/>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左-右雙向箭號 40"/>
          <p:cNvSpPr/>
          <p:nvPr/>
        </p:nvSpPr>
        <p:spPr>
          <a:xfrm>
            <a:off x="2907223" y="2839482"/>
            <a:ext cx="1216152" cy="484632"/>
          </a:xfrm>
          <a:prstGeom prst="leftRigh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cs typeface="Times New Roman" panose="02020603050405020304" pitchFamily="18" charset="0"/>
            </a:endParaRPr>
          </a:p>
        </p:txBody>
      </p:sp>
      <p:sp>
        <p:nvSpPr>
          <p:cNvPr id="42" name="文字方塊 41"/>
          <p:cNvSpPr txBox="1"/>
          <p:nvPr/>
        </p:nvSpPr>
        <p:spPr>
          <a:xfrm>
            <a:off x="596251" y="4183781"/>
            <a:ext cx="2128475" cy="369332"/>
          </a:xfrm>
          <a:prstGeom prst="rect">
            <a:avLst/>
          </a:prstGeom>
          <a:noFill/>
          <a:ln>
            <a:solidFill>
              <a:schemeClr val="tx1"/>
            </a:solidFill>
          </a:ln>
        </p:spPr>
        <p:txBody>
          <a:bodyPr wrap="square" rtlCol="0">
            <a:spAutoFit/>
          </a:bodyPr>
          <a:lstStyle/>
          <a:p>
            <a:pPr algn="ctr"/>
            <a:r>
              <a:rPr lang="zh-TW" altLang="en-US" dirty="0">
                <a:latin typeface="Times New Roman" panose="02020603050405020304" pitchFamily="18" charset="0"/>
                <a:ea typeface="標楷體" panose="03000509000000000000" pitchFamily="65" charset="-120"/>
                <a:cs typeface="Times New Roman" panose="02020603050405020304" pitchFamily="18" charset="0"/>
              </a:rPr>
              <a:t>濕</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度</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文字方塊 42"/>
          <p:cNvSpPr txBox="1"/>
          <p:nvPr/>
        </p:nvSpPr>
        <p:spPr>
          <a:xfrm>
            <a:off x="596251" y="4741867"/>
            <a:ext cx="2117215"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速</a:t>
            </a:r>
          </a:p>
        </p:txBody>
      </p:sp>
      <p:cxnSp>
        <p:nvCxnSpPr>
          <p:cNvPr id="44" name="直線接點 43"/>
          <p:cNvCxnSpPr>
            <a:stCxn id="30" idx="2"/>
            <a:endCxn id="33" idx="0"/>
          </p:cNvCxnSpPr>
          <p:nvPr/>
        </p:nvCxnSpPr>
        <p:spPr>
          <a:xfrm>
            <a:off x="1654859" y="3283102"/>
            <a:ext cx="5630" cy="342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6168980" y="4024301"/>
            <a:ext cx="1069524"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Response</a:t>
            </a:r>
            <a:endParaRPr lang="zh-TW" altLang="en-US" dirty="0">
              <a:latin typeface="Times New Roman" panose="02020603050405020304" pitchFamily="18" charset="0"/>
              <a:cs typeface="Times New Roman" panose="02020603050405020304" pitchFamily="18" charset="0"/>
            </a:endParaRPr>
          </a:p>
        </p:txBody>
      </p:sp>
      <p:sp>
        <p:nvSpPr>
          <p:cNvPr id="46" name="文字方塊 45"/>
          <p:cNvSpPr txBox="1"/>
          <p:nvPr/>
        </p:nvSpPr>
        <p:spPr>
          <a:xfrm>
            <a:off x="2928472" y="3246895"/>
            <a:ext cx="1236236"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Correlation</a:t>
            </a:r>
            <a:endParaRPr lang="zh-TW" altLang="en-US" dirty="0">
              <a:latin typeface="Times New Roman" panose="02020603050405020304" pitchFamily="18" charset="0"/>
              <a:cs typeface="Times New Roman" panose="02020603050405020304" pitchFamily="18" charset="0"/>
            </a:endParaRPr>
          </a:p>
        </p:txBody>
      </p:sp>
      <p:sp>
        <p:nvSpPr>
          <p:cNvPr id="47" name="文字方塊 46"/>
          <p:cNvSpPr txBox="1"/>
          <p:nvPr/>
        </p:nvSpPr>
        <p:spPr>
          <a:xfrm>
            <a:off x="4572000" y="6097643"/>
            <a:ext cx="2345899"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Environmental control</a:t>
            </a:r>
            <a:endParaRPr lang="zh-TW" altLang="en-US" dirty="0">
              <a:latin typeface="Times New Roman" panose="02020603050405020304" pitchFamily="18" charset="0"/>
              <a:cs typeface="Times New Roman" panose="02020603050405020304" pitchFamily="18" charset="0"/>
            </a:endParaRPr>
          </a:p>
        </p:txBody>
      </p:sp>
      <p:sp>
        <p:nvSpPr>
          <p:cNvPr id="48" name="文字方塊 47"/>
          <p:cNvSpPr txBox="1"/>
          <p:nvPr/>
        </p:nvSpPr>
        <p:spPr>
          <a:xfrm>
            <a:off x="4286226" y="3468447"/>
            <a:ext cx="1693906"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體</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溫</a:t>
            </a:r>
          </a:p>
        </p:txBody>
      </p:sp>
      <p:sp>
        <p:nvSpPr>
          <p:cNvPr id="49" name="文字方塊 48"/>
          <p:cNvSpPr txBox="1"/>
          <p:nvPr/>
        </p:nvSpPr>
        <p:spPr>
          <a:xfrm>
            <a:off x="4286226" y="4895527"/>
            <a:ext cx="1693906"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活動力</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右彎箭號 49"/>
          <p:cNvSpPr/>
          <p:nvPr/>
        </p:nvSpPr>
        <p:spPr>
          <a:xfrm flipH="1">
            <a:off x="6311380" y="2836433"/>
            <a:ext cx="2013289" cy="868680"/>
          </a:xfrm>
          <a:prstGeom prst="ben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1" name="文字方塊 50"/>
          <p:cNvSpPr txBox="1"/>
          <p:nvPr/>
        </p:nvSpPr>
        <p:spPr>
          <a:xfrm>
            <a:off x="6819321" y="2572683"/>
            <a:ext cx="893782"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Dosing</a:t>
            </a:r>
            <a:endParaRPr lang="zh-TW" altLang="en-US"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6772720" y="3111576"/>
            <a:ext cx="1102178"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Nutrient</a:t>
            </a:r>
            <a:endParaRPr lang="zh-TW" altLang="en-US" dirty="0">
              <a:latin typeface="Times New Roman" panose="02020603050405020304" pitchFamily="18" charset="0"/>
              <a:cs typeface="Times New Roman" panose="02020603050405020304" pitchFamily="18" charset="0"/>
            </a:endParaRPr>
          </a:p>
        </p:txBody>
      </p:sp>
      <p:sp>
        <p:nvSpPr>
          <p:cNvPr id="54" name="文字方塊 53"/>
          <p:cNvSpPr txBox="1"/>
          <p:nvPr/>
        </p:nvSpPr>
        <p:spPr>
          <a:xfrm>
            <a:off x="4286226" y="5369896"/>
            <a:ext cx="1693906" cy="369332"/>
          </a:xfrm>
          <a:prstGeom prst="rect">
            <a:avLst/>
          </a:prstGeom>
          <a:noFill/>
          <a:ln>
            <a:solidFill>
              <a:schemeClr val="tx1"/>
            </a:solidFill>
          </a:ln>
        </p:spPr>
        <p:txBody>
          <a:bodyPr wrap="square" rtlCol="0">
            <a:spAutoFit/>
          </a:bodyPr>
          <a:lstStyle/>
          <a:p>
            <a:pPr algn="ct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體</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重</a:t>
            </a:r>
          </a:p>
        </p:txBody>
      </p:sp>
      <p:sp>
        <p:nvSpPr>
          <p:cNvPr id="55" name="文字方塊 54"/>
          <p:cNvSpPr txBox="1"/>
          <p:nvPr/>
        </p:nvSpPr>
        <p:spPr>
          <a:xfrm>
            <a:off x="596252" y="5858037"/>
            <a:ext cx="2128474" cy="369332"/>
          </a:xfrm>
          <a:prstGeom prst="rect">
            <a:avLst/>
          </a:prstGeom>
          <a:noFill/>
          <a:ln>
            <a:solidFill>
              <a:schemeClr val="tx1"/>
            </a:solidFill>
          </a:ln>
        </p:spPr>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NH</a:t>
            </a:r>
            <a:r>
              <a:rPr lang="en-US" altLang="zh-TW" baseline="-25000"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濃度</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4" name="文字方塊 63"/>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3</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31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群組 12"/>
          <p:cNvGrpSpPr/>
          <p:nvPr/>
        </p:nvGrpSpPr>
        <p:grpSpPr>
          <a:xfrm>
            <a:off x="327561" y="2093157"/>
            <a:ext cx="8669437" cy="2081032"/>
            <a:chOff x="53383" y="3357563"/>
            <a:chExt cx="11981233" cy="1847940"/>
          </a:xfrm>
        </p:grpSpPr>
        <p:graphicFrame>
          <p:nvGraphicFramePr>
            <p:cNvPr id="14" name="圖表 13"/>
            <p:cNvGraphicFramePr>
              <a:graphicFrameLocks/>
            </p:cNvGraphicFramePr>
            <p:nvPr>
              <p:extLst>
                <p:ext uri="{D42A27DB-BD31-4B8C-83A1-F6EECF244321}">
                  <p14:modId xmlns:p14="http://schemas.microsoft.com/office/powerpoint/2010/main" val="1360569501"/>
                </p:ext>
              </p:extLst>
            </p:nvPr>
          </p:nvGraphicFramePr>
          <p:xfrm>
            <a:off x="419790" y="3357563"/>
            <a:ext cx="11614826" cy="1847940"/>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p:cNvSpPr txBox="1"/>
            <p:nvPr/>
          </p:nvSpPr>
          <p:spPr>
            <a:xfrm>
              <a:off x="763381" y="3697707"/>
              <a:ext cx="733729" cy="369332"/>
            </a:xfrm>
            <a:prstGeom prst="rect">
              <a:avLst/>
            </a:prstGeom>
            <a:noFill/>
          </p:spPr>
          <p:txBody>
            <a:bodyPr wrap="non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355</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矩形 15"/>
            <p:cNvSpPr/>
            <p:nvPr/>
          </p:nvSpPr>
          <p:spPr>
            <a:xfrm>
              <a:off x="902704" y="3473868"/>
              <a:ext cx="3715966" cy="172165"/>
            </a:xfrm>
            <a:prstGeom prst="rect">
              <a:avLst/>
            </a:prstGeom>
            <a:solidFill>
              <a:srgbClr val="C55A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Sep</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矩形 16"/>
            <p:cNvSpPr/>
            <p:nvPr/>
          </p:nvSpPr>
          <p:spPr>
            <a:xfrm>
              <a:off x="4556653" y="3474771"/>
              <a:ext cx="3709871" cy="171262"/>
            </a:xfrm>
            <a:prstGeom prst="rect">
              <a:avLst/>
            </a:prstGeom>
            <a:solidFill>
              <a:srgbClr val="C55A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Oct</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p:cNvSpPr/>
            <p:nvPr/>
          </p:nvSpPr>
          <p:spPr>
            <a:xfrm>
              <a:off x="8192696" y="3472562"/>
              <a:ext cx="3657616" cy="173880"/>
            </a:xfrm>
            <a:prstGeom prst="rect">
              <a:avLst/>
            </a:prstGeom>
            <a:solidFill>
              <a:srgbClr val="C55A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Nov</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文字方塊 18"/>
            <p:cNvSpPr txBox="1"/>
            <p:nvPr/>
          </p:nvSpPr>
          <p:spPr>
            <a:xfrm>
              <a:off x="10922893" y="3781288"/>
              <a:ext cx="893235" cy="369332"/>
            </a:xfrm>
            <a:prstGeom prst="rect">
              <a:avLst/>
            </a:prstGeom>
            <a:noFill/>
          </p:spPr>
          <p:txBody>
            <a:bodyPr wrap="non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1306</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19"/>
            <p:cNvSpPr txBox="1"/>
            <p:nvPr/>
          </p:nvSpPr>
          <p:spPr>
            <a:xfrm>
              <a:off x="10702009" y="3620770"/>
              <a:ext cx="1247692"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總淘汰數</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20"/>
            <p:cNvSpPr txBox="1"/>
            <p:nvPr/>
          </p:nvSpPr>
          <p:spPr>
            <a:xfrm rot="16200000">
              <a:off x="-187454" y="4133925"/>
              <a:ext cx="907024" cy="425350"/>
            </a:xfrm>
            <a:prstGeom prst="rect">
              <a:avLst/>
            </a:prstGeom>
            <a:noFill/>
          </p:spPr>
          <p:txBody>
            <a:bodyPr wrap="non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死</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汰數</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隻</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2" name="群組 21"/>
          <p:cNvGrpSpPr/>
          <p:nvPr/>
        </p:nvGrpSpPr>
        <p:grpSpPr>
          <a:xfrm>
            <a:off x="328979" y="4098991"/>
            <a:ext cx="8677908" cy="2229959"/>
            <a:chOff x="-620432" y="5283653"/>
            <a:chExt cx="12051969" cy="1997931"/>
          </a:xfrm>
        </p:grpSpPr>
        <p:graphicFrame>
          <p:nvGraphicFramePr>
            <p:cNvPr id="23" name="圖表 22"/>
            <p:cNvGraphicFramePr>
              <a:graphicFrameLocks/>
            </p:cNvGraphicFramePr>
            <p:nvPr>
              <p:extLst>
                <p:ext uri="{D42A27DB-BD31-4B8C-83A1-F6EECF244321}">
                  <p14:modId xmlns:p14="http://schemas.microsoft.com/office/powerpoint/2010/main" val="1584222475"/>
                </p:ext>
              </p:extLst>
            </p:nvPr>
          </p:nvGraphicFramePr>
          <p:xfrm>
            <a:off x="-254187" y="5283653"/>
            <a:ext cx="11685724" cy="1997931"/>
          </p:xfrm>
          <a:graphic>
            <a:graphicData uri="http://schemas.openxmlformats.org/drawingml/2006/chart">
              <c:chart xmlns:c="http://schemas.openxmlformats.org/drawingml/2006/chart" xmlns:r="http://schemas.openxmlformats.org/officeDocument/2006/relationships" r:id="rId3"/>
            </a:graphicData>
          </a:graphic>
        </p:graphicFrame>
        <p:sp>
          <p:nvSpPr>
            <p:cNvPr id="24" name="矩形 23"/>
            <p:cNvSpPr/>
            <p:nvPr/>
          </p:nvSpPr>
          <p:spPr>
            <a:xfrm>
              <a:off x="237324" y="5410617"/>
              <a:ext cx="3732564" cy="17457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Jan</a:t>
              </a:r>
              <a:endParaRPr lang="zh-TW" altLang="en-US" sz="14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矩形 24"/>
            <p:cNvSpPr/>
            <p:nvPr/>
          </p:nvSpPr>
          <p:spPr>
            <a:xfrm>
              <a:off x="3899979" y="5410617"/>
              <a:ext cx="3715966" cy="17457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Feb</a:t>
              </a:r>
              <a:endParaRPr lang="zh-TW" altLang="en-US" sz="14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矩形 25"/>
            <p:cNvSpPr/>
            <p:nvPr/>
          </p:nvSpPr>
          <p:spPr>
            <a:xfrm>
              <a:off x="7557057" y="5413137"/>
              <a:ext cx="3661424" cy="17205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Mar</a:t>
              </a:r>
              <a:endParaRPr lang="zh-TW" altLang="en-US" sz="14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文字方塊 26"/>
            <p:cNvSpPr txBox="1"/>
            <p:nvPr/>
          </p:nvSpPr>
          <p:spPr>
            <a:xfrm rot="16200000">
              <a:off x="-864287" y="6058377"/>
              <a:ext cx="915153" cy="427444"/>
            </a:xfrm>
            <a:prstGeom prst="rect">
              <a:avLst/>
            </a:prstGeom>
            <a:noFill/>
          </p:spPr>
          <p:txBody>
            <a:bodyPr wrap="none" rtlCol="0">
              <a:spAutoFit/>
            </a:bodyPr>
            <a:lstStyle/>
            <a:p>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死</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汰數</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隻</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grpSp>
      <p:cxnSp>
        <p:nvCxnSpPr>
          <p:cNvPr id="28" name="直線單箭頭接點 27"/>
          <p:cNvCxnSpPr/>
          <p:nvPr/>
        </p:nvCxnSpPr>
        <p:spPr>
          <a:xfrm>
            <a:off x="955267" y="1864902"/>
            <a:ext cx="7871234" cy="0"/>
          </a:xfrm>
          <a:prstGeom prst="straightConnector1">
            <a:avLst/>
          </a:prstGeom>
          <a:ln w="158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893097" y="1780366"/>
            <a:ext cx="144659" cy="1446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文字方塊 29"/>
          <p:cNvSpPr txBox="1"/>
          <p:nvPr/>
        </p:nvSpPr>
        <p:spPr>
          <a:xfrm>
            <a:off x="699204" y="1882264"/>
            <a:ext cx="521297" cy="253916"/>
          </a:xfrm>
          <a:prstGeom prst="rect">
            <a:avLst/>
          </a:prstGeom>
          <a:noFill/>
        </p:spPr>
        <p:txBody>
          <a:bodyPr wrap="none" rtlCol="0">
            <a:spAutoFit/>
          </a:bodyPr>
          <a:lstStyle/>
          <a:p>
            <a:r>
              <a:rPr lang="en-US" altLang="zh-TW"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日齡</a:t>
            </a:r>
            <a:endParaRPr lang="zh-TW" altLang="en-US" sz="10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1" name="直線接點 30"/>
          <p:cNvCxnSpPr/>
          <p:nvPr/>
        </p:nvCxnSpPr>
        <p:spPr>
          <a:xfrm flipV="1">
            <a:off x="963587" y="1457247"/>
            <a:ext cx="0" cy="317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1729028" y="1786096"/>
            <a:ext cx="144659" cy="1446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2"/>
          <p:cNvSpPr txBox="1"/>
          <p:nvPr/>
        </p:nvSpPr>
        <p:spPr>
          <a:xfrm>
            <a:off x="1496778" y="1872554"/>
            <a:ext cx="588623" cy="253916"/>
          </a:xfrm>
          <a:prstGeom prst="rect">
            <a:avLst/>
          </a:prstGeom>
          <a:noFill/>
        </p:spPr>
        <p:txBody>
          <a:bodyPr wrap="none" rtlCol="0">
            <a:spAutoFit/>
          </a:bodyPr>
          <a:lstStyle/>
          <a:p>
            <a:r>
              <a:rPr lang="en-US" altLang="zh-TW"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日齡</a:t>
            </a:r>
            <a:endParaRPr lang="zh-TW" altLang="en-US" sz="10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4" name="直線接點 33"/>
          <p:cNvCxnSpPr/>
          <p:nvPr/>
        </p:nvCxnSpPr>
        <p:spPr>
          <a:xfrm flipV="1">
            <a:off x="1801357" y="1461481"/>
            <a:ext cx="1" cy="320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橢圓 34"/>
          <p:cNvSpPr/>
          <p:nvPr/>
        </p:nvSpPr>
        <p:spPr>
          <a:xfrm>
            <a:off x="2185221" y="1792887"/>
            <a:ext cx="144659" cy="1446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6" name="文字方塊 35"/>
          <p:cNvSpPr txBox="1"/>
          <p:nvPr/>
        </p:nvSpPr>
        <p:spPr>
          <a:xfrm>
            <a:off x="1959409" y="1875910"/>
            <a:ext cx="588623" cy="253916"/>
          </a:xfrm>
          <a:prstGeom prst="rect">
            <a:avLst/>
          </a:prstGeom>
          <a:noFill/>
        </p:spPr>
        <p:txBody>
          <a:bodyPr wrap="none" rtlCol="0">
            <a:spAutoFit/>
          </a:bodyPr>
          <a:lstStyle/>
          <a:p>
            <a:r>
              <a:rPr lang="en-US" altLang="zh-TW"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14</a:t>
            </a:r>
            <a:r>
              <a:rPr lang="zh-TW" altLang="en-US"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日齡</a:t>
            </a:r>
            <a:endParaRPr lang="zh-TW" altLang="en-US" sz="10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7" name="直線接點 36"/>
          <p:cNvCxnSpPr/>
          <p:nvPr/>
        </p:nvCxnSpPr>
        <p:spPr>
          <a:xfrm flipV="1">
            <a:off x="2253942" y="1481880"/>
            <a:ext cx="1" cy="320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2502296" y="1794364"/>
            <a:ext cx="144659" cy="1446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文字方塊 38"/>
          <p:cNvSpPr txBox="1"/>
          <p:nvPr/>
        </p:nvSpPr>
        <p:spPr>
          <a:xfrm>
            <a:off x="2411278" y="1870249"/>
            <a:ext cx="588623" cy="253916"/>
          </a:xfrm>
          <a:prstGeom prst="rect">
            <a:avLst/>
          </a:prstGeom>
          <a:noFill/>
        </p:spPr>
        <p:txBody>
          <a:bodyPr wrap="none" rtlCol="0">
            <a:spAutoFit/>
          </a:bodyPr>
          <a:lstStyle/>
          <a:p>
            <a:r>
              <a:rPr lang="en-US" altLang="zh-TW"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18</a:t>
            </a:r>
            <a:r>
              <a:rPr lang="zh-TW" altLang="en-US"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日齡</a:t>
            </a:r>
            <a:endParaRPr lang="zh-TW" altLang="en-US" sz="10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0" name="直線接點 39"/>
          <p:cNvCxnSpPr/>
          <p:nvPr/>
        </p:nvCxnSpPr>
        <p:spPr>
          <a:xfrm flipV="1">
            <a:off x="2581448" y="1474403"/>
            <a:ext cx="1" cy="320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橢圓 40"/>
          <p:cNvSpPr/>
          <p:nvPr/>
        </p:nvSpPr>
        <p:spPr>
          <a:xfrm>
            <a:off x="3884462" y="1787589"/>
            <a:ext cx="144659" cy="14465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2" name="文字方塊 41"/>
          <p:cNvSpPr txBox="1"/>
          <p:nvPr/>
        </p:nvSpPr>
        <p:spPr>
          <a:xfrm>
            <a:off x="3664473" y="1870260"/>
            <a:ext cx="588623" cy="253916"/>
          </a:xfrm>
          <a:prstGeom prst="rect">
            <a:avLst/>
          </a:prstGeom>
          <a:noFill/>
        </p:spPr>
        <p:txBody>
          <a:bodyPr wrap="none" rtlCol="0">
            <a:spAutoFit/>
          </a:bodyPr>
          <a:lstStyle/>
          <a:p>
            <a:r>
              <a:rPr lang="en-US" altLang="zh-TW"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32</a:t>
            </a:r>
            <a:r>
              <a:rPr lang="zh-TW" altLang="en-US" sz="105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日齡</a:t>
            </a:r>
            <a:endParaRPr lang="zh-TW" altLang="en-US" sz="105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3" name="直線接點 42"/>
          <p:cNvCxnSpPr/>
          <p:nvPr/>
        </p:nvCxnSpPr>
        <p:spPr>
          <a:xfrm flipV="1">
            <a:off x="3950694" y="1464467"/>
            <a:ext cx="1" cy="320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328978" y="1122589"/>
            <a:ext cx="759528" cy="61181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新城</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噴霧</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IB</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、踵頭</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(SHS)</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矩形 44"/>
          <p:cNvSpPr/>
          <p:nvPr/>
        </p:nvSpPr>
        <p:spPr>
          <a:xfrm>
            <a:off x="2449652" y="1122590"/>
            <a:ext cx="1145882" cy="61875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IBD</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疫苗</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華氏囊</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飲水</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矩形 45"/>
          <p:cNvSpPr/>
          <p:nvPr/>
        </p:nvSpPr>
        <p:spPr>
          <a:xfrm>
            <a:off x="1146300" y="1122589"/>
            <a:ext cx="727387" cy="61875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剪嘴、雞痘</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針刺</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矩形 46"/>
          <p:cNvSpPr/>
          <p:nvPr/>
        </p:nvSpPr>
        <p:spPr>
          <a:xfrm>
            <a:off x="3638371" y="1122589"/>
            <a:ext cx="1302461" cy="618756"/>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新城</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針刺</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、喉頭</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點</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眼</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矩形 47"/>
          <p:cNvSpPr/>
          <p:nvPr/>
        </p:nvSpPr>
        <p:spPr>
          <a:xfrm>
            <a:off x="1896296" y="1122589"/>
            <a:ext cx="510518" cy="618755"/>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新城</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噴霧</a:t>
            </a:r>
            <a:r>
              <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9" name="文字方塊 48"/>
          <p:cNvSpPr txBox="1"/>
          <p:nvPr/>
        </p:nvSpPr>
        <p:spPr>
          <a:xfrm>
            <a:off x="4608500" y="6137000"/>
            <a:ext cx="543739"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日</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齡</a:t>
            </a:r>
          </a:p>
        </p:txBody>
      </p:sp>
      <p:sp>
        <p:nvSpPr>
          <p:cNvPr id="50" name="文字方塊 49"/>
          <p:cNvSpPr txBox="1"/>
          <p:nvPr/>
        </p:nvSpPr>
        <p:spPr>
          <a:xfrm>
            <a:off x="256064" y="408605"/>
            <a:ext cx="4698722"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備註</a:t>
            </a:r>
            <a:r>
              <a:rPr lang="en-US" altLang="zh-TW" sz="3200" b="1" u="sng"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彰化線西防疫計畫</a:t>
            </a:r>
            <a:r>
              <a:rPr lang="en-US" altLang="zh-TW" sz="3200" b="1" u="sng" dirty="0" smtClean="0">
                <a:latin typeface="標楷體" panose="03000509000000000000" pitchFamily="65" charset="-120"/>
                <a:ea typeface="標楷體" panose="03000509000000000000" pitchFamily="65" charset="-120"/>
                <a:cs typeface="Times New Roman" panose="02020603050405020304" pitchFamily="18" charset="0"/>
              </a:rPr>
              <a:t>)</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1" name="文字方塊 50"/>
          <p:cNvSpPr txBox="1"/>
          <p:nvPr/>
        </p:nvSpPr>
        <p:spPr>
          <a:xfrm>
            <a:off x="8173758" y="4633255"/>
            <a:ext cx="652743"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1543</a:t>
            </a:r>
            <a:endParaRPr lang="zh-TW" altLang="en-US" dirty="0">
              <a:latin typeface="Times New Roman" panose="02020603050405020304" pitchFamily="18" charset="0"/>
              <a:cs typeface="Times New Roman" panose="02020603050405020304" pitchFamily="18" charset="0"/>
            </a:endParaRPr>
          </a:p>
        </p:txBody>
      </p:sp>
      <p:sp>
        <p:nvSpPr>
          <p:cNvPr id="52" name="文字方塊 51"/>
          <p:cNvSpPr txBox="1"/>
          <p:nvPr/>
        </p:nvSpPr>
        <p:spPr>
          <a:xfrm>
            <a:off x="8032744" y="4438177"/>
            <a:ext cx="902811" cy="307777"/>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總淘汰數</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416686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圖表 6"/>
          <p:cNvGraphicFramePr>
            <a:graphicFrameLocks/>
          </p:cNvGraphicFramePr>
          <p:nvPr>
            <p:extLst>
              <p:ext uri="{D42A27DB-BD31-4B8C-83A1-F6EECF244321}">
                <p14:modId xmlns:p14="http://schemas.microsoft.com/office/powerpoint/2010/main" val="1579029319"/>
              </p:ext>
            </p:extLst>
          </p:nvPr>
        </p:nvGraphicFramePr>
        <p:xfrm>
          <a:off x="1057143" y="4591998"/>
          <a:ext cx="2319018" cy="14181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p:cNvGraphicFramePr>
            <a:graphicFrameLocks/>
          </p:cNvGraphicFramePr>
          <p:nvPr>
            <p:extLst>
              <p:ext uri="{D42A27DB-BD31-4B8C-83A1-F6EECF244321}">
                <p14:modId xmlns:p14="http://schemas.microsoft.com/office/powerpoint/2010/main" val="3795233987"/>
              </p:ext>
            </p:extLst>
          </p:nvPr>
        </p:nvGraphicFramePr>
        <p:xfrm>
          <a:off x="6016837" y="1781970"/>
          <a:ext cx="2319018" cy="14142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a:graphicFrameLocks/>
          </p:cNvGraphicFramePr>
          <p:nvPr>
            <p:extLst>
              <p:ext uri="{D42A27DB-BD31-4B8C-83A1-F6EECF244321}">
                <p14:modId xmlns:p14="http://schemas.microsoft.com/office/powerpoint/2010/main" val="995812363"/>
              </p:ext>
            </p:extLst>
          </p:nvPr>
        </p:nvGraphicFramePr>
        <p:xfrm>
          <a:off x="3602462" y="4583137"/>
          <a:ext cx="2243680" cy="1417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圖表 9"/>
          <p:cNvGraphicFramePr>
            <a:graphicFrameLocks/>
          </p:cNvGraphicFramePr>
          <p:nvPr>
            <p:extLst>
              <p:ext uri="{D42A27DB-BD31-4B8C-83A1-F6EECF244321}">
                <p14:modId xmlns:p14="http://schemas.microsoft.com/office/powerpoint/2010/main" val="3764662266"/>
              </p:ext>
            </p:extLst>
          </p:nvPr>
        </p:nvGraphicFramePr>
        <p:xfrm>
          <a:off x="3521541" y="1789126"/>
          <a:ext cx="2319018" cy="14174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圖表 10"/>
          <p:cNvGraphicFramePr>
            <a:graphicFrameLocks/>
          </p:cNvGraphicFramePr>
          <p:nvPr>
            <p:extLst>
              <p:ext uri="{D42A27DB-BD31-4B8C-83A1-F6EECF244321}">
                <p14:modId xmlns:p14="http://schemas.microsoft.com/office/powerpoint/2010/main" val="2655535201"/>
              </p:ext>
            </p:extLst>
          </p:nvPr>
        </p:nvGraphicFramePr>
        <p:xfrm>
          <a:off x="6092175" y="4591998"/>
          <a:ext cx="2319018" cy="14142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圖表 11"/>
          <p:cNvGraphicFramePr>
            <a:graphicFrameLocks/>
          </p:cNvGraphicFramePr>
          <p:nvPr>
            <p:extLst>
              <p:ext uri="{D42A27DB-BD31-4B8C-83A1-F6EECF244321}">
                <p14:modId xmlns:p14="http://schemas.microsoft.com/office/powerpoint/2010/main" val="4009803505"/>
              </p:ext>
            </p:extLst>
          </p:nvPr>
        </p:nvGraphicFramePr>
        <p:xfrm>
          <a:off x="1079608" y="1789126"/>
          <a:ext cx="2319018" cy="1414250"/>
        </p:xfrm>
        <a:graphic>
          <a:graphicData uri="http://schemas.openxmlformats.org/drawingml/2006/chart">
            <c:chart xmlns:c="http://schemas.openxmlformats.org/drawingml/2006/chart" xmlns:r="http://schemas.openxmlformats.org/officeDocument/2006/relationships" r:id="rId7"/>
          </a:graphicData>
        </a:graphic>
      </p:graphicFrame>
      <p:sp>
        <p:nvSpPr>
          <p:cNvPr id="13" name="文字方塊 12"/>
          <p:cNvSpPr txBox="1"/>
          <p:nvPr/>
        </p:nvSpPr>
        <p:spPr>
          <a:xfrm rot="16200000">
            <a:off x="3172139" y="2291881"/>
            <a:ext cx="60785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文字方塊 13"/>
          <p:cNvSpPr txBox="1"/>
          <p:nvPr/>
        </p:nvSpPr>
        <p:spPr>
          <a:xfrm rot="16200000">
            <a:off x="5657440" y="2313542"/>
            <a:ext cx="60785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文字方塊 14"/>
          <p:cNvSpPr txBox="1"/>
          <p:nvPr/>
        </p:nvSpPr>
        <p:spPr>
          <a:xfrm>
            <a:off x="4214366" y="3052824"/>
            <a:ext cx="107753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文字方塊 15"/>
          <p:cNvSpPr txBox="1"/>
          <p:nvPr/>
        </p:nvSpPr>
        <p:spPr>
          <a:xfrm>
            <a:off x="6706365" y="3060026"/>
            <a:ext cx="1079142" cy="253916"/>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文字方塊 16"/>
          <p:cNvSpPr txBox="1"/>
          <p:nvPr/>
        </p:nvSpPr>
        <p:spPr>
          <a:xfrm rot="16200000">
            <a:off x="489888" y="2311176"/>
            <a:ext cx="1079142" cy="253916"/>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1755767" y="3072571"/>
            <a:ext cx="107753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 name="文字方塊 18"/>
          <p:cNvSpPr txBox="1"/>
          <p:nvPr/>
        </p:nvSpPr>
        <p:spPr>
          <a:xfrm>
            <a:off x="6745880" y="5883155"/>
            <a:ext cx="1079142" cy="253916"/>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19"/>
          <p:cNvSpPr txBox="1"/>
          <p:nvPr/>
        </p:nvSpPr>
        <p:spPr>
          <a:xfrm rot="16200000">
            <a:off x="5673018" y="5116804"/>
            <a:ext cx="60785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文字方塊 20"/>
          <p:cNvSpPr txBox="1"/>
          <p:nvPr/>
        </p:nvSpPr>
        <p:spPr>
          <a:xfrm rot="16200000">
            <a:off x="451852" y="5106646"/>
            <a:ext cx="1079142" cy="253916"/>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Ⅱ</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p:cNvSpPr txBox="1"/>
          <p:nvPr/>
        </p:nvSpPr>
        <p:spPr>
          <a:xfrm>
            <a:off x="1791701" y="5916031"/>
            <a:ext cx="107753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文字方塊 22"/>
          <p:cNvSpPr txBox="1"/>
          <p:nvPr/>
        </p:nvSpPr>
        <p:spPr>
          <a:xfrm rot="16200000">
            <a:off x="3207952" y="5116805"/>
            <a:ext cx="60785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光流法</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文字方塊 23"/>
          <p:cNvSpPr txBox="1"/>
          <p:nvPr/>
        </p:nvSpPr>
        <p:spPr>
          <a:xfrm>
            <a:off x="4308549" y="5860617"/>
            <a:ext cx="1077539" cy="261610"/>
          </a:xfrm>
          <a:prstGeom prst="rect">
            <a:avLst/>
          </a:prstGeom>
          <a:noFill/>
        </p:spPr>
        <p:txBody>
          <a:bodyPr wrap="none" rtlCol="0">
            <a:spAutoFit/>
          </a:bodyPr>
          <a:lstStyle/>
          <a:p>
            <a:r>
              <a:rPr lang="zh-TW" altLang="en-US" sz="1050" dirty="0" smtClean="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Ⅰ</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p:cNvSpPr txBox="1"/>
          <p:nvPr/>
        </p:nvSpPr>
        <p:spPr>
          <a:xfrm>
            <a:off x="3975607" y="1579577"/>
            <a:ext cx="1569660" cy="276999"/>
          </a:xfrm>
          <a:prstGeom prst="rect">
            <a:avLst/>
          </a:prstGeom>
          <a:noFill/>
        </p:spPr>
        <p:txBody>
          <a:bodyPr wrap="none" rtlCol="0">
            <a:spAutoFit/>
          </a:bodyPr>
          <a:lstStyle/>
          <a:p>
            <a:r>
              <a:rPr lang="zh-TW" altLang="en-US" sz="1200" dirty="0" smtClean="0">
                <a:latin typeface="標楷體" panose="03000509000000000000" pitchFamily="65" charset="-120"/>
                <a:ea typeface="標楷體" panose="03000509000000000000" pitchFamily="65" charset="-120"/>
              </a:rPr>
              <a:t>雞隻數量無明顯改變</a:t>
            </a:r>
            <a:endParaRPr lang="zh-TW" altLang="en-US" sz="1200" dirty="0">
              <a:latin typeface="標楷體" panose="03000509000000000000" pitchFamily="65" charset="-120"/>
              <a:ea typeface="標楷體" panose="03000509000000000000" pitchFamily="65" charset="-120"/>
            </a:endParaRPr>
          </a:p>
        </p:txBody>
      </p:sp>
      <p:sp>
        <p:nvSpPr>
          <p:cNvPr id="32" name="文字方塊 31"/>
          <p:cNvSpPr txBox="1"/>
          <p:nvPr/>
        </p:nvSpPr>
        <p:spPr>
          <a:xfrm>
            <a:off x="4032133" y="4389545"/>
            <a:ext cx="1754335" cy="276999"/>
          </a:xfrm>
          <a:prstGeom prst="rect">
            <a:avLst/>
          </a:prstGeom>
          <a:noFill/>
        </p:spPr>
        <p:txBody>
          <a:bodyPr wrap="square" rtlCol="0">
            <a:spAutoFit/>
          </a:bodyPr>
          <a:lstStyle/>
          <a:p>
            <a:r>
              <a:rPr lang="zh-TW" altLang="en-US" sz="1200" dirty="0" smtClean="0">
                <a:latin typeface="標楷體" panose="03000509000000000000" pitchFamily="65" charset="-120"/>
                <a:ea typeface="標楷體" panose="03000509000000000000" pitchFamily="65" charset="-120"/>
              </a:rPr>
              <a:t>雞隻數量明顯改變</a:t>
            </a:r>
            <a:endParaRPr lang="zh-TW" altLang="en-US" sz="1200" dirty="0">
              <a:latin typeface="標楷體" panose="03000509000000000000" pitchFamily="65" charset="-120"/>
              <a:ea typeface="標楷體" panose="03000509000000000000" pitchFamily="65" charset="-120"/>
            </a:endParaRPr>
          </a:p>
        </p:txBody>
      </p:sp>
      <p:sp>
        <p:nvSpPr>
          <p:cNvPr id="34" name="矩形 33"/>
          <p:cNvSpPr/>
          <p:nvPr/>
        </p:nvSpPr>
        <p:spPr>
          <a:xfrm>
            <a:off x="620922" y="993380"/>
            <a:ext cx="8079733" cy="646331"/>
          </a:xfrm>
          <a:prstGeom prst="rect">
            <a:avLst/>
          </a:prstGeom>
        </p:spPr>
        <p:txBody>
          <a:bodyPr wrap="square">
            <a:spAutoFit/>
          </a:bodyPr>
          <a:lstStyle/>
          <a:p>
            <a:pPr marL="285750" indent="-285750">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在</a:t>
            </a:r>
            <a:r>
              <a:rPr lang="zh-TW" altLang="en-US" b="1" dirty="0" smtClean="0">
                <a:latin typeface="標楷體" panose="03000509000000000000" pitchFamily="65" charset="-120"/>
                <a:ea typeface="標楷體" panose="03000509000000000000" pitchFamily="65" charset="-120"/>
              </a:rPr>
              <a:t>雞隻數量無明顯改變</a:t>
            </a:r>
            <a:r>
              <a:rPr lang="zh-TW" altLang="en-US" dirty="0" smtClean="0">
                <a:latin typeface="標楷體" panose="03000509000000000000" pitchFamily="65" charset="-120"/>
                <a:ea typeface="標楷體" panose="03000509000000000000" pitchFamily="65" charset="-120"/>
              </a:rPr>
              <a:t>的情況下，各活動力演算法所計算出的活動力數值之間的</a:t>
            </a:r>
            <a:r>
              <a:rPr lang="zh-TW" altLang="en-US" b="1" dirty="0" smtClean="0">
                <a:latin typeface="標楷體" panose="03000509000000000000" pitchFamily="65" charset="-120"/>
                <a:ea typeface="標楷體" panose="03000509000000000000" pitchFamily="65" charset="-120"/>
              </a:rPr>
              <a:t>決定係數</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標楷體" panose="03000509000000000000" pitchFamily="65" charset="-120"/>
                <a:ea typeface="標楷體" panose="03000509000000000000" pitchFamily="65" charset="-120"/>
              </a:rPr>
              <a:t>皆足夠高，證明皆可用以評估雞隻的活動力。</a:t>
            </a:r>
            <a:endParaRPr lang="zh-TW" altLang="en-US" dirty="0">
              <a:latin typeface="標楷體" panose="03000509000000000000" pitchFamily="65" charset="-120"/>
              <a:ea typeface="標楷體" panose="03000509000000000000" pitchFamily="65" charset="-120"/>
            </a:endParaRPr>
          </a:p>
        </p:txBody>
      </p:sp>
      <p:sp>
        <p:nvSpPr>
          <p:cNvPr id="35" name="矩形 34"/>
          <p:cNvSpPr/>
          <p:nvPr/>
        </p:nvSpPr>
        <p:spPr>
          <a:xfrm>
            <a:off x="620922" y="3312813"/>
            <a:ext cx="8079733" cy="1477328"/>
          </a:xfrm>
          <a:prstGeom prst="rect">
            <a:avLst/>
          </a:prstGeom>
        </p:spPr>
        <p:txBody>
          <a:bodyPr wrap="square">
            <a:spAutoFit/>
          </a:bodyPr>
          <a:lstStyle/>
          <a:p>
            <a:pPr marL="285750" indent="-285750" algn="just">
              <a:buFont typeface="Wingdings" panose="05000000000000000000" pitchFamily="2" charset="2"/>
              <a:buChar char="p"/>
            </a:pPr>
            <a:r>
              <a:rPr lang="zh-TW" altLang="en-US" dirty="0" smtClean="0">
                <a:latin typeface="標楷體" panose="03000509000000000000" pitchFamily="65" charset="-120"/>
                <a:ea typeface="標楷體" panose="03000509000000000000" pitchFamily="65" charset="-120"/>
              </a:rPr>
              <a:t>在</a:t>
            </a:r>
            <a:r>
              <a:rPr lang="zh-TW" altLang="en-US" b="1" dirty="0" smtClean="0">
                <a:latin typeface="標楷體" panose="03000509000000000000" pitchFamily="65" charset="-120"/>
                <a:ea typeface="標楷體" panose="03000509000000000000" pitchFamily="65" charset="-120"/>
              </a:rPr>
              <a:t>雞隻數量明顯改變</a:t>
            </a:r>
            <a:r>
              <a:rPr lang="zh-TW" altLang="en-US" dirty="0" smtClean="0">
                <a:latin typeface="標楷體" panose="03000509000000000000" pitchFamily="65" charset="-120"/>
                <a:ea typeface="標楷體" panose="03000509000000000000" pitchFamily="65" charset="-120"/>
              </a:rPr>
              <a:t>的情況下</a:t>
            </a:r>
            <a:r>
              <a:rPr lang="zh-TW" altLang="en-US" dirty="0">
                <a:latin typeface="標楷體" panose="03000509000000000000" pitchFamily="65" charset="-120"/>
                <a:ea typeface="標楷體" panose="03000509000000000000" pitchFamily="65" charset="-120"/>
              </a:rPr>
              <a:t>，由於</a:t>
            </a:r>
            <a:r>
              <a:rPr lang="zh-TW" altLang="en-US" b="1" dirty="0">
                <a:latin typeface="標楷體" panose="03000509000000000000" pitchFamily="65" charset="-120"/>
                <a:ea typeface="標楷體" panose="03000509000000000000" pitchFamily="65" charset="-120"/>
              </a:rPr>
              <a:t>活動力演算法</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dirty="0" smtClean="0">
                <a:latin typeface="標楷體" panose="03000509000000000000" pitchFamily="65" charset="-120"/>
                <a:ea typeface="標楷體" panose="03000509000000000000" pitchFamily="65" charset="-120"/>
              </a:rPr>
              <a:t>與</a:t>
            </a:r>
            <a:r>
              <a:rPr lang="zh-TW" altLang="en-US" b="1" dirty="0" smtClean="0">
                <a:latin typeface="標楷體" panose="03000509000000000000" pitchFamily="65" charset="-120"/>
                <a:ea typeface="標楷體" panose="03000509000000000000" pitchFamily="65" charset="-120"/>
              </a:rPr>
              <a:t>光流法</a:t>
            </a:r>
            <a:r>
              <a:rPr lang="zh-TW" altLang="en-US" dirty="0" smtClean="0">
                <a:latin typeface="標楷體" panose="03000509000000000000" pitchFamily="65" charset="-120"/>
                <a:ea typeface="標楷體" panose="03000509000000000000" pitchFamily="65" charset="-120"/>
              </a:rPr>
              <a:t>皆會被雞隻的數量影響其計算值，將不能在此情況下適用，因此之間的</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較高為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0.86</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，且</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Ⅰ</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活動力演算法</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之間的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baseline="300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較低為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0.49</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，而活動力演算法</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與光流法之間的</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R</a:t>
            </a:r>
            <a:r>
              <a:rPr lang="en-US" altLang="zh-TW" b="1" baseline="300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也較</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低為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0.30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endParaRPr lang="en-US" altLang="zh-TW" dirty="0">
              <a:latin typeface="標楷體" panose="03000509000000000000" pitchFamily="65" charset="-120"/>
              <a:ea typeface="標楷體" panose="03000509000000000000" pitchFamily="65" charset="-120"/>
            </a:endParaRPr>
          </a:p>
        </p:txBody>
      </p:sp>
      <p:sp>
        <p:nvSpPr>
          <p:cNvPr id="27" name="文字方塊 26"/>
          <p:cNvSpPr txBox="1"/>
          <p:nvPr/>
        </p:nvSpPr>
        <p:spPr>
          <a:xfrm>
            <a:off x="256064" y="408605"/>
            <a:ext cx="5269391"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備註</a:t>
            </a:r>
            <a:r>
              <a:rPr lang="en-US" altLang="zh-TW" sz="3200" b="1" u="sng" dirty="0">
                <a:latin typeface="Times New Roman" panose="02020603050405020304" pitchFamily="18" charset="0"/>
                <a:ea typeface="標楷體" panose="03000509000000000000" pitchFamily="65" charset="-120"/>
                <a:cs typeface="Times New Roman" panose="02020603050405020304" pitchFamily="18" charset="0"/>
              </a:rPr>
              <a:t>(Results and Discussion)</a:t>
            </a:r>
          </a:p>
        </p:txBody>
      </p:sp>
    </p:spTree>
    <p:extLst>
      <p:ext uri="{BB962C8B-B14F-4D97-AF65-F5344CB8AC3E}">
        <p14:creationId xmlns:p14="http://schemas.microsoft.com/office/powerpoint/2010/main" val="108755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p:cNvSpPr txBox="1"/>
          <p:nvPr/>
        </p:nvSpPr>
        <p:spPr>
          <a:xfrm>
            <a:off x="256064" y="408605"/>
            <a:ext cx="5269391"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備註</a:t>
            </a:r>
            <a:r>
              <a:rPr lang="en-US" altLang="zh-TW" sz="3200" b="1" u="sng" dirty="0" smtClean="0">
                <a:latin typeface="Times New Roman" panose="02020603050405020304" pitchFamily="18" charset="0"/>
                <a:cs typeface="Times New Roman" panose="02020603050405020304" pitchFamily="18" charset="0"/>
              </a:rPr>
              <a:t>(Results </a:t>
            </a:r>
            <a:r>
              <a:rPr lang="en-US" altLang="zh-TW" sz="3200" b="1" u="sng" dirty="0">
                <a:latin typeface="Times New Roman" panose="02020603050405020304" pitchFamily="18" charset="0"/>
                <a:cs typeface="Times New Roman" panose="02020603050405020304" pitchFamily="18" charset="0"/>
              </a:rPr>
              <a:t>and </a:t>
            </a:r>
            <a:r>
              <a:rPr lang="en-US" altLang="zh-TW" sz="3200" b="1" u="sng" dirty="0" smtClean="0">
                <a:latin typeface="Times New Roman" panose="02020603050405020304" pitchFamily="18" charset="0"/>
                <a:cs typeface="Times New Roman" panose="02020603050405020304" pitchFamily="18" charset="0"/>
              </a:rPr>
              <a:t>Discussion)</a:t>
            </a:r>
            <a:endParaRPr lang="en-US" altLang="zh-TW" sz="3200" b="1" u="sng" dirty="0">
              <a:latin typeface="Times New Roman" panose="02020603050405020304" pitchFamily="18" charset="0"/>
              <a:cs typeface="Times New Roman" panose="02020603050405020304" pitchFamily="18" charset="0"/>
            </a:endParaRPr>
          </a:p>
        </p:txBody>
      </p:sp>
      <p:graphicFrame>
        <p:nvGraphicFramePr>
          <p:cNvPr id="14" name="圖表 13"/>
          <p:cNvGraphicFramePr>
            <a:graphicFrameLocks/>
          </p:cNvGraphicFramePr>
          <p:nvPr>
            <p:extLst>
              <p:ext uri="{D42A27DB-BD31-4B8C-83A1-F6EECF244321}">
                <p14:modId xmlns:p14="http://schemas.microsoft.com/office/powerpoint/2010/main" val="1205250246"/>
              </p:ext>
            </p:extLst>
          </p:nvPr>
        </p:nvGraphicFramePr>
        <p:xfrm>
          <a:off x="528634" y="2345245"/>
          <a:ext cx="8274045" cy="1744651"/>
        </p:xfrm>
        <a:graphic>
          <a:graphicData uri="http://schemas.openxmlformats.org/drawingml/2006/chart">
            <c:chart xmlns:c="http://schemas.openxmlformats.org/drawingml/2006/chart" xmlns:r="http://schemas.openxmlformats.org/officeDocument/2006/relationships" r:id="rId2"/>
          </a:graphicData>
        </a:graphic>
      </p:graphicFrame>
      <p:sp>
        <p:nvSpPr>
          <p:cNvPr id="15" name="文字方塊 14"/>
          <p:cNvSpPr txBox="1"/>
          <p:nvPr/>
        </p:nvSpPr>
        <p:spPr>
          <a:xfrm>
            <a:off x="4341690" y="3978615"/>
            <a:ext cx="647935" cy="276999"/>
          </a:xfrm>
          <a:prstGeom prst="rect">
            <a:avLst/>
          </a:prstGeom>
          <a:noFill/>
        </p:spPr>
        <p:txBody>
          <a:bodyPr wrap="none" rtlCol="0">
            <a:spAutoFit/>
          </a:bodyPr>
          <a:lstStyle/>
          <a:p>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Sample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文字方塊 15"/>
          <p:cNvSpPr txBox="1"/>
          <p:nvPr/>
        </p:nvSpPr>
        <p:spPr>
          <a:xfrm rot="16200000">
            <a:off x="44527" y="2994668"/>
            <a:ext cx="691215" cy="276999"/>
          </a:xfrm>
          <a:prstGeom prst="rect">
            <a:avLst/>
          </a:prstGeom>
          <a:noFill/>
        </p:spPr>
        <p:txBody>
          <a:bodyPr wrap="none" rtlCol="0">
            <a:spAutoFit/>
          </a:bodyPr>
          <a:lstStyle/>
          <a:p>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7" name="直線接點 16"/>
          <p:cNvCxnSpPr/>
          <p:nvPr/>
        </p:nvCxnSpPr>
        <p:spPr>
          <a:xfrm>
            <a:off x="7360867" y="3410500"/>
            <a:ext cx="386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7360867" y="3601129"/>
            <a:ext cx="386199"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7733273" y="3286178"/>
            <a:ext cx="954107" cy="27699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實際活動</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力</a:t>
            </a:r>
          </a:p>
        </p:txBody>
      </p:sp>
      <p:sp>
        <p:nvSpPr>
          <p:cNvPr id="20" name="文字方塊 19"/>
          <p:cNvSpPr txBox="1"/>
          <p:nvPr/>
        </p:nvSpPr>
        <p:spPr>
          <a:xfrm>
            <a:off x="7733272" y="3478775"/>
            <a:ext cx="954107" cy="276999"/>
          </a:xfrm>
          <a:prstGeom prst="rect">
            <a:avLst/>
          </a:prstGeom>
          <a:noFill/>
        </p:spPr>
        <p:txBody>
          <a:bodyPr wrap="none" rtlCol="0">
            <a:spAutoFit/>
          </a:bodyPr>
          <a:lstStyle/>
          <a:p>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活動</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力</a:t>
            </a:r>
          </a:p>
        </p:txBody>
      </p:sp>
      <p:sp>
        <p:nvSpPr>
          <p:cNvPr id="21" name="文字方塊 20"/>
          <p:cNvSpPr txBox="1"/>
          <p:nvPr/>
        </p:nvSpPr>
        <p:spPr>
          <a:xfrm>
            <a:off x="900150" y="2497718"/>
            <a:ext cx="1596913" cy="307777"/>
          </a:xfrm>
          <a:prstGeom prst="rect">
            <a:avLst/>
          </a:prstGeom>
          <a:noFill/>
        </p:spPr>
        <p:txBody>
          <a:bodyPr wrap="none" rtlCol="0">
            <a:spAutoFit/>
          </a:bodyPr>
          <a:lstStyle/>
          <a:p>
            <a:r>
              <a:rPr lang="en-US" altLang="zh-TW" sz="1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Precision = 86.62%</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3" name="圖表 22"/>
          <p:cNvGraphicFramePr>
            <a:graphicFrameLocks/>
          </p:cNvGraphicFramePr>
          <p:nvPr>
            <p:extLst>
              <p:ext uri="{D42A27DB-BD31-4B8C-83A1-F6EECF244321}">
                <p14:modId xmlns:p14="http://schemas.microsoft.com/office/powerpoint/2010/main" val="450068824"/>
              </p:ext>
            </p:extLst>
          </p:nvPr>
        </p:nvGraphicFramePr>
        <p:xfrm>
          <a:off x="528634" y="4385517"/>
          <a:ext cx="8274045" cy="1871035"/>
        </p:xfrm>
        <a:graphic>
          <a:graphicData uri="http://schemas.openxmlformats.org/drawingml/2006/chart">
            <c:chart xmlns:c="http://schemas.openxmlformats.org/drawingml/2006/chart" xmlns:r="http://schemas.openxmlformats.org/officeDocument/2006/relationships" r:id="rId3"/>
          </a:graphicData>
        </a:graphic>
      </p:graphicFrame>
      <p:sp>
        <p:nvSpPr>
          <p:cNvPr id="24" name="文字方塊 23"/>
          <p:cNvSpPr txBox="1"/>
          <p:nvPr/>
        </p:nvSpPr>
        <p:spPr>
          <a:xfrm>
            <a:off x="4283072" y="6194331"/>
            <a:ext cx="647934" cy="276999"/>
          </a:xfrm>
          <a:prstGeom prst="rect">
            <a:avLst/>
          </a:prstGeom>
          <a:noFill/>
        </p:spPr>
        <p:txBody>
          <a:bodyPr wrap="none" rtlCol="0">
            <a:spAutoFit/>
          </a:bodyPr>
          <a:lstStyle/>
          <a:p>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Sample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文字方塊 24"/>
          <p:cNvSpPr txBox="1"/>
          <p:nvPr/>
        </p:nvSpPr>
        <p:spPr>
          <a:xfrm rot="16200000">
            <a:off x="12997" y="5182536"/>
            <a:ext cx="691215" cy="276999"/>
          </a:xfrm>
          <a:prstGeom prst="rect">
            <a:avLst/>
          </a:prstGeom>
          <a:noFill/>
        </p:spPr>
        <p:txBody>
          <a:bodyPr wrap="none" rtlCol="0">
            <a:spAutoFit/>
          </a:bodyPr>
          <a:lstStyle/>
          <a:p>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Activity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6" name="直線接點 25"/>
          <p:cNvCxnSpPr/>
          <p:nvPr/>
        </p:nvCxnSpPr>
        <p:spPr>
          <a:xfrm>
            <a:off x="7314757" y="5551547"/>
            <a:ext cx="3890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314757" y="5755984"/>
            <a:ext cx="389030"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689892" y="5418219"/>
            <a:ext cx="954107" cy="276999"/>
          </a:xfrm>
          <a:prstGeom prst="rect">
            <a:avLst/>
          </a:prstGeom>
          <a:noFill/>
        </p:spPr>
        <p:txBody>
          <a:bodyPr wrap="none" rtlCol="0">
            <a:spAutoFit/>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實際活動</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力</a:t>
            </a:r>
          </a:p>
        </p:txBody>
      </p:sp>
      <p:sp>
        <p:nvSpPr>
          <p:cNvPr id="29" name="文字方塊 28"/>
          <p:cNvSpPr txBox="1"/>
          <p:nvPr/>
        </p:nvSpPr>
        <p:spPr>
          <a:xfrm>
            <a:off x="7689891" y="5624767"/>
            <a:ext cx="954107" cy="276999"/>
          </a:xfrm>
          <a:prstGeom prst="rect">
            <a:avLst/>
          </a:prstGeom>
          <a:noFill/>
        </p:spPr>
        <p:txBody>
          <a:bodyPr wrap="none" rtlCol="0">
            <a:spAutoFit/>
          </a:bodyPr>
          <a:lstStyle/>
          <a:p>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活動</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力</a:t>
            </a:r>
          </a:p>
        </p:txBody>
      </p:sp>
      <p:sp>
        <p:nvSpPr>
          <p:cNvPr id="30" name="文字方塊 29"/>
          <p:cNvSpPr txBox="1"/>
          <p:nvPr/>
        </p:nvSpPr>
        <p:spPr>
          <a:xfrm>
            <a:off x="890599" y="4523401"/>
            <a:ext cx="1596913" cy="307777"/>
          </a:xfrm>
          <a:prstGeom prst="rect">
            <a:avLst/>
          </a:prstGeom>
          <a:noFill/>
        </p:spPr>
        <p:txBody>
          <a:bodyPr wrap="none" rtlCol="0">
            <a:spAutoFit/>
          </a:bodyPr>
          <a:lstStyle/>
          <a:p>
            <a:r>
              <a:rPr lang="en-US" altLang="zh-TW" sz="1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Precision = 58.06%</a:t>
            </a:r>
            <a:endParaRPr lang="zh-TW" altLang="en-US" sz="20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p:cNvSpPr txBox="1"/>
          <p:nvPr/>
        </p:nvSpPr>
        <p:spPr>
          <a:xfrm>
            <a:off x="2372130" y="2168985"/>
            <a:ext cx="4698722" cy="338554"/>
          </a:xfrm>
          <a:prstGeom prst="rect">
            <a:avLst/>
          </a:prstGeom>
          <a:noFill/>
        </p:spPr>
        <p:txBody>
          <a:bodyPr wrap="none" rtlCol="0">
            <a:spAutoFit/>
          </a:bodyPr>
          <a:lstStyle/>
          <a:p>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以</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訓練模型</a:t>
            </a:r>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健康狀況較佳</a:t>
            </a:r>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時的</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雞隻活動力數據</a:t>
            </a:r>
            <a:endParaRPr lang="zh-TW" altLang="en-US" sz="1600" b="1"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文字方塊 31"/>
          <p:cNvSpPr txBox="1"/>
          <p:nvPr/>
        </p:nvSpPr>
        <p:spPr>
          <a:xfrm>
            <a:off x="2251708" y="4209046"/>
            <a:ext cx="4698722" cy="338554"/>
          </a:xfrm>
          <a:prstGeom prst="rect">
            <a:avLst/>
          </a:prstGeom>
          <a:noFill/>
        </p:spPr>
        <p:txBody>
          <a:bodyPr wrap="none" rtlCol="0">
            <a:spAutoFit/>
          </a:bodyPr>
          <a:lstStyle/>
          <a:p>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以</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訓練模型</a:t>
            </a:r>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健康狀況較差</a:t>
            </a:r>
            <a:r>
              <a:rPr lang="zh-TW" altLang="en-US" sz="1600" u="sng" dirty="0" smtClean="0">
                <a:latin typeface="Times New Roman" panose="02020603050405020304" pitchFamily="18" charset="0"/>
                <a:ea typeface="標楷體" panose="03000509000000000000" pitchFamily="65" charset="-120"/>
                <a:cs typeface="Times New Roman" panose="02020603050405020304" pitchFamily="18" charset="0"/>
              </a:rPr>
              <a:t>時的</a:t>
            </a:r>
            <a:r>
              <a:rPr lang="zh-TW" altLang="en-US" sz="1600" b="1" u="sng" dirty="0" smtClean="0">
                <a:latin typeface="Times New Roman" panose="02020603050405020304" pitchFamily="18" charset="0"/>
                <a:ea typeface="標楷體" panose="03000509000000000000" pitchFamily="65" charset="-120"/>
                <a:cs typeface="Times New Roman" panose="02020603050405020304" pitchFamily="18" charset="0"/>
              </a:rPr>
              <a:t>雞隻活動力數據</a:t>
            </a:r>
            <a:endParaRPr lang="zh-TW" altLang="en-US" sz="1600" b="1"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文字方塊 32"/>
          <p:cNvSpPr txBox="1"/>
          <p:nvPr/>
        </p:nvSpPr>
        <p:spPr>
          <a:xfrm>
            <a:off x="417234" y="958160"/>
            <a:ext cx="8270146" cy="135421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訓練模型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健康狀況較佳時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之雞隻</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其模型準確率為</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86.62%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，但用以預測</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健康狀況較差時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之雞隻</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其模型準確率僅為</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58.06%</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spcAft>
                <a:spcPts val="6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結果證實，</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疫苗接種</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或</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細菌感染等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將使雞隻的健康狀況降低並造成雞隻的活動力數據產生異常。</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718467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807200" y="1095848"/>
            <a:ext cx="2161309" cy="31886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2017</a:t>
            </a:r>
            <a:endParaRPr lang="zh-TW"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156300" y="1099130"/>
            <a:ext cx="2456806" cy="315585"/>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2011</a:t>
            </a:r>
            <a:endParaRPr lang="zh-TW"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2605956" y="1099130"/>
            <a:ext cx="2083828" cy="31558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2015</a:t>
            </a:r>
            <a:endParaRPr lang="zh-TW"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4689784" y="1099130"/>
            <a:ext cx="2117416" cy="315585"/>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2016</a:t>
            </a:r>
            <a:endParaRPr lang="zh-TW" altLang="en-US" dirty="0">
              <a:latin typeface="Times New Roman" panose="02020603050405020304" pitchFamily="18" charset="0"/>
              <a:cs typeface="Times New Roman" panose="02020603050405020304" pitchFamily="18" charset="0"/>
            </a:endParaRPr>
          </a:p>
        </p:txBody>
      </p:sp>
      <p:sp>
        <p:nvSpPr>
          <p:cNvPr id="33" name="手繪多邊形 32"/>
          <p:cNvSpPr/>
          <p:nvPr/>
        </p:nvSpPr>
        <p:spPr>
          <a:xfrm rot="1925247">
            <a:off x="5263282" y="2765305"/>
            <a:ext cx="1832015" cy="355378"/>
          </a:xfrm>
          <a:custGeom>
            <a:avLst/>
            <a:gdLst>
              <a:gd name="connsiteX0" fmla="*/ 52754 w 2004646"/>
              <a:gd name="connsiteY0" fmla="*/ 0 h 492369"/>
              <a:gd name="connsiteX1" fmla="*/ 1916723 w 2004646"/>
              <a:gd name="connsiteY1" fmla="*/ 105507 h 492369"/>
              <a:gd name="connsiteX2" fmla="*/ 2004646 w 2004646"/>
              <a:gd name="connsiteY2" fmla="*/ 492369 h 492369"/>
              <a:gd name="connsiteX3" fmla="*/ 0 w 2004646"/>
              <a:gd name="connsiteY3" fmla="*/ 386861 h 492369"/>
              <a:gd name="connsiteX4" fmla="*/ 52754 w 2004646"/>
              <a:gd name="connsiteY4" fmla="*/ 0 h 49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646" h="492369">
                <a:moveTo>
                  <a:pt x="52754" y="0"/>
                </a:moveTo>
                <a:lnTo>
                  <a:pt x="1916723" y="105507"/>
                </a:lnTo>
                <a:lnTo>
                  <a:pt x="2004646" y="492369"/>
                </a:lnTo>
                <a:lnTo>
                  <a:pt x="0" y="386861"/>
                </a:lnTo>
                <a:lnTo>
                  <a:pt x="52754"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rot="20027874">
            <a:off x="4492523" y="2567914"/>
            <a:ext cx="1323835" cy="956938"/>
          </a:xfrm>
          <a:custGeom>
            <a:avLst/>
            <a:gdLst>
              <a:gd name="connsiteX0" fmla="*/ 35169 w 1301261"/>
              <a:gd name="connsiteY0" fmla="*/ 773723 h 1336431"/>
              <a:gd name="connsiteX1" fmla="*/ 1301261 w 1301261"/>
              <a:gd name="connsiteY1" fmla="*/ 0 h 1336431"/>
              <a:gd name="connsiteX2" fmla="*/ 1283676 w 1301261"/>
              <a:gd name="connsiteY2" fmla="*/ 439616 h 1336431"/>
              <a:gd name="connsiteX3" fmla="*/ 0 w 1301261"/>
              <a:gd name="connsiteY3" fmla="*/ 1336431 h 1336431"/>
              <a:gd name="connsiteX4" fmla="*/ 35169 w 1301261"/>
              <a:gd name="connsiteY4" fmla="*/ 773723 h 1336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261" h="1336431">
                <a:moveTo>
                  <a:pt x="35169" y="773723"/>
                </a:moveTo>
                <a:lnTo>
                  <a:pt x="1301261" y="0"/>
                </a:lnTo>
                <a:lnTo>
                  <a:pt x="1283676" y="439616"/>
                </a:lnTo>
                <a:lnTo>
                  <a:pt x="0" y="1336431"/>
                </a:lnTo>
                <a:lnTo>
                  <a:pt x="35169" y="773723"/>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rot="266521">
            <a:off x="6795665" y="1705989"/>
            <a:ext cx="613232" cy="1884218"/>
          </a:xfrm>
          <a:custGeom>
            <a:avLst/>
            <a:gdLst>
              <a:gd name="connsiteX0" fmla="*/ 184728 w 812800"/>
              <a:gd name="connsiteY0" fmla="*/ 1884218 h 1884218"/>
              <a:gd name="connsiteX1" fmla="*/ 812800 w 812800"/>
              <a:gd name="connsiteY1" fmla="*/ 55418 h 1884218"/>
              <a:gd name="connsiteX2" fmla="*/ 628073 w 812800"/>
              <a:gd name="connsiteY2" fmla="*/ 0 h 1884218"/>
              <a:gd name="connsiteX3" fmla="*/ 0 w 812800"/>
              <a:gd name="connsiteY3" fmla="*/ 1727200 h 1884218"/>
              <a:gd name="connsiteX4" fmla="*/ 184728 w 812800"/>
              <a:gd name="connsiteY4" fmla="*/ 1884218 h 1884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1884218">
                <a:moveTo>
                  <a:pt x="184728" y="1884218"/>
                </a:moveTo>
                <a:lnTo>
                  <a:pt x="812800" y="55418"/>
                </a:lnTo>
                <a:lnTo>
                  <a:pt x="628073" y="0"/>
                </a:lnTo>
                <a:lnTo>
                  <a:pt x="0" y="1727200"/>
                </a:lnTo>
                <a:lnTo>
                  <a:pt x="184728" y="188421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p:cNvSpPr/>
          <p:nvPr/>
        </p:nvSpPr>
        <p:spPr>
          <a:xfrm rot="1149691">
            <a:off x="6976120" y="1526421"/>
            <a:ext cx="796561" cy="68669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286874" y="5209090"/>
            <a:ext cx="2038322" cy="461665"/>
          </a:xfrm>
          <a:prstGeom prst="rect">
            <a:avLst/>
          </a:prstGeom>
          <a:noFill/>
        </p:spPr>
        <p:txBody>
          <a:bodyPr wrap="square" rtlCol="0">
            <a:spAutoFit/>
          </a:bodyPr>
          <a:lstStyle/>
          <a:p>
            <a:pPr marL="171450" indent="-171450">
              <a:buFont typeface="Arial" panose="020B0604020202020204" pitchFamily="34" charset="0"/>
              <a:buChar cha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代謝所產生的</a:t>
            </a:r>
            <a:r>
              <a:rPr lang="en-US"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1200" b="1" baseline="-25000"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濃度</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具有顯著相關性。</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文字方塊 37"/>
          <p:cNvSpPr txBox="1"/>
          <p:nvPr/>
        </p:nvSpPr>
        <p:spPr>
          <a:xfrm>
            <a:off x="311697" y="2467359"/>
            <a:ext cx="2153507" cy="461665"/>
          </a:xfrm>
          <a:prstGeom prst="rect">
            <a:avLst/>
          </a:prstGeom>
          <a:noFill/>
        </p:spPr>
        <p:txBody>
          <a:bodyPr wrap="square" rtlCol="0">
            <a:spAutoFit/>
          </a:bodyPr>
          <a:lstStyle/>
          <a:p>
            <a:pPr marL="171450" indent="-171450">
              <a:buFont typeface="Arial" panose="020B0604020202020204" pitchFamily="34" charset="0"/>
              <a:buChar char="•"/>
            </a:pPr>
            <a:r>
              <a:rPr lang="zh-TW" altLang="en-US" sz="1200" dirty="0">
                <a:latin typeface="標楷體" panose="03000509000000000000" pitchFamily="65" charset="-120"/>
                <a:ea typeface="標楷體" panose="03000509000000000000" pitchFamily="65" charset="-120"/>
              </a:rPr>
              <a:t>觀察</a:t>
            </a:r>
            <a:r>
              <a:rPr lang="zh-TW" altLang="en-US" sz="1200" dirty="0" smtClean="0">
                <a:latin typeface="標楷體" panose="03000509000000000000" pitchFamily="65" charset="-120"/>
                <a:ea typeface="標楷體" panose="03000509000000000000" pitchFamily="65" charset="-120"/>
              </a:rPr>
              <a:t>到</a:t>
            </a:r>
            <a:r>
              <a:rPr lang="zh-TW" altLang="en-US" sz="1200" dirty="0">
                <a:latin typeface="標楷體" panose="03000509000000000000" pitchFamily="65" charset="-120"/>
                <a:ea typeface="標楷體" panose="03000509000000000000" pitchFamily="65" charset="-120"/>
              </a:rPr>
              <a:t>在</a:t>
            </a:r>
            <a:r>
              <a:rPr lang="zh-TW" altLang="en-US" sz="1200" b="1" dirty="0">
                <a:latin typeface="標楷體" panose="03000509000000000000" pitchFamily="65" charset="-120"/>
                <a:ea typeface="標楷體" panose="03000509000000000000" pitchFamily="65" charset="-120"/>
              </a:rPr>
              <a:t>光週期</a:t>
            </a:r>
            <a:r>
              <a:rPr lang="zh-TW" altLang="en-US" sz="1200" dirty="0">
                <a:latin typeface="標楷體" panose="03000509000000000000" pitchFamily="65" charset="-120"/>
                <a:ea typeface="標楷體" panose="03000509000000000000" pitchFamily="65" charset="-120"/>
              </a:rPr>
              <a:t>結束前</a:t>
            </a:r>
            <a:r>
              <a:rPr lang="zh-TW" altLang="en-US" sz="1200" b="1" dirty="0" smtClean="0">
                <a:latin typeface="標楷體" panose="03000509000000000000" pitchFamily="65" charset="-120"/>
                <a:ea typeface="標楷體" panose="03000509000000000000" pitchFamily="65" charset="-120"/>
              </a:rPr>
              <a:t>活動</a:t>
            </a:r>
            <a:r>
              <a:rPr lang="zh-TW" altLang="en-US" sz="1200" b="1" dirty="0">
                <a:latin typeface="標楷體" panose="03000509000000000000" pitchFamily="65" charset="-120"/>
                <a:ea typeface="標楷體" panose="03000509000000000000" pitchFamily="65" charset="-120"/>
              </a:rPr>
              <a:t>力</a:t>
            </a:r>
            <a:r>
              <a:rPr lang="zh-TW" altLang="en-US" sz="1200" dirty="0" smtClean="0">
                <a:latin typeface="標楷體" panose="03000509000000000000" pitchFamily="65" charset="-120"/>
                <a:ea typeface="標楷體" panose="03000509000000000000" pitchFamily="65" charset="-120"/>
              </a:rPr>
              <a:t>顯著增加</a:t>
            </a:r>
            <a:r>
              <a:rPr lang="zh-TW" altLang="en-US" sz="1200" b="1" dirty="0" smtClean="0">
                <a:latin typeface="標楷體" panose="03000509000000000000" pitchFamily="65" charset="-120"/>
                <a:ea typeface="標楷體" panose="03000509000000000000" pitchFamily="65" charset="-120"/>
              </a:rPr>
              <a:t>。</a:t>
            </a:r>
            <a:endParaRPr lang="zh-TW" altLang="en-US" sz="1200" b="1" dirty="0">
              <a:latin typeface="標楷體" panose="03000509000000000000" pitchFamily="65" charset="-120"/>
              <a:ea typeface="標楷體" panose="03000509000000000000" pitchFamily="65" charset="-120"/>
            </a:endParaRPr>
          </a:p>
        </p:txBody>
      </p:sp>
      <p:sp>
        <p:nvSpPr>
          <p:cNvPr id="39" name="文字方塊 38"/>
          <p:cNvSpPr txBox="1"/>
          <p:nvPr/>
        </p:nvSpPr>
        <p:spPr>
          <a:xfrm>
            <a:off x="7081499" y="3569474"/>
            <a:ext cx="1814241" cy="646331"/>
          </a:xfrm>
          <a:prstGeom prst="rect">
            <a:avLst/>
          </a:prstGeom>
          <a:noFill/>
        </p:spPr>
        <p:txBody>
          <a:bodyPr wrap="square" rtlCol="0">
            <a:spAutoFit/>
          </a:bodyPr>
          <a:lstStyle/>
          <a:p>
            <a:pPr marL="171450" indent="-171450">
              <a:buFont typeface="Arial" panose="020B0604020202020204" pitchFamily="34" charset="0"/>
              <a:buChar cha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提出使用</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熱影像</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中的家禽</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密度變化</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估計家禽</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文字方塊 39"/>
          <p:cNvSpPr txBox="1"/>
          <p:nvPr/>
        </p:nvSpPr>
        <p:spPr>
          <a:xfrm>
            <a:off x="7081381" y="4219945"/>
            <a:ext cx="1803968" cy="830997"/>
          </a:xfrm>
          <a:prstGeom prst="rect">
            <a:avLst/>
          </a:prstGeom>
          <a:noFill/>
        </p:spPr>
        <p:txBody>
          <a:bodyPr wrap="square" rtlCol="0">
            <a:spAutoFit/>
          </a:bodyPr>
          <a:lstStyle/>
          <a:p>
            <a:pPr marL="171450" indent="-171450">
              <a:buFont typeface="Arial" panose="020B0604020202020204" pitchFamily="34" charset="0"/>
              <a:buChar cha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此估計</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的方法具有</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運算量低</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的優點，以達成活動力的</a:t>
            </a:r>
            <a:r>
              <a:rPr lang="zh-TW" altLang="en-US" sz="1200" b="1" dirty="0" smtClean="0">
                <a:latin typeface="Times New Roman" panose="02020603050405020304" pitchFamily="18" charset="0"/>
                <a:ea typeface="標楷體" panose="03000509000000000000" pitchFamily="65" charset="-120"/>
                <a:cs typeface="Times New Roman" panose="02020603050405020304" pitchFamily="18" charset="0"/>
              </a:rPr>
              <a:t>即時</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監測。</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1" name="圖片 40"/>
          <p:cNvPicPr>
            <a:picLocks noChangeAspect="1"/>
          </p:cNvPicPr>
          <p:nvPr/>
        </p:nvPicPr>
        <p:blipFill>
          <a:blip r:embed="rId2"/>
          <a:stretch>
            <a:fillRect/>
          </a:stretch>
        </p:blipFill>
        <p:spPr>
          <a:xfrm>
            <a:off x="7321353" y="5073302"/>
            <a:ext cx="1416535" cy="991575"/>
          </a:xfrm>
          <a:prstGeom prst="rect">
            <a:avLst/>
          </a:prstGeom>
          <a:ln>
            <a:solidFill>
              <a:schemeClr val="tx1"/>
            </a:solidFill>
          </a:ln>
        </p:spPr>
      </p:pic>
      <p:sp>
        <p:nvSpPr>
          <p:cNvPr id="42" name="圓角矩形 41"/>
          <p:cNvSpPr/>
          <p:nvPr/>
        </p:nvSpPr>
        <p:spPr>
          <a:xfrm>
            <a:off x="404273" y="1494981"/>
            <a:ext cx="1979801" cy="9331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Times New Roman" panose="02020603050405020304" pitchFamily="18" charset="0"/>
                <a:cs typeface="Times New Roman" panose="02020603050405020304" pitchFamily="18" charset="0"/>
              </a:rPr>
              <a:t>Automatic detection of deviations in activity levels in groups of broiler chickens - A pilot study</a:t>
            </a:r>
          </a:p>
        </p:txBody>
      </p:sp>
      <p:sp>
        <p:nvSpPr>
          <p:cNvPr id="43" name="圓角矩形 42"/>
          <p:cNvSpPr/>
          <p:nvPr/>
        </p:nvSpPr>
        <p:spPr>
          <a:xfrm>
            <a:off x="7165215" y="2827003"/>
            <a:ext cx="1730525" cy="68116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Times New Roman" panose="02020603050405020304" pitchFamily="18" charset="0"/>
                <a:cs typeface="Times New Roman" panose="02020603050405020304" pitchFamily="18" charset="0"/>
              </a:rPr>
              <a:t>Real-Time Monitoring of Poultry Activity in Breeding Farms</a:t>
            </a:r>
          </a:p>
        </p:txBody>
      </p:sp>
      <p:pic>
        <p:nvPicPr>
          <p:cNvPr id="44" name="圖片 43"/>
          <p:cNvPicPr>
            <a:picLocks noChangeAspect="1"/>
          </p:cNvPicPr>
          <p:nvPr/>
        </p:nvPicPr>
        <p:blipFill>
          <a:blip r:embed="rId3"/>
          <a:stretch>
            <a:fillRect/>
          </a:stretch>
        </p:blipFill>
        <p:spPr>
          <a:xfrm>
            <a:off x="481917" y="5696804"/>
            <a:ext cx="1818981" cy="386894"/>
          </a:xfrm>
          <a:prstGeom prst="rect">
            <a:avLst/>
          </a:prstGeom>
          <a:ln>
            <a:solidFill>
              <a:schemeClr val="tx1"/>
            </a:solidFill>
          </a:ln>
        </p:spPr>
      </p:pic>
      <p:sp>
        <p:nvSpPr>
          <p:cNvPr id="45" name="手繪多邊形 44"/>
          <p:cNvSpPr/>
          <p:nvPr/>
        </p:nvSpPr>
        <p:spPr>
          <a:xfrm>
            <a:off x="2613106" y="2945911"/>
            <a:ext cx="2195704" cy="812801"/>
          </a:xfrm>
          <a:custGeom>
            <a:avLst/>
            <a:gdLst>
              <a:gd name="connsiteX0" fmla="*/ 0 w 2813538"/>
              <a:gd name="connsiteY0" fmla="*/ 0 h 1178169"/>
              <a:gd name="connsiteX1" fmla="*/ 2813538 w 2813538"/>
              <a:gd name="connsiteY1" fmla="*/ 597877 h 1178169"/>
              <a:gd name="connsiteX2" fmla="*/ 2778369 w 2813538"/>
              <a:gd name="connsiteY2" fmla="*/ 1178169 h 1178169"/>
              <a:gd name="connsiteX3" fmla="*/ 87923 w 2813538"/>
              <a:gd name="connsiteY3" fmla="*/ 580292 h 1178169"/>
              <a:gd name="connsiteX4" fmla="*/ 0 w 2813538"/>
              <a:gd name="connsiteY4" fmla="*/ 0 h 117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538" h="1178169">
                <a:moveTo>
                  <a:pt x="0" y="0"/>
                </a:moveTo>
                <a:lnTo>
                  <a:pt x="2813538" y="597877"/>
                </a:lnTo>
                <a:lnTo>
                  <a:pt x="2778369" y="1178169"/>
                </a:lnTo>
                <a:lnTo>
                  <a:pt x="87923" y="580292"/>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p:cNvPicPr>
            <a:picLocks noChangeAspect="1"/>
          </p:cNvPicPr>
          <p:nvPr/>
        </p:nvPicPr>
        <p:blipFill>
          <a:blip r:embed="rId4"/>
          <a:stretch>
            <a:fillRect/>
          </a:stretch>
        </p:blipFill>
        <p:spPr>
          <a:xfrm>
            <a:off x="2889205" y="3939297"/>
            <a:ext cx="1445282" cy="1196981"/>
          </a:xfrm>
          <a:prstGeom prst="rect">
            <a:avLst/>
          </a:prstGeom>
          <a:ln>
            <a:solidFill>
              <a:schemeClr val="tx1"/>
            </a:solidFill>
          </a:ln>
        </p:spPr>
      </p:pic>
      <p:sp>
        <p:nvSpPr>
          <p:cNvPr id="47" name="矩形 46"/>
          <p:cNvSpPr/>
          <p:nvPr/>
        </p:nvSpPr>
        <p:spPr>
          <a:xfrm>
            <a:off x="2556973" y="5182998"/>
            <a:ext cx="2040056" cy="1015663"/>
          </a:xfrm>
          <a:prstGeom prst="rect">
            <a:avLst/>
          </a:prstGeom>
        </p:spPr>
        <p:txBody>
          <a:bodyPr wrap="square">
            <a:spAutoFit/>
          </a:bodyPr>
          <a:lstStyle/>
          <a:p>
            <a:pPr marL="171450" indent="-171450">
              <a:buFont typeface="Arial" panose="020B0604020202020204" pitchFamily="34" charset="0"/>
              <a:buChar char="•"/>
            </a:pP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發現當雞隻處於</a:t>
            </a:r>
            <a:r>
              <a:rPr lang="zh-TW"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熱緊迫</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的狀況下，會移動到</a:t>
            </a:r>
            <a:r>
              <a:rPr lang="zh-TW"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風速較高</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的區域，而當處於</a:t>
            </a:r>
            <a:r>
              <a:rPr lang="zh-TW"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較冷的環境</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下，雞隻會移動到</a:t>
            </a:r>
            <a:r>
              <a:rPr lang="zh-TW"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風速較低</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的區域</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矩形 47"/>
          <p:cNvSpPr/>
          <p:nvPr/>
        </p:nvSpPr>
        <p:spPr>
          <a:xfrm>
            <a:off x="4737354" y="4525839"/>
            <a:ext cx="2221893" cy="457778"/>
          </a:xfrm>
          <a:prstGeom prst="rect">
            <a:avLst/>
          </a:prstGeom>
        </p:spPr>
        <p:txBody>
          <a:bodyPr wrap="square">
            <a:spAutoFit/>
          </a:bodyPr>
          <a:lstStyle/>
          <a:p>
            <a:pPr marL="285750" indent="-285750" algn="just">
              <a:spcAft>
                <a:spcPts val="0"/>
              </a:spcAft>
              <a:buFont typeface="Arial" panose="020B0604020202020204" pitchFamily="34" charset="0"/>
              <a:buChar char="•"/>
            </a:pPr>
            <a:r>
              <a:rPr lang="zh-TW" altLang="zh-TW" sz="1200" kern="100" dirty="0" smtClean="0">
                <a:latin typeface="Times New Roman" panose="02020603050405020304" pitchFamily="18" charset="0"/>
                <a:ea typeface="標楷體" panose="03000509000000000000" pitchFamily="65" charset="-120"/>
                <a:cs typeface="Times New Roman" panose="02020603050405020304" pitchFamily="18" charset="0"/>
              </a:rPr>
              <a:t>發現</a:t>
            </a:r>
            <a:r>
              <a:rPr lang="zh-TW" altLang="en-US" sz="1200" kern="100" dirty="0" smtClean="0">
                <a:latin typeface="Times New Roman" panose="02020603050405020304" pitchFamily="18" charset="0"/>
                <a:ea typeface="標楷體" panose="03000509000000000000" pitchFamily="65" charset="-120"/>
                <a:cs typeface="Times New Roman" panose="02020603050405020304" pitchFamily="18" charset="0"/>
              </a:rPr>
              <a:t>雞隻</a:t>
            </a:r>
            <a:r>
              <a:rPr lang="zh-TW" altLang="zh-TW" sz="1200" kern="100" dirty="0" smtClean="0">
                <a:latin typeface="Times New Roman" panose="02020603050405020304" pitchFamily="18" charset="0"/>
                <a:ea typeface="標楷體" panose="03000509000000000000" pitchFamily="65" charset="-120"/>
                <a:cs typeface="Times New Roman" panose="02020603050405020304" pitchFamily="18" charset="0"/>
              </a:rPr>
              <a:t>活動</a:t>
            </a:r>
            <a:r>
              <a:rPr lang="zh-TW" altLang="zh-TW" sz="1200" kern="100" dirty="0">
                <a:latin typeface="Times New Roman" panose="02020603050405020304" pitchFamily="18" charset="0"/>
                <a:ea typeface="標楷體" panose="03000509000000000000" pitchFamily="65" charset="-120"/>
                <a:cs typeface="Times New Roman" panose="02020603050405020304" pitchFamily="18" charset="0"/>
              </a:rPr>
              <a:t>力都在</a:t>
            </a:r>
            <a:r>
              <a:rPr lang="zh-TW" altLang="zh-TW" sz="1200" b="1" kern="100" dirty="0">
                <a:latin typeface="Times New Roman" panose="02020603050405020304" pitchFamily="18" charset="0"/>
                <a:ea typeface="標楷體" panose="03000509000000000000" pitchFamily="65" charset="-120"/>
                <a:cs typeface="Times New Roman" panose="02020603050405020304" pitchFamily="18" charset="0"/>
              </a:rPr>
              <a:t>餵食前約</a:t>
            </a:r>
            <a:r>
              <a:rPr lang="en-GB" altLang="zh-TW" sz="1200" b="1" kern="100" dirty="0">
                <a:latin typeface="Times New Roman" panose="02020603050405020304" pitchFamily="18" charset="0"/>
                <a:ea typeface="標楷體" panose="03000509000000000000" pitchFamily="65" charset="-120"/>
                <a:cs typeface="Times New Roman" panose="02020603050405020304" pitchFamily="18" charset="0"/>
              </a:rPr>
              <a:t>15</a:t>
            </a:r>
            <a:r>
              <a:rPr lang="zh-TW" altLang="zh-TW" sz="1200" b="1" kern="100" dirty="0">
                <a:latin typeface="Times New Roman" panose="02020603050405020304" pitchFamily="18" charset="0"/>
                <a:ea typeface="標楷體" panose="03000509000000000000" pitchFamily="65" charset="-120"/>
                <a:cs typeface="Times New Roman" panose="02020603050405020304" pitchFamily="18" charset="0"/>
              </a:rPr>
              <a:t>分鐘</a:t>
            </a:r>
            <a:r>
              <a:rPr lang="zh-TW" altLang="zh-TW" sz="1200" kern="100" dirty="0">
                <a:latin typeface="Times New Roman" panose="02020603050405020304" pitchFamily="18" charset="0"/>
                <a:ea typeface="標楷體" panose="03000509000000000000" pitchFamily="65" charset="-120"/>
                <a:cs typeface="Times New Roman" panose="02020603050405020304" pitchFamily="18" charset="0"/>
              </a:rPr>
              <a:t>顯著</a:t>
            </a:r>
            <a:r>
              <a:rPr lang="zh-TW" altLang="zh-TW" sz="1200" kern="100" dirty="0" smtClean="0">
                <a:latin typeface="Times New Roman" panose="02020603050405020304" pitchFamily="18" charset="0"/>
                <a:ea typeface="標楷體" panose="03000509000000000000" pitchFamily="65" charset="-120"/>
                <a:cs typeface="Times New Roman" panose="02020603050405020304" pitchFamily="18" charset="0"/>
              </a:rPr>
              <a:t>增加。</a:t>
            </a:r>
            <a:endParaRPr lang="zh-TW" altLang="zh-TW" sz="120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9" name="矩形 48"/>
          <p:cNvSpPr/>
          <p:nvPr/>
        </p:nvSpPr>
        <p:spPr>
          <a:xfrm>
            <a:off x="2501814" y="2166311"/>
            <a:ext cx="2691550" cy="646331"/>
          </a:xfrm>
          <a:prstGeom prst="rect">
            <a:avLst/>
          </a:prstGeom>
        </p:spPr>
        <p:txBody>
          <a:bodyPr wrap="square">
            <a:spAutoFit/>
          </a:bodyPr>
          <a:lstStyle/>
          <a:p>
            <a:pPr marL="171450" indent="-171450">
              <a:buFont typeface="Arial" panose="020B0604020202020204" pitchFamily="34" charset="0"/>
              <a:buChar char="•"/>
            </a:pP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zh-TW" altLang="zh-TW" sz="1200" b="1" dirty="0">
                <a:latin typeface="Times New Roman" panose="02020603050405020304" pitchFamily="18" charset="0"/>
                <a:ea typeface="標楷體" panose="03000509000000000000" pitchFamily="65" charset="-120"/>
                <a:cs typeface="Times New Roman" panose="02020603050405020304" pitchFamily="18" charset="0"/>
              </a:rPr>
              <a:t>光流法</a:t>
            </a:r>
            <a:r>
              <a:rPr lang="zh-TW" altLang="zh-TW" sz="1200" dirty="0">
                <a:latin typeface="Times New Roman" panose="02020603050405020304" pitchFamily="18" charset="0"/>
                <a:ea typeface="標楷體" panose="03000509000000000000" pitchFamily="65" charset="-120"/>
                <a:cs typeface="Times New Roman" panose="02020603050405020304" pitchFamily="18" charset="0"/>
              </a:rPr>
              <a:t>檢測雞隻的活動力，並發現感染</a:t>
            </a:r>
            <a:r>
              <a:rPr lang="zh-TW" altLang="zh-TW" sz="1200" b="1" dirty="0">
                <a:latin typeface="Times New Roman" panose="02020603050405020304" pitchFamily="18" charset="0"/>
                <a:ea typeface="標楷體" panose="03000509000000000000" pitchFamily="65" charset="-120"/>
                <a:cs typeface="Times New Roman" panose="02020603050405020304" pitchFamily="18" charset="0"/>
              </a:rPr>
              <a:t>曲狀桿菌</a:t>
            </a:r>
            <a:r>
              <a:rPr lang="en-GB" altLang="zh-TW" sz="1200" dirty="0">
                <a:latin typeface="Times New Roman" panose="02020603050405020304" pitchFamily="18" charset="0"/>
                <a:ea typeface="標楷體" panose="03000509000000000000" pitchFamily="65" charset="-120"/>
                <a:cs typeface="Times New Roman" panose="02020603050405020304" pitchFamily="18" charset="0"/>
              </a:rPr>
              <a:t>(Campylobacter </a:t>
            </a:r>
            <a:r>
              <a:rPr lang="en-GB" altLang="zh-TW" sz="1200" dirty="0" err="1">
                <a:latin typeface="Times New Roman" panose="02020603050405020304" pitchFamily="18" charset="0"/>
                <a:ea typeface="標楷體" panose="03000509000000000000" pitchFamily="65" charset="-120"/>
                <a:cs typeface="Times New Roman" panose="02020603050405020304" pitchFamily="18" charset="0"/>
              </a:rPr>
              <a:t>jejuni</a:t>
            </a:r>
            <a:r>
              <a:rPr lang="en-GB" altLang="zh-TW" sz="12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a:latin typeface="Times New Roman" panose="02020603050405020304" pitchFamily="18" charset="0"/>
                <a:ea typeface="標楷體" panose="03000509000000000000" pitchFamily="65" charset="-120"/>
                <a:cs typeface="Times New Roman" panose="02020603050405020304" pitchFamily="18" charset="0"/>
              </a:rPr>
              <a:t>的雞隻，</a:t>
            </a:r>
            <a:r>
              <a:rPr lang="zh-TW" altLang="zh-TW" sz="1200" b="1" dirty="0">
                <a:latin typeface="Times New Roman" panose="02020603050405020304" pitchFamily="18" charset="0"/>
                <a:ea typeface="標楷體" panose="03000509000000000000" pitchFamily="65" charset="-120"/>
                <a:cs typeface="Times New Roman" panose="02020603050405020304" pitchFamily="18" charset="0"/>
              </a:rPr>
              <a:t>活動力顯著較</a:t>
            </a:r>
            <a:r>
              <a:rPr lang="zh-TW" altLang="zh-TW" sz="1200" b="1" dirty="0" smtClean="0">
                <a:latin typeface="Times New Roman" panose="02020603050405020304" pitchFamily="18" charset="0"/>
                <a:ea typeface="標楷體" panose="03000509000000000000" pitchFamily="65" charset="-120"/>
                <a:cs typeface="Times New Roman" panose="02020603050405020304" pitchFamily="18" charset="0"/>
              </a:rPr>
              <a:t>低</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0" name="圓角矩形 49"/>
          <p:cNvSpPr/>
          <p:nvPr/>
        </p:nvSpPr>
        <p:spPr>
          <a:xfrm>
            <a:off x="4942740" y="3697310"/>
            <a:ext cx="1904777" cy="8049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rgbClr val="000000"/>
                </a:solidFill>
                <a:latin typeface="Times New Roman" panose="02020603050405020304" pitchFamily="18" charset="0"/>
                <a:cs typeface="Times New Roman" panose="02020603050405020304" pitchFamily="18" charset="0"/>
              </a:rPr>
              <a:t>Automated </a:t>
            </a:r>
            <a:r>
              <a:rPr lang="en-US" altLang="zh-TW" sz="1200" b="1" dirty="0" err="1">
                <a:solidFill>
                  <a:srgbClr val="000000"/>
                </a:solidFill>
                <a:latin typeface="Times New Roman" panose="02020603050405020304" pitchFamily="18" charset="0"/>
                <a:cs typeface="Times New Roman" panose="02020603050405020304" pitchFamily="18" charset="0"/>
              </a:rPr>
              <a:t>behavioural</a:t>
            </a:r>
            <a:r>
              <a:rPr lang="en-US" altLang="zh-TW" sz="1200" b="1" dirty="0">
                <a:solidFill>
                  <a:srgbClr val="000000"/>
                </a:solidFill>
                <a:latin typeface="Times New Roman" panose="02020603050405020304" pitchFamily="18" charset="0"/>
                <a:cs typeface="Times New Roman" panose="02020603050405020304" pitchFamily="18" charset="0"/>
              </a:rPr>
              <a:t> response assessment to a feeding event </a:t>
            </a:r>
            <a:r>
              <a:rPr lang="en-US" altLang="zh-TW" sz="1200" b="1" dirty="0" err="1">
                <a:solidFill>
                  <a:srgbClr val="000000"/>
                </a:solidFill>
                <a:latin typeface="Times New Roman" panose="02020603050405020304" pitchFamily="18" charset="0"/>
                <a:cs typeface="Times New Roman" panose="02020603050405020304" pitchFamily="18" charset="0"/>
              </a:rPr>
              <a:t>intwo</a:t>
            </a:r>
            <a:r>
              <a:rPr lang="en-US" altLang="zh-TW" sz="1200" b="1" dirty="0">
                <a:solidFill>
                  <a:srgbClr val="000000"/>
                </a:solidFill>
                <a:latin typeface="Times New Roman" panose="02020603050405020304" pitchFamily="18" charset="0"/>
                <a:cs typeface="Times New Roman" panose="02020603050405020304" pitchFamily="18" charset="0"/>
              </a:rPr>
              <a:t> heritage chicken </a:t>
            </a:r>
            <a:r>
              <a:rPr lang="en-US" altLang="zh-TW" sz="1200" b="1" dirty="0" smtClean="0">
                <a:solidFill>
                  <a:srgbClr val="000000"/>
                </a:solidFill>
                <a:latin typeface="Times New Roman" panose="02020603050405020304" pitchFamily="18" charset="0"/>
                <a:cs typeface="Times New Roman" panose="02020603050405020304" pitchFamily="18" charset="0"/>
              </a:rPr>
              <a:t>breeds</a:t>
            </a:r>
            <a:endParaRPr lang="zh-TW" altLang="en-US" sz="1200" b="1" dirty="0">
              <a:latin typeface="Times New Roman" panose="02020603050405020304" pitchFamily="18" charset="0"/>
              <a:cs typeface="Times New Roman" panose="02020603050405020304" pitchFamily="18" charset="0"/>
            </a:endParaRPr>
          </a:p>
        </p:txBody>
      </p:sp>
      <p:pic>
        <p:nvPicPr>
          <p:cNvPr id="51" name="圖片 50"/>
          <p:cNvPicPr>
            <a:picLocks noChangeAspect="1"/>
          </p:cNvPicPr>
          <p:nvPr/>
        </p:nvPicPr>
        <p:blipFill>
          <a:blip r:embed="rId5"/>
          <a:stretch>
            <a:fillRect/>
          </a:stretch>
        </p:blipFill>
        <p:spPr>
          <a:xfrm>
            <a:off x="4993897" y="5022787"/>
            <a:ext cx="1891591" cy="1042090"/>
          </a:xfrm>
          <a:prstGeom prst="rect">
            <a:avLst/>
          </a:prstGeom>
          <a:ln>
            <a:solidFill>
              <a:schemeClr val="tx1"/>
            </a:solidFill>
          </a:ln>
        </p:spPr>
      </p:pic>
      <p:sp>
        <p:nvSpPr>
          <p:cNvPr id="52" name="圓角矩形 51"/>
          <p:cNvSpPr/>
          <p:nvPr/>
        </p:nvSpPr>
        <p:spPr>
          <a:xfrm>
            <a:off x="2545943" y="1472736"/>
            <a:ext cx="2606329" cy="6544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Times New Roman" panose="02020603050405020304" pitchFamily="18" charset="0"/>
                <a:cs typeface="Times New Roman" panose="02020603050405020304" pitchFamily="18" charset="0"/>
              </a:rPr>
              <a:t>Monitoring chicken flock </a:t>
            </a:r>
            <a:r>
              <a:rPr lang="en-US" altLang="zh-TW" sz="1200" b="1" dirty="0" err="1">
                <a:solidFill>
                  <a:schemeClr val="tx1"/>
                </a:solidFill>
                <a:latin typeface="Times New Roman" panose="02020603050405020304" pitchFamily="18" charset="0"/>
                <a:cs typeface="Times New Roman" panose="02020603050405020304" pitchFamily="18" charset="0"/>
              </a:rPr>
              <a:t>behaviour</a:t>
            </a:r>
            <a:endParaRPr lang="en-US" altLang="zh-TW" sz="1200" b="1" dirty="0">
              <a:solidFill>
                <a:schemeClr val="tx1"/>
              </a:solidFill>
              <a:latin typeface="Times New Roman" panose="02020603050405020304" pitchFamily="18" charset="0"/>
              <a:cs typeface="Times New Roman" panose="02020603050405020304" pitchFamily="18" charset="0"/>
            </a:endParaRPr>
          </a:p>
          <a:p>
            <a:r>
              <a:rPr lang="en-US" altLang="zh-TW" sz="1200" b="1" dirty="0">
                <a:solidFill>
                  <a:schemeClr val="tx1"/>
                </a:solidFill>
                <a:latin typeface="Times New Roman" panose="02020603050405020304" pitchFamily="18" charset="0"/>
                <a:cs typeface="Times New Roman" panose="02020603050405020304" pitchFamily="18" charset="0"/>
              </a:rPr>
              <a:t>provides early warning of infection</a:t>
            </a:r>
          </a:p>
          <a:p>
            <a:r>
              <a:rPr lang="en-US" altLang="zh-TW" sz="1200" b="1" dirty="0">
                <a:solidFill>
                  <a:schemeClr val="tx1"/>
                </a:solidFill>
                <a:latin typeface="Times New Roman" panose="02020603050405020304" pitchFamily="18" charset="0"/>
                <a:cs typeface="Times New Roman" panose="02020603050405020304" pitchFamily="18" charset="0"/>
              </a:rPr>
              <a:t>by human pathogen Campylobacter </a:t>
            </a:r>
          </a:p>
        </p:txBody>
      </p:sp>
      <p:sp>
        <p:nvSpPr>
          <p:cNvPr id="53" name="手繪多邊形 52"/>
          <p:cNvSpPr/>
          <p:nvPr/>
        </p:nvSpPr>
        <p:spPr>
          <a:xfrm>
            <a:off x="156300" y="2945911"/>
            <a:ext cx="2610771" cy="1122835"/>
          </a:xfrm>
          <a:custGeom>
            <a:avLst/>
            <a:gdLst>
              <a:gd name="connsiteX0" fmla="*/ 0 w 1934307"/>
              <a:gd name="connsiteY0" fmla="*/ 808892 h 1916723"/>
              <a:gd name="connsiteX1" fmla="*/ 0 w 1934307"/>
              <a:gd name="connsiteY1" fmla="*/ 1916723 h 1916723"/>
              <a:gd name="connsiteX2" fmla="*/ 1934307 w 1934307"/>
              <a:gd name="connsiteY2" fmla="*/ 633046 h 1916723"/>
              <a:gd name="connsiteX3" fmla="*/ 1828800 w 1934307"/>
              <a:gd name="connsiteY3" fmla="*/ 0 h 1916723"/>
              <a:gd name="connsiteX4" fmla="*/ 0 w 1934307"/>
              <a:gd name="connsiteY4" fmla="*/ 808892 h 19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4307" h="1916723">
                <a:moveTo>
                  <a:pt x="0" y="808892"/>
                </a:moveTo>
                <a:lnTo>
                  <a:pt x="0" y="1916723"/>
                </a:lnTo>
                <a:lnTo>
                  <a:pt x="1934307" y="633046"/>
                </a:lnTo>
                <a:lnTo>
                  <a:pt x="1828800" y="0"/>
                </a:lnTo>
                <a:lnTo>
                  <a:pt x="0" y="80889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4" name="圖片 53"/>
          <p:cNvPicPr>
            <a:picLocks noChangeAspect="1"/>
          </p:cNvPicPr>
          <p:nvPr/>
        </p:nvPicPr>
        <p:blipFill>
          <a:blip r:embed="rId6"/>
          <a:stretch>
            <a:fillRect/>
          </a:stretch>
        </p:blipFill>
        <p:spPr>
          <a:xfrm>
            <a:off x="490656" y="2955073"/>
            <a:ext cx="1763865" cy="705546"/>
          </a:xfrm>
          <a:prstGeom prst="rect">
            <a:avLst/>
          </a:prstGeom>
          <a:ln>
            <a:solidFill>
              <a:schemeClr val="tx1"/>
            </a:solidFill>
          </a:ln>
        </p:spPr>
      </p:pic>
      <p:sp>
        <p:nvSpPr>
          <p:cNvPr id="55" name="圓角矩形 54"/>
          <p:cNvSpPr/>
          <p:nvPr/>
        </p:nvSpPr>
        <p:spPr>
          <a:xfrm>
            <a:off x="2602283" y="3153498"/>
            <a:ext cx="1979801" cy="6544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Times New Roman" panose="02020603050405020304" pitchFamily="18" charset="0"/>
                <a:cs typeface="Times New Roman" panose="02020603050405020304" pitchFamily="18" charset="0"/>
              </a:rPr>
              <a:t>Towards real-time control of chicken activity</a:t>
            </a:r>
          </a:p>
          <a:p>
            <a:r>
              <a:rPr lang="en-US" altLang="zh-TW" sz="1200" b="1" dirty="0">
                <a:solidFill>
                  <a:schemeClr val="tx1"/>
                </a:solidFill>
                <a:latin typeface="Times New Roman" panose="02020603050405020304" pitchFamily="18" charset="0"/>
                <a:cs typeface="Times New Roman" panose="02020603050405020304" pitchFamily="18" charset="0"/>
              </a:rPr>
              <a:t>in a ventilated </a:t>
            </a:r>
            <a:r>
              <a:rPr lang="en-US" altLang="zh-TW" sz="1200" b="1" dirty="0" smtClean="0">
                <a:solidFill>
                  <a:schemeClr val="tx1"/>
                </a:solidFill>
                <a:latin typeface="Times New Roman" panose="02020603050405020304" pitchFamily="18" charset="0"/>
                <a:cs typeface="Times New Roman" panose="02020603050405020304" pitchFamily="18" charset="0"/>
              </a:rPr>
              <a:t>chamber</a:t>
            </a:r>
            <a:endParaRPr lang="en-US" altLang="zh-TW" sz="1200" b="1" dirty="0">
              <a:solidFill>
                <a:schemeClr val="tx1"/>
              </a:solidFill>
              <a:latin typeface="Times New Roman" panose="02020603050405020304" pitchFamily="18" charset="0"/>
              <a:cs typeface="Times New Roman" panose="02020603050405020304" pitchFamily="18" charset="0"/>
            </a:endParaRPr>
          </a:p>
        </p:txBody>
      </p:sp>
      <p:sp>
        <p:nvSpPr>
          <p:cNvPr id="56" name="圓角矩形 55"/>
          <p:cNvSpPr/>
          <p:nvPr/>
        </p:nvSpPr>
        <p:spPr>
          <a:xfrm>
            <a:off x="398742" y="3911589"/>
            <a:ext cx="1985332" cy="12616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solidFill>
                  <a:schemeClr val="tx1"/>
                </a:solidFill>
                <a:latin typeface="Times New Roman" panose="02020603050405020304" pitchFamily="18" charset="0"/>
                <a:cs typeface="Times New Roman" panose="02020603050405020304" pitchFamily="18" charset="0"/>
              </a:rPr>
              <a:t>The influence of broiler activity, growth rate, and litter on carbon dioxide balances for the determination of ventilation flow rates in broiler production </a:t>
            </a:r>
          </a:p>
        </p:txBody>
      </p:sp>
      <p:sp>
        <p:nvSpPr>
          <p:cNvPr id="57" name="文字方塊 56"/>
          <p:cNvSpPr txBox="1"/>
          <p:nvPr/>
        </p:nvSpPr>
        <p:spPr>
          <a:xfrm>
            <a:off x="256064" y="408605"/>
            <a:ext cx="5929828" cy="584775"/>
          </a:xfrm>
          <a:prstGeom prst="rect">
            <a:avLst/>
          </a:prstGeom>
          <a:noFill/>
        </p:spPr>
        <p:txBody>
          <a:bodyPr wrap="none" rtlCol="0">
            <a:spAutoFit/>
          </a:bodyPr>
          <a:lstStyle/>
          <a:p>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家禽行為、</a:t>
            </a:r>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健康與</a:t>
            </a:r>
            <a:r>
              <a:rPr lang="zh-TW" altLang="en-US" sz="3200" b="1" u="sng" dirty="0">
                <a:latin typeface="標楷體" panose="03000509000000000000" pitchFamily="65" charset="-120"/>
                <a:ea typeface="標楷體" panose="03000509000000000000" pitchFamily="65" charset="-120"/>
                <a:cs typeface="Times New Roman" panose="02020603050405020304" pitchFamily="18" charset="0"/>
              </a:rPr>
              <a:t>活動</a:t>
            </a:r>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力的關係</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8" name="文字方塊 57"/>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4</a:t>
            </a:r>
            <a:endParaRPr lang="zh-TW" altLang="en-US"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4757704" y="3580135"/>
            <a:ext cx="2270363" cy="261852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80287" y="1426603"/>
            <a:ext cx="2217361" cy="23321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2513499" y="1401904"/>
            <a:ext cx="2723519" cy="1443915"/>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340631" y="3850160"/>
            <a:ext cx="2125357" cy="23485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2602283" y="3839777"/>
            <a:ext cx="1974871" cy="23485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61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P spid="60" grpId="0" animBg="1"/>
      <p:bldP spid="61"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6064" y="408605"/>
            <a:ext cx="5929828"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飼養環境與家禽生理資訊的收集</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標題 1"/>
          <p:cNvSpPr txBox="1">
            <a:spLocks/>
          </p:cNvSpPr>
          <p:nvPr/>
        </p:nvSpPr>
        <p:spPr>
          <a:xfrm>
            <a:off x="686356" y="2115077"/>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300" dirty="0"/>
          </a:p>
        </p:txBody>
      </p:sp>
      <p:sp>
        <p:nvSpPr>
          <p:cNvPr id="6" name="文字方塊 5"/>
          <p:cNvSpPr txBox="1"/>
          <p:nvPr/>
        </p:nvSpPr>
        <p:spPr>
          <a:xfrm>
            <a:off x="660951" y="932823"/>
            <a:ext cx="7725667" cy="2739211"/>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a:t>
            </a:r>
            <a:r>
              <a:rPr lang="en-US" altLang="zh-TW" b="1" kern="0" dirty="0" smtClean="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Raspberry-pi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整合</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紅外線熱像儀</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多種環境感測器</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，應用於</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平飼肉雞禽舍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以監測飼養環境狀況與評估家禽健康</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紅外</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線</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熱</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影像監測系統</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將透過</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即時上傳所蒐集的數據於雲端資料庫，</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以利</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飼養業者</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行動裝置</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監測</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飼養環境資訊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家禽生理資訊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Wingdings" panose="05000000000000000000" pitchFamily="2" charset="2"/>
              <a:buChar char="p"/>
            </a:pPr>
            <a:endPar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gn="just">
              <a:buFont typeface="Wingdings" panose="05000000000000000000" pitchFamily="2" charset="2"/>
              <a:buChar char="p"/>
            </a:pPr>
            <a:endPar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gn="just">
              <a:buFont typeface="Wingdings" panose="05000000000000000000" pitchFamily="2" charset="2"/>
              <a:buChar char="p"/>
            </a:pPr>
            <a:endPar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342900" indent="-342900" algn="just">
              <a:buFont typeface="Wingdings" panose="05000000000000000000" pitchFamily="2" charset="2"/>
              <a:buChar char="p"/>
            </a:pP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algn="just"/>
            <a:endParaRPr lang="zh-TW" altLang="en-US" dirty="0"/>
          </a:p>
        </p:txBody>
      </p:sp>
      <p:grpSp>
        <p:nvGrpSpPr>
          <p:cNvPr id="88" name="群組 87"/>
          <p:cNvGrpSpPr/>
          <p:nvPr/>
        </p:nvGrpSpPr>
        <p:grpSpPr>
          <a:xfrm>
            <a:off x="297076" y="2155060"/>
            <a:ext cx="8607909" cy="4369867"/>
            <a:chOff x="297076" y="2155060"/>
            <a:chExt cx="8607909" cy="4369867"/>
          </a:xfrm>
        </p:grpSpPr>
        <p:pic>
          <p:nvPicPr>
            <p:cNvPr id="19" name="Picture 6" descr="https://static.thenounproject.com/png/2475152-200.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055990">
              <a:off x="4019183" y="2828750"/>
              <a:ext cx="803108" cy="80310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p:cNvGrpSpPr/>
            <p:nvPr/>
          </p:nvGrpSpPr>
          <p:grpSpPr>
            <a:xfrm>
              <a:off x="1834744" y="3728622"/>
              <a:ext cx="1372615" cy="1345574"/>
              <a:chOff x="2629670" y="3757606"/>
              <a:chExt cx="1122423" cy="1076666"/>
            </a:xfrm>
          </p:grpSpPr>
          <p:pic>
            <p:nvPicPr>
              <p:cNvPr id="21" name="圖片 20"/>
              <p:cNvPicPr>
                <a:picLocks noChangeAspect="1"/>
              </p:cNvPicPr>
              <p:nvPr/>
            </p:nvPicPr>
            <p:blipFill>
              <a:blip r:embed="rId3"/>
              <a:stretch>
                <a:fillRect/>
              </a:stretch>
            </p:blipFill>
            <p:spPr>
              <a:xfrm>
                <a:off x="2674965" y="3817626"/>
                <a:ext cx="1016646" cy="1016646"/>
              </a:xfrm>
              <a:prstGeom prst="rect">
                <a:avLst/>
              </a:prstGeom>
            </p:spPr>
          </p:pic>
          <p:sp>
            <p:nvSpPr>
              <p:cNvPr id="22" name="文字方塊 21"/>
              <p:cNvSpPr txBox="1"/>
              <p:nvPr/>
            </p:nvSpPr>
            <p:spPr>
              <a:xfrm>
                <a:off x="2679555" y="3805903"/>
                <a:ext cx="987308" cy="246269"/>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Raspberry Pi</a:t>
                </a:r>
                <a:endParaRPr lang="zh-TW" altLang="en-US" sz="1400" b="1" dirty="0">
                  <a:latin typeface="Times New Roman" panose="02020603050405020304" pitchFamily="18" charset="0"/>
                  <a:cs typeface="Times New Roman" panose="02020603050405020304" pitchFamily="18" charset="0"/>
                </a:endParaRPr>
              </a:p>
            </p:txBody>
          </p:sp>
          <p:sp>
            <p:nvSpPr>
              <p:cNvPr id="23" name="矩形 22"/>
              <p:cNvSpPr/>
              <p:nvPr/>
            </p:nvSpPr>
            <p:spPr>
              <a:xfrm>
                <a:off x="2629670" y="3757606"/>
                <a:ext cx="1122423" cy="924411"/>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grpSp>
        <p:cxnSp>
          <p:nvCxnSpPr>
            <p:cNvPr id="24" name="直線接點 23"/>
            <p:cNvCxnSpPr>
              <a:stCxn id="47" idx="2"/>
              <a:endCxn id="23" idx="3"/>
            </p:cNvCxnSpPr>
            <p:nvPr/>
          </p:nvCxnSpPr>
          <p:spPr>
            <a:xfrm flipH="1" flipV="1">
              <a:off x="3207359" y="4306268"/>
              <a:ext cx="262520" cy="26350"/>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5" name="直線接點 24"/>
            <p:cNvCxnSpPr/>
            <p:nvPr/>
          </p:nvCxnSpPr>
          <p:spPr>
            <a:xfrm>
              <a:off x="2073254" y="3500788"/>
              <a:ext cx="128000" cy="235073"/>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grpSp>
          <p:nvGrpSpPr>
            <p:cNvPr id="26" name="群組 25"/>
            <p:cNvGrpSpPr/>
            <p:nvPr/>
          </p:nvGrpSpPr>
          <p:grpSpPr>
            <a:xfrm>
              <a:off x="1076675" y="2315531"/>
              <a:ext cx="1265623" cy="1290958"/>
              <a:chOff x="3610338" y="3061344"/>
              <a:chExt cx="879672" cy="897281"/>
            </a:xfrm>
          </p:grpSpPr>
          <p:grpSp>
            <p:nvGrpSpPr>
              <p:cNvPr id="27" name="群組 26"/>
              <p:cNvGrpSpPr/>
              <p:nvPr/>
            </p:nvGrpSpPr>
            <p:grpSpPr>
              <a:xfrm>
                <a:off x="3639492" y="3160182"/>
                <a:ext cx="821365" cy="662209"/>
                <a:chOff x="2691875" y="2425871"/>
                <a:chExt cx="966334" cy="762346"/>
              </a:xfrm>
            </p:grpSpPr>
            <p:pic>
              <p:nvPicPr>
                <p:cNvPr id="29" name="圖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7350" y="2425871"/>
                  <a:ext cx="535452" cy="385960"/>
                </a:xfrm>
                <a:prstGeom prst="rect">
                  <a:avLst/>
                </a:prstGeom>
              </p:spPr>
            </p:pic>
            <p:sp>
              <p:nvSpPr>
                <p:cNvPr id="30" name="文字方塊 29"/>
                <p:cNvSpPr txBox="1"/>
                <p:nvPr/>
              </p:nvSpPr>
              <p:spPr>
                <a:xfrm>
                  <a:off x="2691875" y="2769560"/>
                  <a:ext cx="966334" cy="418657"/>
                </a:xfrm>
                <a:prstGeom prst="rect">
                  <a:avLst/>
                </a:prstGeom>
                <a:noFill/>
              </p:spPr>
              <p:txBody>
                <a:bodyPr wrap="none" rtlCol="0">
                  <a:spAutoFit/>
                </a:bodyPr>
                <a:lstStyle/>
                <a:p>
                  <a:pPr algn="ctr"/>
                  <a:r>
                    <a:rPr lang="en-US" altLang="zh-TW" sz="1400" b="1" dirty="0">
                      <a:latin typeface="Times New Roman" panose="02020603050405020304" pitchFamily="18" charset="0"/>
                      <a:cs typeface="Times New Roman" panose="02020603050405020304" pitchFamily="18" charset="0"/>
                    </a:rPr>
                    <a:t>Cup </a:t>
                  </a:r>
                  <a:endParaRPr lang="en-US" altLang="zh-TW" sz="1400" b="1" dirty="0" smtClean="0">
                    <a:latin typeface="Times New Roman" panose="02020603050405020304" pitchFamily="18" charset="0"/>
                    <a:cs typeface="Times New Roman" panose="02020603050405020304" pitchFamily="18" charset="0"/>
                  </a:endParaRPr>
                </a:p>
                <a:p>
                  <a:r>
                    <a:rPr lang="en-US" altLang="zh-TW" sz="1400" b="1" dirty="0">
                      <a:latin typeface="Times New Roman" panose="02020603050405020304" pitchFamily="18" charset="0"/>
                      <a:cs typeface="Times New Roman" panose="02020603050405020304" pitchFamily="18" charset="0"/>
                    </a:rPr>
                    <a:t>A</a:t>
                  </a:r>
                  <a:r>
                    <a:rPr lang="en-US" altLang="zh-TW" sz="1400" b="1" dirty="0" smtClean="0">
                      <a:latin typeface="Times New Roman" panose="02020603050405020304" pitchFamily="18" charset="0"/>
                      <a:cs typeface="Times New Roman" panose="02020603050405020304" pitchFamily="18" charset="0"/>
                    </a:rPr>
                    <a:t>nemometer</a:t>
                  </a:r>
                  <a:endParaRPr lang="zh-TW" altLang="en-US" sz="1400" b="1" dirty="0">
                    <a:latin typeface="Times New Roman" panose="02020603050405020304" pitchFamily="18" charset="0"/>
                    <a:cs typeface="Times New Roman" panose="02020603050405020304" pitchFamily="18" charset="0"/>
                  </a:endParaRPr>
                </a:p>
              </p:txBody>
            </p:sp>
          </p:grpSp>
          <p:sp>
            <p:nvSpPr>
              <p:cNvPr id="28" name="橢圓 27"/>
              <p:cNvSpPr/>
              <p:nvPr/>
            </p:nvSpPr>
            <p:spPr>
              <a:xfrm>
                <a:off x="3610338" y="3061344"/>
                <a:ext cx="879672" cy="897281"/>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p:cNvGrpSpPr/>
            <p:nvPr/>
          </p:nvGrpSpPr>
          <p:grpSpPr>
            <a:xfrm>
              <a:off x="1111288" y="5054737"/>
              <a:ext cx="1265623" cy="1304622"/>
              <a:chOff x="2445611" y="2614852"/>
              <a:chExt cx="879672" cy="906778"/>
            </a:xfrm>
          </p:grpSpPr>
          <p:pic>
            <p:nvPicPr>
              <p:cNvPr id="32" name="圖片 31"/>
              <p:cNvPicPr>
                <a:picLocks noChangeAspect="1"/>
              </p:cNvPicPr>
              <p:nvPr/>
            </p:nvPicPr>
            <p:blipFill>
              <a:blip r:embed="rId5"/>
              <a:stretch>
                <a:fillRect/>
              </a:stretch>
            </p:blipFill>
            <p:spPr>
              <a:xfrm>
                <a:off x="2550254" y="2614852"/>
                <a:ext cx="593355" cy="606385"/>
              </a:xfrm>
              <a:prstGeom prst="rect">
                <a:avLst/>
              </a:prstGeom>
            </p:spPr>
          </p:pic>
          <p:sp>
            <p:nvSpPr>
              <p:cNvPr id="33" name="文字方塊 32"/>
              <p:cNvSpPr txBox="1"/>
              <p:nvPr/>
            </p:nvSpPr>
            <p:spPr>
              <a:xfrm>
                <a:off x="2575203" y="3072898"/>
                <a:ext cx="627499" cy="363664"/>
              </a:xfrm>
              <a:prstGeom prst="rect">
                <a:avLst/>
              </a:prstGeom>
              <a:noFill/>
            </p:spPr>
            <p:txBody>
              <a:bodyPr wrap="none" rtlCol="0">
                <a:spAutoFit/>
              </a:bodyPr>
              <a:lstStyle/>
              <a:p>
                <a:pPr algn="just"/>
                <a:r>
                  <a:rPr lang="en-US" altLang="zh-TW" sz="1400" b="1" dirty="0" smtClean="0">
                    <a:latin typeface="Times New Roman" panose="02020603050405020304" pitchFamily="18" charset="0"/>
                    <a:cs typeface="Times New Roman" panose="02020603050405020304" pitchFamily="18" charset="0"/>
                  </a:rPr>
                  <a:t>CO</a:t>
                </a:r>
                <a:r>
                  <a:rPr lang="en-US" altLang="zh-TW" sz="1400" b="1" baseline="-25000" dirty="0" smtClean="0">
                    <a:latin typeface="Times New Roman" panose="02020603050405020304" pitchFamily="18" charset="0"/>
                    <a:cs typeface="Times New Roman" panose="02020603050405020304" pitchFamily="18" charset="0"/>
                  </a:rPr>
                  <a:t>2</a:t>
                </a:r>
                <a:r>
                  <a:rPr lang="en-US" altLang="zh-TW" sz="1400" b="1" dirty="0" smtClean="0">
                    <a:latin typeface="Times New Roman" panose="02020603050405020304" pitchFamily="18" charset="0"/>
                    <a:cs typeface="Times New Roman" panose="02020603050405020304" pitchFamily="18" charset="0"/>
                  </a:rPr>
                  <a:t> Gas </a:t>
                </a:r>
              </a:p>
              <a:p>
                <a:pPr algn="just"/>
                <a:r>
                  <a:rPr lang="zh-TW" altLang="en-US" sz="1400" b="1" dirty="0" smtClean="0">
                    <a:latin typeface="Times New Roman" panose="02020603050405020304" pitchFamily="18" charset="0"/>
                    <a:cs typeface="Times New Roman" panose="02020603050405020304" pitchFamily="18" charset="0"/>
                  </a:rPr>
                  <a:t> </a:t>
                </a:r>
                <a:r>
                  <a:rPr lang="en-US" altLang="zh-TW" sz="1400" b="1" dirty="0" smtClean="0">
                    <a:latin typeface="Times New Roman" panose="02020603050405020304" pitchFamily="18" charset="0"/>
                    <a:cs typeface="Times New Roman" panose="02020603050405020304" pitchFamily="18" charset="0"/>
                  </a:rPr>
                  <a:t>Sensor</a:t>
                </a:r>
                <a:endParaRPr lang="zh-TW" altLang="en-US" sz="1400" b="1" dirty="0">
                  <a:latin typeface="Times New Roman" panose="02020603050405020304" pitchFamily="18" charset="0"/>
                  <a:cs typeface="Times New Roman" panose="02020603050405020304" pitchFamily="18" charset="0"/>
                </a:endParaRPr>
              </a:p>
            </p:txBody>
          </p:sp>
          <p:sp>
            <p:nvSpPr>
              <p:cNvPr id="34" name="橢圓 33"/>
              <p:cNvSpPr/>
              <p:nvPr/>
            </p:nvSpPr>
            <p:spPr>
              <a:xfrm>
                <a:off x="2445611" y="2624349"/>
                <a:ext cx="879672" cy="897281"/>
              </a:xfrm>
              <a:prstGeom prst="ellipse">
                <a:avLst/>
              </a:prstGeom>
              <a:noFill/>
              <a:ln w="254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p:cNvGrpSpPr/>
            <p:nvPr/>
          </p:nvGrpSpPr>
          <p:grpSpPr>
            <a:xfrm>
              <a:off x="2651172" y="5058876"/>
              <a:ext cx="1265623" cy="1290958"/>
              <a:chOff x="3881875" y="5075484"/>
              <a:chExt cx="1265623" cy="1290958"/>
            </a:xfrm>
          </p:grpSpPr>
          <p:grpSp>
            <p:nvGrpSpPr>
              <p:cNvPr id="36" name="群組 35"/>
              <p:cNvGrpSpPr/>
              <p:nvPr/>
            </p:nvGrpSpPr>
            <p:grpSpPr>
              <a:xfrm>
                <a:off x="3999066" y="5158903"/>
                <a:ext cx="1048685" cy="1074773"/>
                <a:chOff x="972267" y="1791336"/>
                <a:chExt cx="857536" cy="859985"/>
              </a:xfrm>
            </p:grpSpPr>
            <p:pic>
              <p:nvPicPr>
                <p:cNvPr id="38" name="圖片 37"/>
                <p:cNvPicPr>
                  <a:picLocks noChangeAspect="1"/>
                </p:cNvPicPr>
                <p:nvPr/>
              </p:nvPicPr>
              <p:blipFill rotWithShape="1">
                <a:blip r:embed="rId6"/>
                <a:srcRect l="20703" t="20769" r="16234" b="25910"/>
                <a:stretch/>
              </p:blipFill>
              <p:spPr>
                <a:xfrm>
                  <a:off x="1127464" y="1791336"/>
                  <a:ext cx="581237" cy="491441"/>
                </a:xfrm>
                <a:prstGeom prst="rect">
                  <a:avLst/>
                </a:prstGeom>
              </p:spPr>
            </p:pic>
            <p:sp>
              <p:nvSpPr>
                <p:cNvPr id="39" name="文字方塊 38"/>
                <p:cNvSpPr txBox="1"/>
                <p:nvPr/>
              </p:nvSpPr>
              <p:spPr>
                <a:xfrm>
                  <a:off x="972267" y="2232664"/>
                  <a:ext cx="857536" cy="418657"/>
                </a:xfrm>
                <a:prstGeom prst="rect">
                  <a:avLst/>
                </a:prstGeom>
                <a:noFill/>
              </p:spPr>
              <p:txBody>
                <a:bodyPr wrap="none" rtlCol="0">
                  <a:spAutoFit/>
                </a:bodyPr>
                <a:lstStyle/>
                <a:p>
                  <a:r>
                    <a:rPr lang="en-US" altLang="zh-TW" sz="1400" b="1" dirty="0">
                      <a:latin typeface="Times New Roman" panose="02020603050405020304" pitchFamily="18" charset="0"/>
                      <a:cs typeface="Times New Roman" panose="02020603050405020304" pitchFamily="18" charset="0"/>
                    </a:rPr>
                    <a:t> Ammonia </a:t>
                  </a:r>
                  <a:endParaRPr lang="en-US" altLang="zh-TW" sz="1400" b="1" dirty="0" smtClean="0">
                    <a:latin typeface="Times New Roman" panose="02020603050405020304" pitchFamily="18" charset="0"/>
                    <a:cs typeface="Times New Roman" panose="02020603050405020304" pitchFamily="18" charset="0"/>
                  </a:endParaRPr>
                </a:p>
                <a:p>
                  <a:r>
                    <a:rPr lang="en-US" altLang="zh-TW" sz="1400" b="1" dirty="0" smtClean="0">
                      <a:latin typeface="Times New Roman" panose="02020603050405020304" pitchFamily="18" charset="0"/>
                      <a:cs typeface="Times New Roman" panose="02020603050405020304" pitchFamily="18" charset="0"/>
                    </a:rPr>
                    <a:t>Gas </a:t>
                  </a:r>
                  <a:r>
                    <a:rPr lang="en-US" altLang="zh-TW" sz="1400" b="1" dirty="0">
                      <a:latin typeface="Times New Roman" panose="02020603050405020304" pitchFamily="18" charset="0"/>
                      <a:cs typeface="Times New Roman" panose="02020603050405020304" pitchFamily="18" charset="0"/>
                    </a:rPr>
                    <a:t>Sensor</a:t>
                  </a:r>
                  <a:endParaRPr lang="zh-TW" altLang="en-US" sz="1400" b="1" dirty="0">
                    <a:latin typeface="Times New Roman" panose="02020603050405020304" pitchFamily="18" charset="0"/>
                    <a:cs typeface="Times New Roman" panose="02020603050405020304" pitchFamily="18" charset="0"/>
                  </a:endParaRPr>
                </a:p>
              </p:txBody>
            </p:sp>
          </p:grpSp>
          <p:sp>
            <p:nvSpPr>
              <p:cNvPr id="37" name="橢圓 36"/>
              <p:cNvSpPr/>
              <p:nvPr/>
            </p:nvSpPr>
            <p:spPr>
              <a:xfrm>
                <a:off x="3881875" y="5075484"/>
                <a:ext cx="1265623" cy="1290958"/>
              </a:xfrm>
              <a:prstGeom prst="ellipse">
                <a:avLst/>
              </a:prstGeom>
              <a:noFill/>
              <a:ln w="254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p:cNvGrpSpPr/>
            <p:nvPr/>
          </p:nvGrpSpPr>
          <p:grpSpPr>
            <a:xfrm>
              <a:off x="297076" y="3687138"/>
              <a:ext cx="1265623" cy="1290958"/>
              <a:chOff x="3517900" y="5195408"/>
              <a:chExt cx="879672" cy="897281"/>
            </a:xfrm>
          </p:grpSpPr>
          <p:grpSp>
            <p:nvGrpSpPr>
              <p:cNvPr id="41" name="群組 40"/>
              <p:cNvGrpSpPr/>
              <p:nvPr/>
            </p:nvGrpSpPr>
            <p:grpSpPr>
              <a:xfrm>
                <a:off x="3686205" y="5230220"/>
                <a:ext cx="558421" cy="836465"/>
                <a:chOff x="4663715" y="4882817"/>
                <a:chExt cx="656982" cy="962953"/>
              </a:xfrm>
            </p:grpSpPr>
            <p:sp>
              <p:nvSpPr>
                <p:cNvPr id="43" name="文字方塊 42"/>
                <p:cNvSpPr txBox="1"/>
                <p:nvPr/>
              </p:nvSpPr>
              <p:spPr>
                <a:xfrm>
                  <a:off x="4663715" y="5427113"/>
                  <a:ext cx="656982" cy="418657"/>
                </a:xfrm>
                <a:prstGeom prst="rect">
                  <a:avLst/>
                </a:prstGeom>
                <a:noFill/>
              </p:spPr>
              <p:txBody>
                <a:bodyPr wrap="none" rtlCol="0">
                  <a:spAutoFit/>
                </a:bodyPr>
                <a:lstStyle/>
                <a:p>
                  <a:r>
                    <a:rPr lang="zh-TW" altLang="en-US" sz="1400" b="1" dirty="0" smtClean="0">
                      <a:latin typeface="Times New Roman" panose="02020603050405020304" pitchFamily="18" charset="0"/>
                      <a:cs typeface="Times New Roman" panose="02020603050405020304" pitchFamily="18" charset="0"/>
                    </a:rPr>
                    <a:t> </a:t>
                  </a:r>
                  <a:r>
                    <a:rPr lang="en-US" altLang="zh-TW" sz="1400" b="1" dirty="0" smtClean="0">
                      <a:latin typeface="Times New Roman" panose="02020603050405020304" pitchFamily="18" charset="0"/>
                      <a:cs typeface="Times New Roman" panose="02020603050405020304" pitchFamily="18" charset="0"/>
                    </a:rPr>
                    <a:t>Video </a:t>
                  </a:r>
                </a:p>
                <a:p>
                  <a:r>
                    <a:rPr lang="en-US" altLang="zh-TW" sz="1400" b="1" dirty="0">
                      <a:latin typeface="Times New Roman" panose="02020603050405020304" pitchFamily="18" charset="0"/>
                      <a:cs typeface="Times New Roman" panose="02020603050405020304" pitchFamily="18" charset="0"/>
                    </a:rPr>
                    <a:t>C</a:t>
                  </a:r>
                  <a:r>
                    <a:rPr lang="en-US" altLang="zh-TW" sz="1400" b="1" dirty="0" smtClean="0">
                      <a:latin typeface="Times New Roman" panose="02020603050405020304" pitchFamily="18" charset="0"/>
                      <a:cs typeface="Times New Roman" panose="02020603050405020304" pitchFamily="18" charset="0"/>
                    </a:rPr>
                    <a:t>amera</a:t>
                  </a:r>
                  <a:endParaRPr lang="zh-TW" altLang="en-US" sz="1400" b="1" dirty="0">
                    <a:latin typeface="Times New Roman" panose="02020603050405020304" pitchFamily="18" charset="0"/>
                    <a:cs typeface="Times New Roman" panose="02020603050405020304" pitchFamily="18" charset="0"/>
                  </a:endParaRPr>
                </a:p>
              </p:txBody>
            </p:sp>
            <p:pic>
              <p:nvPicPr>
                <p:cNvPr id="44" name="圖片 43"/>
                <p:cNvPicPr>
                  <a:picLocks noChangeAspect="1"/>
                </p:cNvPicPr>
                <p:nvPr/>
              </p:nvPicPr>
              <p:blipFill rotWithShape="1">
                <a:blip r:embed="rId7"/>
                <a:srcRect l="24804" t="27274" r="26602" b="25138"/>
                <a:stretch/>
              </p:blipFill>
              <p:spPr>
                <a:xfrm rot="16200000">
                  <a:off x="4724575" y="4888409"/>
                  <a:ext cx="540891" cy="529708"/>
                </a:xfrm>
                <a:prstGeom prst="rect">
                  <a:avLst/>
                </a:prstGeom>
              </p:spPr>
            </p:pic>
          </p:grpSp>
          <p:sp>
            <p:nvSpPr>
              <p:cNvPr id="42" name="橢圓 41"/>
              <p:cNvSpPr/>
              <p:nvPr/>
            </p:nvSpPr>
            <p:spPr>
              <a:xfrm>
                <a:off x="3517900" y="5195408"/>
                <a:ext cx="879672" cy="897281"/>
              </a:xfrm>
              <a:prstGeom prst="ellipse">
                <a:avLst/>
              </a:prstGeom>
              <a:noFill/>
              <a:ln w="254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p:cNvGrpSpPr/>
            <p:nvPr/>
          </p:nvGrpSpPr>
          <p:grpSpPr>
            <a:xfrm>
              <a:off x="3469879" y="3647049"/>
              <a:ext cx="1265623" cy="1331048"/>
              <a:chOff x="4283657" y="4209049"/>
              <a:chExt cx="879672" cy="925145"/>
            </a:xfrm>
          </p:grpSpPr>
          <p:grpSp>
            <p:nvGrpSpPr>
              <p:cNvPr id="46" name="群組 45"/>
              <p:cNvGrpSpPr/>
              <p:nvPr/>
            </p:nvGrpSpPr>
            <p:grpSpPr>
              <a:xfrm>
                <a:off x="4414183" y="4209049"/>
                <a:ext cx="624157" cy="859780"/>
                <a:chOff x="5161662" y="3573093"/>
                <a:chExt cx="734320" cy="989793"/>
              </a:xfrm>
            </p:grpSpPr>
            <p:pic>
              <p:nvPicPr>
                <p:cNvPr id="48" name="圖片 47"/>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5400000">
                  <a:off x="5156939" y="3597296"/>
                  <a:ext cx="737249" cy="688844"/>
                </a:xfrm>
                <a:prstGeom prst="rect">
                  <a:avLst/>
                </a:prstGeom>
              </p:spPr>
            </p:pic>
            <p:sp>
              <p:nvSpPr>
                <p:cNvPr id="49" name="文字方塊 48"/>
                <p:cNvSpPr txBox="1"/>
                <p:nvPr/>
              </p:nvSpPr>
              <p:spPr>
                <a:xfrm>
                  <a:off x="5161662" y="4144230"/>
                  <a:ext cx="734320" cy="418656"/>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Thermal </a:t>
                  </a:r>
                </a:p>
                <a:p>
                  <a:r>
                    <a:rPr lang="en-US" altLang="zh-TW" sz="1400" b="1" dirty="0">
                      <a:latin typeface="Times New Roman" panose="02020603050405020304" pitchFamily="18" charset="0"/>
                      <a:cs typeface="Times New Roman" panose="02020603050405020304" pitchFamily="18" charset="0"/>
                    </a:rPr>
                    <a:t> </a:t>
                  </a:r>
                  <a:r>
                    <a:rPr lang="en-US" altLang="zh-TW" sz="1400" b="1" dirty="0" smtClean="0">
                      <a:latin typeface="Times New Roman" panose="02020603050405020304" pitchFamily="18" charset="0"/>
                      <a:cs typeface="Times New Roman" panose="02020603050405020304" pitchFamily="18" charset="0"/>
                    </a:rPr>
                    <a:t>Imager</a:t>
                  </a:r>
                  <a:endParaRPr lang="zh-TW" altLang="en-US" sz="1400" b="1" dirty="0">
                    <a:latin typeface="Times New Roman" panose="02020603050405020304" pitchFamily="18" charset="0"/>
                    <a:cs typeface="Times New Roman" panose="02020603050405020304" pitchFamily="18" charset="0"/>
                  </a:endParaRPr>
                </a:p>
              </p:txBody>
            </p:sp>
          </p:grpSp>
          <p:sp>
            <p:nvSpPr>
              <p:cNvPr id="47" name="橢圓 46"/>
              <p:cNvSpPr/>
              <p:nvPr/>
            </p:nvSpPr>
            <p:spPr>
              <a:xfrm>
                <a:off x="4283657" y="4236913"/>
                <a:ext cx="879672" cy="897281"/>
              </a:xfrm>
              <a:prstGeom prst="ellipse">
                <a:avLst/>
              </a:prstGeom>
              <a:noFill/>
              <a:ln w="254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p:cNvGrpSpPr/>
            <p:nvPr/>
          </p:nvGrpSpPr>
          <p:grpSpPr>
            <a:xfrm>
              <a:off x="2569411" y="2191971"/>
              <a:ext cx="1431904" cy="1392906"/>
              <a:chOff x="2212327" y="5114827"/>
              <a:chExt cx="995246" cy="968140"/>
            </a:xfrm>
          </p:grpSpPr>
          <p:sp>
            <p:nvSpPr>
              <p:cNvPr id="51" name="橢圓 50"/>
              <p:cNvSpPr/>
              <p:nvPr/>
            </p:nvSpPr>
            <p:spPr>
              <a:xfrm>
                <a:off x="2270114" y="5185686"/>
                <a:ext cx="879672" cy="897281"/>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2" name="群組 51"/>
              <p:cNvGrpSpPr/>
              <p:nvPr/>
            </p:nvGrpSpPr>
            <p:grpSpPr>
              <a:xfrm>
                <a:off x="2212327" y="5114827"/>
                <a:ext cx="995246" cy="938116"/>
                <a:chOff x="860671" y="4450085"/>
                <a:chExt cx="1170905" cy="1079975"/>
              </a:xfrm>
            </p:grpSpPr>
            <p:pic>
              <p:nvPicPr>
                <p:cNvPr id="53" name="圖片 52"/>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135129" y="4450085"/>
                  <a:ext cx="709858" cy="709858"/>
                </a:xfrm>
                <a:prstGeom prst="rect">
                  <a:avLst/>
                </a:prstGeom>
              </p:spPr>
            </p:pic>
            <p:sp>
              <p:nvSpPr>
                <p:cNvPr id="54" name="文字方塊 53"/>
                <p:cNvSpPr txBox="1"/>
                <p:nvPr/>
              </p:nvSpPr>
              <p:spPr>
                <a:xfrm>
                  <a:off x="860671" y="4939015"/>
                  <a:ext cx="1170905" cy="591045"/>
                </a:xfrm>
                <a:prstGeom prst="rect">
                  <a:avLst/>
                </a:prstGeom>
                <a:noFill/>
              </p:spPr>
              <p:txBody>
                <a:bodyPr wrap="square" rtlCol="0">
                  <a:spAutoFit/>
                </a:bodyPr>
                <a:lstStyle/>
                <a:p>
                  <a:pPr algn="ctr"/>
                  <a:r>
                    <a:rPr lang="en-US" altLang="zh-TW" sz="1400" b="1" dirty="0" smtClean="0">
                      <a:latin typeface="Times New Roman" panose="02020603050405020304" pitchFamily="18" charset="0"/>
                      <a:cs typeface="Times New Roman" panose="02020603050405020304" pitchFamily="18" charset="0"/>
                    </a:rPr>
                    <a:t>Temperature     </a:t>
                  </a:r>
                </a:p>
                <a:p>
                  <a:pPr algn="ctr"/>
                  <a:r>
                    <a:rPr lang="en-US" altLang="zh-TW" sz="1400" b="1" dirty="0" smtClean="0">
                      <a:latin typeface="Times New Roman" panose="02020603050405020304" pitchFamily="18" charset="0"/>
                      <a:cs typeface="Times New Roman" panose="02020603050405020304" pitchFamily="18" charset="0"/>
                    </a:rPr>
                    <a:t>Humidity Sensor</a:t>
                  </a:r>
                  <a:endParaRPr lang="zh-TW" altLang="en-US" sz="1400" b="1" dirty="0">
                    <a:latin typeface="Times New Roman" panose="02020603050405020304" pitchFamily="18" charset="0"/>
                    <a:cs typeface="Times New Roman" panose="02020603050405020304" pitchFamily="18" charset="0"/>
                  </a:endParaRPr>
                </a:p>
              </p:txBody>
            </p:sp>
          </p:grpSp>
        </p:grpSp>
        <p:grpSp>
          <p:nvGrpSpPr>
            <p:cNvPr id="55" name="群組 54"/>
            <p:cNvGrpSpPr/>
            <p:nvPr/>
          </p:nvGrpSpPr>
          <p:grpSpPr>
            <a:xfrm>
              <a:off x="4937823" y="2973740"/>
              <a:ext cx="1140313" cy="1036412"/>
              <a:chOff x="4460617" y="3395560"/>
              <a:chExt cx="1140313" cy="1036412"/>
            </a:xfrm>
          </p:grpSpPr>
          <p:pic>
            <p:nvPicPr>
              <p:cNvPr id="56" name="Picture 14" descr="https://static.thenounproject.com/png/1096610-200.png"/>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0617" y="3395560"/>
                <a:ext cx="1036412" cy="1036412"/>
              </a:xfrm>
              <a:prstGeom prst="rect">
                <a:avLst/>
              </a:prstGeom>
              <a:noFill/>
              <a:extLst>
                <a:ext uri="{909E8E84-426E-40DD-AFC4-6F175D3DCCD1}">
                  <a14:hiddenFill xmlns:a14="http://schemas.microsoft.com/office/drawing/2010/main">
                    <a:solidFill>
                      <a:srgbClr val="FFFFFF"/>
                    </a:solidFill>
                  </a14:hiddenFill>
                </a:ext>
              </a:extLst>
            </p:spPr>
          </p:pic>
          <p:sp>
            <p:nvSpPr>
              <p:cNvPr id="57" name="文字方塊 56"/>
              <p:cNvSpPr txBox="1"/>
              <p:nvPr/>
            </p:nvSpPr>
            <p:spPr>
              <a:xfrm>
                <a:off x="4643350" y="3554099"/>
                <a:ext cx="957580" cy="307777"/>
              </a:xfrm>
              <a:prstGeom prst="rect">
                <a:avLst/>
              </a:prstGeom>
              <a:noFill/>
            </p:spPr>
            <p:txBody>
              <a:bodyPr wrap="square" rtlCol="0">
                <a:spAutoFit/>
              </a:bodyPr>
              <a:lstStyle/>
              <a:p>
                <a:r>
                  <a:rPr lang="en-US" altLang="zh-TW" sz="1400" b="1" dirty="0">
                    <a:latin typeface="Times New Roman" panose="02020603050405020304" pitchFamily="18" charset="0"/>
                    <a:ea typeface="微軟正黑體" panose="020B0604030504040204" pitchFamily="34" charset="-120"/>
                    <a:cs typeface="Times New Roman" panose="02020603050405020304" pitchFamily="18" charset="0"/>
                  </a:rPr>
                  <a:t>S</a:t>
                </a:r>
                <a:r>
                  <a:rPr lang="en-US" altLang="zh-TW" sz="1400" b="1" dirty="0" smtClean="0">
                    <a:latin typeface="Times New Roman" panose="02020603050405020304" pitchFamily="18" charset="0"/>
                    <a:ea typeface="微軟正黑體" panose="020B0604030504040204" pitchFamily="34" charset="-120"/>
                    <a:cs typeface="Times New Roman" panose="02020603050405020304" pitchFamily="18" charset="0"/>
                  </a:rPr>
                  <a:t>erver</a:t>
                </a:r>
                <a:endParaRPr lang="zh-TW" altLang="en-US" sz="14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58" name="向下箭號 57"/>
            <p:cNvSpPr/>
            <p:nvPr/>
          </p:nvSpPr>
          <p:spPr>
            <a:xfrm>
              <a:off x="5272351" y="4143919"/>
              <a:ext cx="413884" cy="78715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9" name="群組 58"/>
            <p:cNvGrpSpPr/>
            <p:nvPr/>
          </p:nvGrpSpPr>
          <p:grpSpPr>
            <a:xfrm>
              <a:off x="6166775" y="2665462"/>
              <a:ext cx="1395632" cy="1860825"/>
              <a:chOff x="4600323" y="4121174"/>
              <a:chExt cx="1395632" cy="1860825"/>
            </a:xfrm>
          </p:grpSpPr>
          <p:pic>
            <p:nvPicPr>
              <p:cNvPr id="60" name="圖片 59"/>
              <p:cNvPicPr>
                <a:picLocks noChangeAspect="1"/>
              </p:cNvPicPr>
              <p:nvPr/>
            </p:nvPicPr>
            <p:blipFill>
              <a:blip r:embed="rId13"/>
              <a:stretch>
                <a:fillRect/>
              </a:stretch>
            </p:blipFill>
            <p:spPr>
              <a:xfrm>
                <a:off x="4600323" y="4121174"/>
                <a:ext cx="1395632" cy="1860825"/>
              </a:xfrm>
              <a:prstGeom prst="rect">
                <a:avLst/>
              </a:prstGeom>
            </p:spPr>
          </p:pic>
          <p:sp>
            <p:nvSpPr>
              <p:cNvPr id="61" name="矩形 60"/>
              <p:cNvSpPr/>
              <p:nvPr/>
            </p:nvSpPr>
            <p:spPr>
              <a:xfrm>
                <a:off x="4678238" y="4136402"/>
                <a:ext cx="1239801" cy="183036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2" name="文字方塊 61"/>
            <p:cNvSpPr txBox="1"/>
            <p:nvPr/>
          </p:nvSpPr>
          <p:spPr>
            <a:xfrm>
              <a:off x="6595721" y="2362126"/>
              <a:ext cx="740788" cy="307777"/>
            </a:xfrm>
            <a:prstGeom prst="rect">
              <a:avLst/>
            </a:prstGeom>
            <a:noFill/>
          </p:spPr>
          <p:txBody>
            <a:bodyPr wrap="square" rtlCol="0">
              <a:spAutoFit/>
            </a:bodyPr>
            <a:lstStyle/>
            <a:p>
              <a:r>
                <a:rPr lang="en-US" altLang="zh-TW" sz="1400" b="1" dirty="0" smtClean="0">
                  <a:latin typeface="Times New Roman" panose="02020603050405020304" pitchFamily="18" charset="0"/>
                  <a:cs typeface="Times New Roman" panose="02020603050405020304" pitchFamily="18" charset="0"/>
                </a:rPr>
                <a:t>THI</a:t>
              </a:r>
              <a:endParaRPr lang="zh-TW" altLang="en-US" sz="1400" b="1" dirty="0">
                <a:latin typeface="Times New Roman" panose="02020603050405020304" pitchFamily="18" charset="0"/>
                <a:cs typeface="Times New Roman" panose="02020603050405020304" pitchFamily="18" charset="0"/>
              </a:endParaRPr>
            </a:p>
          </p:txBody>
        </p:sp>
        <p:sp>
          <p:nvSpPr>
            <p:cNvPr id="63" name="文字方塊 62"/>
            <p:cNvSpPr txBox="1"/>
            <p:nvPr/>
          </p:nvSpPr>
          <p:spPr>
            <a:xfrm>
              <a:off x="7765205" y="2359110"/>
              <a:ext cx="1139780" cy="307777"/>
            </a:xfrm>
            <a:prstGeom prst="rect">
              <a:avLst/>
            </a:prstGeom>
            <a:noFill/>
          </p:spPr>
          <p:txBody>
            <a:bodyPr wrap="square" rtlCol="0">
              <a:spAutoFit/>
            </a:bodyPr>
            <a:lstStyle/>
            <a:p>
              <a:r>
                <a:rPr lang="en-US" altLang="zh-TW" sz="1400" b="1" dirty="0" smtClean="0">
                  <a:latin typeface="Times New Roman" panose="02020603050405020304" pitchFamily="18" charset="0"/>
                  <a:cs typeface="Times New Roman" panose="02020603050405020304" pitchFamily="18" charset="0"/>
                </a:rPr>
                <a:t>Activity</a:t>
              </a:r>
              <a:endParaRPr lang="zh-TW" altLang="en-US" sz="1400" b="1" dirty="0">
                <a:latin typeface="Times New Roman" panose="02020603050405020304" pitchFamily="18" charset="0"/>
                <a:cs typeface="Times New Roman" panose="02020603050405020304" pitchFamily="18" charset="0"/>
              </a:endParaRPr>
            </a:p>
          </p:txBody>
        </p:sp>
        <p:grpSp>
          <p:nvGrpSpPr>
            <p:cNvPr id="64" name="群組 63"/>
            <p:cNvGrpSpPr/>
            <p:nvPr/>
          </p:nvGrpSpPr>
          <p:grpSpPr>
            <a:xfrm>
              <a:off x="7575003" y="2661866"/>
              <a:ext cx="1249330" cy="1868925"/>
              <a:chOff x="6774226" y="3910666"/>
              <a:chExt cx="1249330" cy="1868925"/>
            </a:xfrm>
          </p:grpSpPr>
          <p:pic>
            <p:nvPicPr>
              <p:cNvPr id="65" name="圖片 6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86838" y="3925610"/>
                <a:ext cx="1226093" cy="932591"/>
              </a:xfrm>
              <a:prstGeom prst="rect">
                <a:avLst/>
              </a:prstGeom>
            </p:spPr>
          </p:pic>
          <p:pic>
            <p:nvPicPr>
              <p:cNvPr id="66" name="圖片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85288" y="4838579"/>
                <a:ext cx="1238268" cy="941012"/>
              </a:xfrm>
              <a:prstGeom prst="rect">
                <a:avLst/>
              </a:prstGeom>
            </p:spPr>
          </p:pic>
          <p:sp>
            <p:nvSpPr>
              <p:cNvPr id="67" name="矩形 66"/>
              <p:cNvSpPr/>
              <p:nvPr/>
            </p:nvSpPr>
            <p:spPr>
              <a:xfrm>
                <a:off x="6774226" y="3910666"/>
                <a:ext cx="1239801" cy="1861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68" name="圖片 67"/>
            <p:cNvPicPr>
              <a:picLocks noChangeAspect="1"/>
            </p:cNvPicPr>
            <p:nvPr/>
          </p:nvPicPr>
          <p:blipFill>
            <a:blip r:embed="rId16"/>
            <a:stretch>
              <a:fillRect/>
            </a:stretch>
          </p:blipFill>
          <p:spPr>
            <a:xfrm>
              <a:off x="5671865" y="5822033"/>
              <a:ext cx="980135" cy="414935"/>
            </a:xfrm>
            <a:prstGeom prst="rect">
              <a:avLst/>
            </a:prstGeom>
            <a:ln w="12700">
              <a:noFill/>
            </a:ln>
            <a:effectLst/>
          </p:spPr>
        </p:pic>
        <p:pic>
          <p:nvPicPr>
            <p:cNvPr id="69" name="圖片 68"/>
            <p:cNvPicPr>
              <a:picLocks noChangeAspect="1"/>
            </p:cNvPicPr>
            <p:nvPr/>
          </p:nvPicPr>
          <p:blipFill>
            <a:blip r:embed="rId17">
              <a:biLevel thresh="75000"/>
            </a:blip>
            <a:stretch>
              <a:fillRect/>
            </a:stretch>
          </p:blipFill>
          <p:spPr>
            <a:xfrm>
              <a:off x="6481584" y="5589390"/>
              <a:ext cx="357263" cy="363025"/>
            </a:xfrm>
            <a:prstGeom prst="rect">
              <a:avLst/>
            </a:prstGeom>
          </p:spPr>
        </p:pic>
        <p:sp>
          <p:nvSpPr>
            <p:cNvPr id="70" name="向下箭號 69"/>
            <p:cNvSpPr/>
            <p:nvPr/>
          </p:nvSpPr>
          <p:spPr>
            <a:xfrm rot="16200000">
              <a:off x="7009876" y="5536073"/>
              <a:ext cx="272720" cy="4133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1" name="群組 70"/>
            <p:cNvGrpSpPr/>
            <p:nvPr/>
          </p:nvGrpSpPr>
          <p:grpSpPr>
            <a:xfrm>
              <a:off x="7359817" y="4810318"/>
              <a:ext cx="1223789" cy="1361270"/>
              <a:chOff x="2741452" y="4804559"/>
              <a:chExt cx="1223789" cy="1361270"/>
            </a:xfrm>
          </p:grpSpPr>
          <p:pic>
            <p:nvPicPr>
              <p:cNvPr id="72" name="Picture 16" descr="https://static.thenounproject.com/png/232098-200.png"/>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4042" y="5193579"/>
                <a:ext cx="499740" cy="499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6" descr="https://static.thenounproject.com/png/232098-200.png"/>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41452" y="5367251"/>
                <a:ext cx="499740" cy="4997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6" descr="https://static.thenounproject.com/png/232098-200.png"/>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7903" y="5417001"/>
                <a:ext cx="499740" cy="499740"/>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75" name="Picture 18" descr="https://static.thenounproject.com/png/2021551-200.png"/>
              <p:cNvPicPr>
                <a:picLocks noChangeAspect="1" noChangeArrowheads="1"/>
              </p:cNvPicPr>
              <p:nvPr/>
            </p:nvPicPr>
            <p:blipFill>
              <a:blip r:embed="rId19"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6493" y="4804559"/>
                <a:ext cx="527799" cy="527799"/>
              </a:xfrm>
              <a:prstGeom prst="rect">
                <a:avLst/>
              </a:prstGeom>
              <a:noFill/>
              <a:extLst>
                <a:ext uri="{909E8E84-426E-40DD-AFC4-6F175D3DCCD1}">
                  <a14:hiddenFill xmlns:a14="http://schemas.microsoft.com/office/drawing/2010/main">
                    <a:solidFill>
                      <a:srgbClr val="FFFFFF"/>
                    </a:solidFill>
                  </a14:hiddenFill>
                </a:ext>
              </a:extLst>
            </p:spPr>
          </p:pic>
          <p:sp>
            <p:nvSpPr>
              <p:cNvPr id="76" name="文字方塊 75"/>
              <p:cNvSpPr txBox="1"/>
              <p:nvPr/>
            </p:nvSpPr>
            <p:spPr>
              <a:xfrm>
                <a:off x="2825461" y="5858052"/>
                <a:ext cx="1139780" cy="307777"/>
              </a:xfrm>
              <a:prstGeom prst="rect">
                <a:avLst/>
              </a:prstGeom>
              <a:noFill/>
            </p:spPr>
            <p:txBody>
              <a:bodyPr wrap="square" rtlCol="0">
                <a:spAutoFit/>
              </a:bodyPr>
              <a:lstStyle/>
              <a:p>
                <a:r>
                  <a:rPr lang="en-US" altLang="zh-TW" sz="1400" b="1" dirty="0" smtClean="0">
                    <a:latin typeface="Times New Roman" panose="02020603050405020304" pitchFamily="18" charset="0"/>
                    <a:cs typeface="Times New Roman" panose="02020603050405020304" pitchFamily="18" charset="0"/>
                  </a:rPr>
                  <a:t>Health</a:t>
                </a:r>
                <a:endParaRPr lang="zh-TW" altLang="en-US" sz="1400" b="1" dirty="0">
                  <a:latin typeface="Times New Roman" panose="02020603050405020304" pitchFamily="18" charset="0"/>
                  <a:cs typeface="Times New Roman" panose="02020603050405020304" pitchFamily="18" charset="0"/>
                </a:endParaRPr>
              </a:p>
            </p:txBody>
          </p:sp>
          <p:pic>
            <p:nvPicPr>
              <p:cNvPr id="77" name="Picture 16" descr="https://static.thenounproject.com/png/232098-200.png"/>
              <p:cNvPicPr>
                <a:picLocks noChangeAspect="1" noChangeArrowheads="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6216" y="5363333"/>
                <a:ext cx="499740" cy="499740"/>
              </a:xfrm>
              <a:prstGeom prst="rect">
                <a:avLst/>
              </a:prstGeom>
              <a:noFill/>
              <a:scene3d>
                <a:camera prst="orthographicFront">
                  <a:rot lat="0" lon="10799999" rev="0"/>
                </a:camera>
                <a:lightRig rig="threePt" dir="t"/>
              </a:scene3d>
              <a:extLst>
                <a:ext uri="{909E8E84-426E-40DD-AFC4-6F175D3DCCD1}">
                  <a14:hiddenFill xmlns:a14="http://schemas.microsoft.com/office/drawing/2010/main">
                    <a:solidFill>
                      <a:srgbClr val="FFFFFF"/>
                    </a:solidFill>
                  </a14:hiddenFill>
                </a:ext>
              </a:extLst>
            </p:spPr>
          </p:pic>
        </p:grpSp>
        <p:cxnSp>
          <p:nvCxnSpPr>
            <p:cNvPr id="78" name="直線接點 77"/>
            <p:cNvCxnSpPr/>
            <p:nvPr/>
          </p:nvCxnSpPr>
          <p:spPr>
            <a:xfrm flipH="1">
              <a:off x="2874774" y="3497870"/>
              <a:ext cx="84550" cy="226089"/>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79" name="直線接點 78"/>
            <p:cNvCxnSpPr/>
            <p:nvPr/>
          </p:nvCxnSpPr>
          <p:spPr>
            <a:xfrm flipV="1">
              <a:off x="1564507" y="4307162"/>
              <a:ext cx="262520" cy="26350"/>
            </a:xfrm>
            <a:prstGeom prst="line">
              <a:avLst/>
            </a:prstGeom>
            <a:ln w="28575">
              <a:solidFill>
                <a:srgbClr val="2E75B6"/>
              </a:solidFill>
              <a:prstDash val="solid"/>
            </a:ln>
          </p:spPr>
          <p:style>
            <a:lnRef idx="1">
              <a:schemeClr val="dk1"/>
            </a:lnRef>
            <a:fillRef idx="0">
              <a:schemeClr val="dk1"/>
            </a:fillRef>
            <a:effectRef idx="0">
              <a:schemeClr val="dk1"/>
            </a:effectRef>
            <a:fontRef idx="minor">
              <a:schemeClr val="tx1"/>
            </a:fontRef>
          </p:style>
        </p:cxnSp>
        <p:cxnSp>
          <p:nvCxnSpPr>
            <p:cNvPr id="80" name="直線接點 79"/>
            <p:cNvCxnSpPr/>
            <p:nvPr/>
          </p:nvCxnSpPr>
          <p:spPr>
            <a:xfrm flipH="1">
              <a:off x="2087992" y="4895775"/>
              <a:ext cx="101980" cy="254947"/>
            </a:xfrm>
            <a:prstGeom prst="line">
              <a:avLst/>
            </a:prstGeom>
            <a:ln w="28575">
              <a:solidFill>
                <a:srgbClr val="2E75B6"/>
              </a:solidFill>
              <a:prstDash val="solid"/>
            </a:ln>
          </p:spPr>
          <p:style>
            <a:lnRef idx="1">
              <a:schemeClr val="dk1"/>
            </a:lnRef>
            <a:fillRef idx="0">
              <a:schemeClr val="dk1"/>
            </a:fillRef>
            <a:effectRef idx="0">
              <a:schemeClr val="dk1"/>
            </a:effectRef>
            <a:fontRef idx="minor">
              <a:schemeClr val="tx1"/>
            </a:fontRef>
          </p:style>
        </p:cxnSp>
        <p:cxnSp>
          <p:nvCxnSpPr>
            <p:cNvPr id="81" name="直線接點 80"/>
            <p:cNvCxnSpPr/>
            <p:nvPr/>
          </p:nvCxnSpPr>
          <p:spPr>
            <a:xfrm>
              <a:off x="2865380" y="4895775"/>
              <a:ext cx="101980" cy="254947"/>
            </a:xfrm>
            <a:prstGeom prst="line">
              <a:avLst/>
            </a:prstGeom>
            <a:ln w="28575">
              <a:solidFill>
                <a:srgbClr val="2E75B6"/>
              </a:solidFill>
              <a:prstDash val="solid"/>
            </a:ln>
          </p:spPr>
          <p:style>
            <a:lnRef idx="1">
              <a:schemeClr val="dk1"/>
            </a:lnRef>
            <a:fillRef idx="0">
              <a:schemeClr val="dk1"/>
            </a:fillRef>
            <a:effectRef idx="0">
              <a:schemeClr val="dk1"/>
            </a:effectRef>
            <a:fontRef idx="minor">
              <a:schemeClr val="tx1"/>
            </a:fontRef>
          </p:style>
        </p:cxnSp>
        <p:grpSp>
          <p:nvGrpSpPr>
            <p:cNvPr id="82" name="群組 81"/>
            <p:cNvGrpSpPr/>
            <p:nvPr/>
          </p:nvGrpSpPr>
          <p:grpSpPr>
            <a:xfrm>
              <a:off x="5015008" y="2155060"/>
              <a:ext cx="877735" cy="877735"/>
              <a:chOff x="4989025" y="2577275"/>
              <a:chExt cx="877735" cy="877735"/>
            </a:xfrm>
          </p:grpSpPr>
          <p:pic>
            <p:nvPicPr>
              <p:cNvPr id="83" name="Picture 2" descr="https://static.thenounproject.com/png/2616924-200.png"/>
              <p:cNvPicPr>
                <a:picLocks noChangeAspect="1" noChangeArrowheads="1"/>
              </p:cNvPicPr>
              <p:nvPr/>
            </p:nvPicPr>
            <p:blipFill>
              <a:blip r:embed="rId2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89025" y="2577275"/>
                <a:ext cx="877735" cy="877735"/>
              </a:xfrm>
              <a:prstGeom prst="rect">
                <a:avLst/>
              </a:prstGeom>
              <a:noFill/>
              <a:extLst>
                <a:ext uri="{909E8E84-426E-40DD-AFC4-6F175D3DCCD1}">
                  <a14:hiddenFill xmlns:a14="http://schemas.microsoft.com/office/drawing/2010/main">
                    <a:solidFill>
                      <a:srgbClr val="FFFFFF"/>
                    </a:solidFill>
                  </a14:hiddenFill>
                </a:ext>
              </a:extLst>
            </p:spPr>
          </p:pic>
          <p:sp>
            <p:nvSpPr>
              <p:cNvPr id="84" name="文字方塊 83"/>
              <p:cNvSpPr txBox="1"/>
              <p:nvPr/>
            </p:nvSpPr>
            <p:spPr>
              <a:xfrm>
                <a:off x="5088544" y="2932239"/>
                <a:ext cx="652743" cy="307777"/>
              </a:xfrm>
              <a:prstGeom prst="rect">
                <a:avLst/>
              </a:prstGeom>
              <a:noFill/>
            </p:spPr>
            <p:txBody>
              <a:bodyPr wrap="none" rtlCol="0">
                <a:spAutoFit/>
              </a:bodyPr>
              <a:lstStyle/>
              <a:p>
                <a:r>
                  <a:rPr lang="en-US" altLang="zh-TW" sz="1400" b="1" dirty="0" smtClean="0">
                    <a:latin typeface="Times New Roman" panose="02020603050405020304" pitchFamily="18" charset="0"/>
                    <a:ea typeface="微軟正黑體" panose="020B0604030504040204" pitchFamily="34" charset="-120"/>
                    <a:cs typeface="Times New Roman" panose="02020603050405020304" pitchFamily="18" charset="0"/>
                  </a:rPr>
                  <a:t>Cloud</a:t>
                </a:r>
                <a:endParaRPr lang="zh-TW" altLang="en-US" sz="14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85" name="文字方塊 84"/>
            <p:cNvSpPr txBox="1"/>
            <p:nvPr/>
          </p:nvSpPr>
          <p:spPr>
            <a:xfrm>
              <a:off x="3950734" y="5109155"/>
              <a:ext cx="1800493" cy="1415772"/>
            </a:xfrm>
            <a:prstGeom prst="rect">
              <a:avLst/>
            </a:prstGeom>
            <a:noFill/>
          </p:spPr>
          <p:txBody>
            <a:bodyPr wrap="none" rtlCol="0">
              <a:spAutoFit/>
            </a:bodyPr>
            <a:lstStyle/>
            <a:p>
              <a:r>
                <a:rPr lang="zh-TW" altLang="en-US" sz="1400" dirty="0" smtClean="0">
                  <a:latin typeface="標楷體" panose="03000509000000000000" pitchFamily="65" charset="-120"/>
                  <a:ea typeface="標楷體" panose="03000509000000000000" pitchFamily="65" charset="-120"/>
                </a:rPr>
                <a:t>      </a:t>
              </a:r>
              <a:r>
                <a:rPr lang="zh-TW" altLang="en-US" sz="1600" b="1" dirty="0" smtClean="0">
                  <a:latin typeface="標楷體" panose="03000509000000000000" pitchFamily="65" charset="-120"/>
                  <a:ea typeface="標楷體" panose="03000509000000000000" pitchFamily="65" charset="-120"/>
                </a:rPr>
                <a:t>環境資訊</a:t>
              </a:r>
              <a:endParaRPr lang="en-US" altLang="zh-TW" sz="16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smtClean="0">
                  <a:latin typeface="標楷體" panose="03000509000000000000" pitchFamily="65" charset="-120"/>
                  <a:ea typeface="標楷體" panose="03000509000000000000" pitchFamily="65" charset="-120"/>
                </a:rPr>
                <a:t>–</a:t>
              </a:r>
              <a:r>
                <a:rPr lang="zh-TW" altLang="en-US" sz="1400" b="1" dirty="0" smtClean="0">
                  <a:latin typeface="標楷體" panose="03000509000000000000" pitchFamily="65" charset="-120"/>
                  <a:ea typeface="標楷體" panose="03000509000000000000" pitchFamily="65" charset="-120"/>
                </a:rPr>
                <a:t> 風速</a:t>
              </a:r>
              <a:endParaRPr lang="en-US" altLang="zh-TW" sz="14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smtClean="0">
                  <a:latin typeface="標楷體" panose="03000509000000000000" pitchFamily="65" charset="-120"/>
                  <a:ea typeface="標楷體" panose="03000509000000000000" pitchFamily="65" charset="-120"/>
                </a:rPr>
                <a:t>–</a:t>
              </a:r>
              <a:r>
                <a:rPr lang="zh-TW" altLang="en-US" sz="1400" b="1" dirty="0" smtClean="0">
                  <a:latin typeface="標楷體" panose="03000509000000000000" pitchFamily="65" charset="-120"/>
                  <a:ea typeface="標楷體" panose="03000509000000000000" pitchFamily="65" charset="-120"/>
                </a:rPr>
                <a:t> </a:t>
              </a:r>
              <a:r>
                <a:rPr lang="zh-TW" altLang="en-US" sz="1400" b="1" dirty="0">
                  <a:latin typeface="標楷體" panose="03000509000000000000" pitchFamily="65" charset="-120"/>
                  <a:ea typeface="標楷體" panose="03000509000000000000" pitchFamily="65" charset="-120"/>
                </a:rPr>
                <a:t>氨氣</a:t>
              </a:r>
              <a:r>
                <a:rPr lang="zh-TW" altLang="en-US" sz="1400" b="1" dirty="0" smtClean="0">
                  <a:latin typeface="標楷體" panose="03000509000000000000" pitchFamily="65" charset="-120"/>
                  <a:ea typeface="標楷體" panose="03000509000000000000" pitchFamily="65" charset="-120"/>
                </a:rPr>
                <a:t>濃度</a:t>
              </a:r>
              <a:endParaRPr lang="en-US" altLang="zh-TW" sz="14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smtClean="0">
                  <a:latin typeface="標楷體" panose="03000509000000000000" pitchFamily="65" charset="-120"/>
                  <a:ea typeface="標楷體" panose="03000509000000000000" pitchFamily="65" charset="-120"/>
                </a:rPr>
                <a:t>–</a:t>
              </a:r>
              <a:r>
                <a:rPr lang="zh-TW" altLang="en-US" sz="1400" b="1" dirty="0" smtClean="0">
                  <a:latin typeface="標楷體" panose="03000509000000000000" pitchFamily="65" charset="-120"/>
                  <a:ea typeface="標楷體" panose="03000509000000000000" pitchFamily="65" charset="-120"/>
                </a:rPr>
                <a:t> </a:t>
              </a:r>
              <a:r>
                <a:rPr lang="zh-TW" altLang="en-US" sz="1400" b="1" dirty="0">
                  <a:latin typeface="標楷體" panose="03000509000000000000" pitchFamily="65" charset="-120"/>
                  <a:ea typeface="標楷體" panose="03000509000000000000" pitchFamily="65" charset="-120"/>
                </a:rPr>
                <a:t>二氧化碳</a:t>
              </a:r>
              <a:r>
                <a:rPr lang="zh-TW" altLang="en-US" sz="1400" b="1" dirty="0" smtClean="0">
                  <a:latin typeface="標楷體" panose="03000509000000000000" pitchFamily="65" charset="-120"/>
                  <a:ea typeface="標楷體" panose="03000509000000000000" pitchFamily="65" charset="-120"/>
                </a:rPr>
                <a:t>濃度</a:t>
              </a:r>
              <a:endParaRPr lang="en-US" altLang="zh-TW" sz="14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a:latin typeface="標楷體" panose="03000509000000000000" pitchFamily="65" charset="-120"/>
                  <a:ea typeface="標楷體" panose="03000509000000000000" pitchFamily="65" charset="-120"/>
                </a:rPr>
                <a:t>–</a:t>
              </a:r>
              <a:r>
                <a:rPr lang="zh-TW" altLang="en-US" sz="1400" b="1" dirty="0">
                  <a:latin typeface="標楷體" panose="03000509000000000000" pitchFamily="65" charset="-120"/>
                  <a:ea typeface="標楷體" panose="03000509000000000000" pitchFamily="65" charset="-120"/>
                </a:rPr>
                <a:t> 溫溼度、</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THI</a:t>
              </a:r>
            </a:p>
            <a:p>
              <a:endParaRPr lang="en-US" altLang="zh-TW" sz="1400" b="1" dirty="0" smtClean="0">
                <a:latin typeface="標楷體" panose="03000509000000000000" pitchFamily="65" charset="-120"/>
                <a:ea typeface="標楷體" panose="03000509000000000000" pitchFamily="65" charset="-120"/>
              </a:endParaRPr>
            </a:p>
          </p:txBody>
        </p:sp>
        <p:sp>
          <p:nvSpPr>
            <p:cNvPr id="86" name="文字方塊 85"/>
            <p:cNvSpPr txBox="1"/>
            <p:nvPr/>
          </p:nvSpPr>
          <p:spPr>
            <a:xfrm>
              <a:off x="5115055" y="5099444"/>
              <a:ext cx="1723549" cy="769441"/>
            </a:xfrm>
            <a:prstGeom prst="rect">
              <a:avLst/>
            </a:prstGeom>
            <a:noFill/>
          </p:spPr>
          <p:txBody>
            <a:bodyPr wrap="none" rtlCol="0">
              <a:spAutoFit/>
            </a:bodyPr>
            <a:lstStyle/>
            <a:p>
              <a:r>
                <a:rPr lang="zh-TW" altLang="en-US" sz="1600" dirty="0" smtClean="0">
                  <a:latin typeface="標楷體" panose="03000509000000000000" pitchFamily="65" charset="-120"/>
                  <a:ea typeface="標楷體" panose="03000509000000000000" pitchFamily="65" charset="-120"/>
                </a:rPr>
                <a:t>       </a:t>
              </a:r>
              <a:r>
                <a:rPr lang="zh-TW" altLang="en-US" sz="1600" b="1" dirty="0" smtClean="0">
                  <a:latin typeface="標楷體" panose="03000509000000000000" pitchFamily="65" charset="-120"/>
                  <a:ea typeface="標楷體" panose="03000509000000000000" pitchFamily="65" charset="-120"/>
                </a:rPr>
                <a:t>生物資訊</a:t>
              </a:r>
              <a:endParaRPr lang="en-US" altLang="zh-TW" sz="16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smtClean="0">
                  <a:latin typeface="標楷體" panose="03000509000000000000" pitchFamily="65" charset="-120"/>
                  <a:ea typeface="標楷體" panose="03000509000000000000" pitchFamily="65" charset="-120"/>
                </a:rPr>
                <a:t>–</a:t>
              </a:r>
              <a:r>
                <a:rPr lang="zh-TW" altLang="en-US" sz="1400" b="1" dirty="0" smtClean="0">
                  <a:latin typeface="標楷體" panose="03000509000000000000" pitchFamily="65" charset="-120"/>
                  <a:ea typeface="標楷體" panose="03000509000000000000" pitchFamily="65" charset="-120"/>
                </a:rPr>
                <a:t> 表體溫</a:t>
              </a:r>
              <a:r>
                <a:rPr lang="zh-TW" altLang="en-US" sz="1400" b="1" dirty="0">
                  <a:latin typeface="標楷體" panose="03000509000000000000" pitchFamily="65" charset="-120"/>
                  <a:ea typeface="標楷體" panose="03000509000000000000" pitchFamily="65" charset="-120"/>
                </a:rPr>
                <a:t>度</a:t>
              </a:r>
              <a:endParaRPr lang="en-US" altLang="zh-TW" sz="1400" b="1" dirty="0" smtClean="0">
                <a:latin typeface="標楷體" panose="03000509000000000000" pitchFamily="65" charset="-120"/>
                <a:ea typeface="標楷體" panose="03000509000000000000" pitchFamily="65" charset="-120"/>
              </a:endParaRPr>
            </a:p>
            <a:p>
              <a:r>
                <a:rPr lang="zh-TW" altLang="en-US" sz="1400" b="1" dirty="0" smtClean="0">
                  <a:latin typeface="標楷體" panose="03000509000000000000" pitchFamily="65" charset="-120"/>
                  <a:ea typeface="標楷體" panose="03000509000000000000" pitchFamily="65" charset="-120"/>
                </a:rPr>
                <a:t>     </a:t>
              </a:r>
              <a:r>
                <a:rPr lang="en-US" altLang="zh-TW" sz="1400" b="1" dirty="0" smtClean="0">
                  <a:latin typeface="標楷體" panose="03000509000000000000" pitchFamily="65" charset="-120"/>
                  <a:ea typeface="標楷體" panose="03000509000000000000" pitchFamily="65" charset="-120"/>
                </a:rPr>
                <a:t>–</a:t>
              </a:r>
              <a:r>
                <a:rPr lang="zh-TW" altLang="en-US" sz="1400" b="1" dirty="0" smtClean="0">
                  <a:latin typeface="標楷體" panose="03000509000000000000" pitchFamily="65" charset="-120"/>
                  <a:ea typeface="標楷體" panose="03000509000000000000" pitchFamily="65" charset="-120"/>
                </a:rPr>
                <a:t> 活動力</a:t>
              </a:r>
              <a:endParaRPr lang="en-US" altLang="zh-TW" sz="1400" b="1" dirty="0" smtClean="0">
                <a:latin typeface="標楷體" panose="03000509000000000000" pitchFamily="65" charset="-120"/>
                <a:ea typeface="標楷體" panose="03000509000000000000" pitchFamily="65" charset="-120"/>
              </a:endParaRPr>
            </a:p>
          </p:txBody>
        </p:sp>
        <p:sp>
          <p:nvSpPr>
            <p:cNvPr id="87" name="圓角矩形 86"/>
            <p:cNvSpPr/>
            <p:nvPr/>
          </p:nvSpPr>
          <p:spPr>
            <a:xfrm>
              <a:off x="4273585" y="5080358"/>
              <a:ext cx="2582549" cy="1238837"/>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9" name="文字方塊 88"/>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5</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188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p:cNvSpPr txBox="1"/>
          <p:nvPr/>
        </p:nvSpPr>
        <p:spPr>
          <a:xfrm>
            <a:off x="660141" y="1081599"/>
            <a:ext cx="8031277" cy="1354217"/>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即時監控及</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收集</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環境</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溫度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濕度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風速</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氣體</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濃度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體表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溫度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家禽活動力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數據並上傳至</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雲端系統。</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此</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紅外線熱影像監測系統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快</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拆</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重置</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開關</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使飼養業者更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方便拆裝</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、操作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2" descr="https://static.thenounproject.com/png/2627176-200.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32937" y="5506095"/>
            <a:ext cx="512418" cy="51241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45488" y="5397968"/>
            <a:ext cx="1008637" cy="8352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WIFI</a:t>
            </a:r>
            <a:endPar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Picture 6" descr="https://static.thenounproject.com/png/829902-200.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239964">
            <a:off x="2256814" y="5009526"/>
            <a:ext cx="522582" cy="5225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static.thenounproject.com/png/2630276-200.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599" y="4113396"/>
            <a:ext cx="1702177" cy="170217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p:cNvGrpSpPr/>
          <p:nvPr/>
        </p:nvGrpSpPr>
        <p:grpSpPr>
          <a:xfrm>
            <a:off x="451725" y="2554452"/>
            <a:ext cx="1927965" cy="1580424"/>
            <a:chOff x="3860643" y="2671235"/>
            <a:chExt cx="2417641" cy="1981829"/>
          </a:xfrm>
          <a:noFill/>
        </p:grpSpPr>
        <p:sp>
          <p:nvSpPr>
            <p:cNvPr id="10" name="矩形 9"/>
            <p:cNvSpPr/>
            <p:nvPr/>
          </p:nvSpPr>
          <p:spPr>
            <a:xfrm>
              <a:off x="3860643" y="2671235"/>
              <a:ext cx="2417641" cy="1925777"/>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t"/>
            <a:lstStyle/>
            <a:p>
              <a:r>
                <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rPr>
                <a:t>User</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1" name="群組 10"/>
            <p:cNvGrpSpPr/>
            <p:nvPr/>
          </p:nvGrpSpPr>
          <p:grpSpPr>
            <a:xfrm>
              <a:off x="3860643" y="3018384"/>
              <a:ext cx="2401824" cy="1634680"/>
              <a:chOff x="1609344" y="1853184"/>
              <a:chExt cx="2401824" cy="1634680"/>
            </a:xfrm>
            <a:grpFill/>
          </p:grpSpPr>
          <p:pic>
            <p:nvPicPr>
              <p:cNvPr id="12" name="圖片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694" b="97449" l="4437" r="94881"/>
                        </a14:imgEffect>
                      </a14:imgLayer>
                    </a14:imgProps>
                  </a:ext>
                  <a:ext uri="{28A0092B-C50C-407E-A947-70E740481C1C}">
                    <a14:useLocalDpi xmlns:a14="http://schemas.microsoft.com/office/drawing/2010/main" val="0"/>
                  </a:ext>
                </a:extLst>
              </a:blip>
              <a:srcRect l="5494" t="10154" r="6389"/>
              <a:stretch/>
            </p:blipFill>
            <p:spPr>
              <a:xfrm>
                <a:off x="1609344" y="1853184"/>
                <a:ext cx="2401824" cy="1634680"/>
              </a:xfrm>
              <a:prstGeom prst="rect">
                <a:avLst/>
              </a:prstGeom>
              <a:grpFill/>
            </p:spPr>
          </p:pic>
          <p:pic>
            <p:nvPicPr>
              <p:cNvPr id="13" name="Picture 4" descr="ãé²ç«¯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8063" y="2752616"/>
                <a:ext cx="361949" cy="361949"/>
              </a:xfrm>
              <a:prstGeom prst="rect">
                <a:avLst/>
              </a:prstGeom>
              <a:grpFill/>
              <a:extLst/>
            </p:spPr>
          </p:pic>
          <p:pic>
            <p:nvPicPr>
              <p:cNvPr id="14" name="圖片 13"/>
              <p:cNvPicPr>
                <a:picLocks noChangeAspect="1"/>
              </p:cNvPicPr>
              <p:nvPr/>
            </p:nvPicPr>
            <p:blipFill rotWithShape="1">
              <a:blip r:embed="rId8" cstate="print">
                <a:extLst>
                  <a:ext uri="{28A0092B-C50C-407E-A947-70E740481C1C}">
                    <a14:useLocalDpi xmlns:a14="http://schemas.microsoft.com/office/drawing/2010/main" val="0"/>
                  </a:ext>
                </a:extLst>
              </a:blip>
              <a:srcRect l="174" t="66"/>
              <a:stretch/>
            </p:blipFill>
            <p:spPr>
              <a:xfrm>
                <a:off x="2110629" y="2104913"/>
                <a:ext cx="1235035" cy="844404"/>
              </a:xfrm>
              <a:prstGeom prst="rect">
                <a:avLst/>
              </a:prstGeom>
              <a:grpFill/>
            </p:spPr>
          </p:pic>
        </p:grpSp>
      </p:grpSp>
      <p:grpSp>
        <p:nvGrpSpPr>
          <p:cNvPr id="16" name="群組 15"/>
          <p:cNvGrpSpPr/>
          <p:nvPr/>
        </p:nvGrpSpPr>
        <p:grpSpPr>
          <a:xfrm>
            <a:off x="2817957" y="2530537"/>
            <a:ext cx="2806896" cy="3695869"/>
            <a:chOff x="3005912" y="1364980"/>
            <a:chExt cx="2806896" cy="3695869"/>
          </a:xfrm>
        </p:grpSpPr>
        <p:sp>
          <p:nvSpPr>
            <p:cNvPr id="17" name="矩形 16"/>
            <p:cNvSpPr/>
            <p:nvPr/>
          </p:nvSpPr>
          <p:spPr>
            <a:xfrm>
              <a:off x="3005913" y="1877966"/>
              <a:ext cx="2269146" cy="22780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3005912" y="1364980"/>
              <a:ext cx="2269147" cy="478251"/>
            </a:xfrm>
            <a:prstGeom prst="rect">
              <a:avLst/>
            </a:prstGeom>
            <a:noFill/>
            <a:ln w="28575">
              <a:solidFill>
                <a:srgbClr val="393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200" dirty="0">
                <a:solidFill>
                  <a:schemeClr val="tx1"/>
                </a:solidFill>
                <a:latin typeface="標楷體" panose="03000509000000000000" pitchFamily="65" charset="-120"/>
                <a:ea typeface="標楷體" panose="03000509000000000000" pitchFamily="65" charset="-120"/>
              </a:endParaRPr>
            </a:p>
            <a:p>
              <a:pPr algn="ctr"/>
              <a:r>
                <a:rPr lang="en-US" altLang="zh-TW" sz="1200" dirty="0" smtClean="0">
                  <a:solidFill>
                    <a:schemeClr val="tx1"/>
                  </a:solidFill>
                  <a:latin typeface="Times New Roman" panose="02020603050405020304" pitchFamily="18" charset="0"/>
                  <a:cs typeface="Times New Roman" panose="02020603050405020304" pitchFamily="18" charset="0"/>
                </a:rPr>
                <a:t>Cup anemometer</a:t>
              </a:r>
              <a:endParaRPr lang="zh-TW" altLang="en-US" sz="1200" dirty="0">
                <a:solidFill>
                  <a:schemeClr val="tx1"/>
                </a:solidFill>
                <a:latin typeface="Times New Roman" panose="02020603050405020304" pitchFamily="18" charset="0"/>
                <a:cs typeface="Times New Roman" panose="02020603050405020304" pitchFamily="18" charset="0"/>
              </a:endParaRPr>
            </a:p>
            <a:p>
              <a:pPr algn="ct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19" name="矩形 18"/>
            <p:cNvSpPr/>
            <p:nvPr/>
          </p:nvSpPr>
          <p:spPr>
            <a:xfrm>
              <a:off x="3445769" y="3318345"/>
              <a:ext cx="575021" cy="6755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7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Current-to-voltage </a:t>
              </a:r>
              <a:r>
                <a:rPr lang="en-US" altLang="zh-TW" sz="7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converter</a:t>
              </a:r>
              <a:endParaRPr lang="zh-TW" altLang="en-US" sz="7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矩形 19"/>
            <p:cNvSpPr/>
            <p:nvPr/>
          </p:nvSpPr>
          <p:spPr>
            <a:xfrm>
              <a:off x="3447028" y="2900448"/>
              <a:ext cx="562179" cy="3398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ADS</a:t>
              </a:r>
            </a:p>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1115</a:t>
              </a:r>
              <a:endParaRPr lang="zh-TW" altLang="en-US" sz="1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矩形 20"/>
            <p:cNvSpPr/>
            <p:nvPr/>
          </p:nvSpPr>
          <p:spPr>
            <a:xfrm>
              <a:off x="3005912" y="4198469"/>
              <a:ext cx="2269147" cy="8623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3787056" y="4239160"/>
              <a:ext cx="652281" cy="3813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cs typeface="Times New Roman" panose="02020603050405020304" pitchFamily="18" charset="0"/>
                </a:rPr>
                <a:t>MCP</a:t>
              </a:r>
            </a:p>
            <a:p>
              <a:pPr algn="ctr"/>
              <a:r>
                <a:rPr lang="en-US" altLang="zh-TW" sz="1000" dirty="0" smtClean="0">
                  <a:solidFill>
                    <a:schemeClr val="tx1"/>
                  </a:solidFill>
                  <a:latin typeface="Times New Roman" panose="02020603050405020304" pitchFamily="18" charset="0"/>
                  <a:cs typeface="Times New Roman" panose="02020603050405020304" pitchFamily="18" charset="0"/>
                </a:rPr>
                <a:t>3008</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grpSp>
          <p:nvGrpSpPr>
            <p:cNvPr id="23" name="群組 22"/>
            <p:cNvGrpSpPr/>
            <p:nvPr/>
          </p:nvGrpSpPr>
          <p:grpSpPr>
            <a:xfrm>
              <a:off x="5311976" y="4322948"/>
              <a:ext cx="500832" cy="370937"/>
              <a:chOff x="4704321" y="3282535"/>
              <a:chExt cx="679994" cy="464544"/>
            </a:xfrm>
          </p:grpSpPr>
          <p:sp>
            <p:nvSpPr>
              <p:cNvPr id="60" name="橢圓 59"/>
              <p:cNvSpPr/>
              <p:nvPr/>
            </p:nvSpPr>
            <p:spPr>
              <a:xfrm>
                <a:off x="4869365" y="3282535"/>
                <a:ext cx="298615" cy="2704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1" name="弧形 60"/>
              <p:cNvSpPr/>
              <p:nvPr/>
            </p:nvSpPr>
            <p:spPr>
              <a:xfrm rot="15490636">
                <a:off x="4908974" y="3386493"/>
                <a:ext cx="113413" cy="974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2" name="弧形 61"/>
              <p:cNvSpPr/>
              <p:nvPr/>
            </p:nvSpPr>
            <p:spPr>
              <a:xfrm rot="4690636" flipH="1">
                <a:off x="4908974" y="3386497"/>
                <a:ext cx="113413" cy="974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3" name="弧形 62"/>
              <p:cNvSpPr/>
              <p:nvPr/>
            </p:nvSpPr>
            <p:spPr>
              <a:xfrm rot="4690636">
                <a:off x="5003620" y="3363004"/>
                <a:ext cx="113413" cy="974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4" name="弧形 63"/>
              <p:cNvSpPr/>
              <p:nvPr/>
            </p:nvSpPr>
            <p:spPr>
              <a:xfrm rot="15490636" flipH="1">
                <a:off x="5003616" y="3363003"/>
                <a:ext cx="113413" cy="9745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5" name="文字方塊 64"/>
              <p:cNvSpPr txBox="1"/>
              <p:nvPr/>
            </p:nvSpPr>
            <p:spPr>
              <a:xfrm>
                <a:off x="4704321" y="3500857"/>
                <a:ext cx="679994" cy="246222"/>
              </a:xfrm>
              <a:prstGeom prst="rect">
                <a:avLst/>
              </a:prstGeom>
              <a:noFill/>
            </p:spPr>
            <p:txBody>
              <a:bodyPr wrap="none" rtlCol="0">
                <a:spAutoFit/>
              </a:bodyPr>
              <a:lstStyle/>
              <a:p>
                <a:pPr algn="ctr"/>
                <a:r>
                  <a:rPr lang="en-US" altLang="zh-TW" sz="1000" dirty="0" smtClean="0">
                    <a:latin typeface="Times New Roman" panose="02020603050405020304" pitchFamily="18" charset="0"/>
                    <a:cs typeface="Times New Roman" panose="02020603050405020304" pitchFamily="18" charset="0"/>
                  </a:rPr>
                  <a:t>AC 110V</a:t>
                </a:r>
                <a:endParaRPr lang="zh-TW" altLang="en-US" sz="1000" dirty="0">
                  <a:latin typeface="Times New Roman" panose="02020603050405020304" pitchFamily="18" charset="0"/>
                  <a:cs typeface="Times New Roman" panose="02020603050405020304" pitchFamily="18" charset="0"/>
                </a:endParaRPr>
              </a:p>
            </p:txBody>
          </p:sp>
        </p:grpSp>
        <p:grpSp>
          <p:nvGrpSpPr>
            <p:cNvPr id="24" name="群組 23"/>
            <p:cNvGrpSpPr/>
            <p:nvPr/>
          </p:nvGrpSpPr>
          <p:grpSpPr>
            <a:xfrm>
              <a:off x="4665481" y="3543994"/>
              <a:ext cx="232148" cy="224246"/>
              <a:chOff x="4796522" y="4097950"/>
              <a:chExt cx="298614" cy="270436"/>
            </a:xfrm>
          </p:grpSpPr>
          <p:sp>
            <p:nvSpPr>
              <p:cNvPr id="57" name="橢圓 56"/>
              <p:cNvSpPr/>
              <p:nvPr/>
            </p:nvSpPr>
            <p:spPr>
              <a:xfrm>
                <a:off x="4796522" y="4097950"/>
                <a:ext cx="298614" cy="27043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58" name="直線接點 57"/>
              <p:cNvCxnSpPr/>
              <p:nvPr/>
            </p:nvCxnSpPr>
            <p:spPr>
              <a:xfrm>
                <a:off x="4888842" y="4200910"/>
                <a:ext cx="1204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4888842" y="4262631"/>
                <a:ext cx="120406"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5" name="肘形接點 24"/>
            <p:cNvCxnSpPr>
              <a:stCxn id="19" idx="1"/>
            </p:cNvCxnSpPr>
            <p:nvPr/>
          </p:nvCxnSpPr>
          <p:spPr>
            <a:xfrm rot="10800000">
              <a:off x="3149911" y="1843238"/>
              <a:ext cx="295858" cy="1812879"/>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肘形接點 25"/>
            <p:cNvCxnSpPr/>
            <p:nvPr/>
          </p:nvCxnSpPr>
          <p:spPr>
            <a:xfrm rot="5400000" flipH="1" flipV="1">
              <a:off x="3564862" y="2667982"/>
              <a:ext cx="222001" cy="216132"/>
            </a:xfrm>
            <a:prstGeom prst="bentConnector3">
              <a:avLst>
                <a:gd name="adj1" fmla="val 9805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H="1" flipV="1">
              <a:off x="3570530" y="3226731"/>
              <a:ext cx="59" cy="808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flipV="1">
              <a:off x="4159909" y="4620519"/>
              <a:ext cx="913" cy="390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stCxn id="39" idx="2"/>
            </p:cNvCxnSpPr>
            <p:nvPr/>
          </p:nvCxnSpPr>
          <p:spPr>
            <a:xfrm flipH="1">
              <a:off x="4162941" y="2795832"/>
              <a:ext cx="3178" cy="1461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肘形接點 29"/>
            <p:cNvCxnSpPr/>
            <p:nvPr/>
          </p:nvCxnSpPr>
          <p:spPr>
            <a:xfrm rot="5400000" flipH="1" flipV="1">
              <a:off x="3620609" y="3865629"/>
              <a:ext cx="149378" cy="594568"/>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肘形接點 30"/>
            <p:cNvCxnSpPr>
              <a:stCxn id="42" idx="0"/>
            </p:cNvCxnSpPr>
            <p:nvPr/>
          </p:nvCxnSpPr>
          <p:spPr>
            <a:xfrm rot="16200000" flipV="1">
              <a:off x="4311353" y="3695823"/>
              <a:ext cx="152002" cy="93934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肘形接點 31"/>
            <p:cNvCxnSpPr/>
            <p:nvPr/>
          </p:nvCxnSpPr>
          <p:spPr>
            <a:xfrm>
              <a:off x="3341601" y="2298137"/>
              <a:ext cx="451952" cy="20555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肘形接點 32"/>
            <p:cNvCxnSpPr/>
            <p:nvPr/>
          </p:nvCxnSpPr>
          <p:spPr>
            <a:xfrm rot="5400000">
              <a:off x="4533969" y="2302712"/>
              <a:ext cx="261926" cy="233246"/>
            </a:xfrm>
            <a:prstGeom prst="bentConnector3">
              <a:avLst>
                <a:gd name="adj1" fmla="val 8549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肘形接點 33"/>
            <p:cNvCxnSpPr>
              <a:endCxn id="54" idx="0"/>
            </p:cNvCxnSpPr>
            <p:nvPr/>
          </p:nvCxnSpPr>
          <p:spPr>
            <a:xfrm>
              <a:off x="4528945" y="2690830"/>
              <a:ext cx="1006821" cy="875007"/>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5299183" y="3565837"/>
              <a:ext cx="502061" cy="390889"/>
              <a:chOff x="5477844" y="5135925"/>
              <a:chExt cx="502061" cy="390889"/>
            </a:xfrm>
          </p:grpSpPr>
          <p:grpSp>
            <p:nvGrpSpPr>
              <p:cNvPr id="53" name="群組 52"/>
              <p:cNvGrpSpPr/>
              <p:nvPr/>
            </p:nvGrpSpPr>
            <p:grpSpPr>
              <a:xfrm>
                <a:off x="5477844" y="5163200"/>
                <a:ext cx="502061" cy="363614"/>
                <a:chOff x="5837243" y="3717357"/>
                <a:chExt cx="502061" cy="363614"/>
              </a:xfrm>
            </p:grpSpPr>
            <p:sp>
              <p:nvSpPr>
                <p:cNvPr id="55" name="文字方塊 54"/>
                <p:cNvSpPr txBox="1"/>
                <p:nvPr/>
              </p:nvSpPr>
              <p:spPr>
                <a:xfrm>
                  <a:off x="5837243" y="3834750"/>
                  <a:ext cx="502061" cy="246221"/>
                </a:xfrm>
                <a:prstGeom prst="rect">
                  <a:avLst/>
                </a:prstGeom>
                <a:noFill/>
              </p:spPr>
              <p:txBody>
                <a:bodyPr wrap="none" rtlCol="0">
                  <a:spAutoFit/>
                </a:bodyPr>
                <a:lstStyle/>
                <a:p>
                  <a:pPr algn="ctr"/>
                  <a:r>
                    <a:rPr lang="en-US" altLang="zh-TW" sz="1000" dirty="0" smtClean="0">
                      <a:latin typeface="Times New Roman" panose="02020603050405020304" pitchFamily="18" charset="0"/>
                      <a:cs typeface="Times New Roman" panose="02020603050405020304" pitchFamily="18" charset="0"/>
                    </a:rPr>
                    <a:t>Reset </a:t>
                  </a:r>
                  <a:endParaRPr lang="zh-TW" altLang="en-US" sz="1000" dirty="0">
                    <a:latin typeface="Times New Roman" panose="02020603050405020304" pitchFamily="18" charset="0"/>
                    <a:cs typeface="Times New Roman" panose="02020603050405020304" pitchFamily="18" charset="0"/>
                  </a:endParaRPr>
                </a:p>
              </p:txBody>
            </p:sp>
            <p:pic>
              <p:nvPicPr>
                <p:cNvPr id="56" name="Picture 4" descr="https://static.thenounproject.com/png/1921232-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67088" y="3717357"/>
                  <a:ext cx="208088" cy="20808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矩形 53"/>
              <p:cNvSpPr/>
              <p:nvPr/>
            </p:nvSpPr>
            <p:spPr>
              <a:xfrm>
                <a:off x="5524041" y="5135925"/>
                <a:ext cx="380772" cy="3389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6" name="直線接點 35"/>
            <p:cNvCxnSpPr>
              <a:stCxn id="60" idx="0"/>
              <a:endCxn id="54" idx="2"/>
            </p:cNvCxnSpPr>
            <p:nvPr/>
          </p:nvCxnSpPr>
          <p:spPr>
            <a:xfrm flipH="1" flipV="1">
              <a:off x="5535766" y="3904817"/>
              <a:ext cx="7738" cy="418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277175" y="1956382"/>
              <a:ext cx="714812" cy="339506"/>
            </a:xfrm>
            <a:prstGeom prst="rect">
              <a:avLst/>
            </a:prstGeom>
            <a:noFill/>
            <a:ln w="28575">
              <a:solidFill>
                <a:srgbClr val="393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cs typeface="Times New Roman" panose="02020603050405020304" pitchFamily="18" charset="0"/>
                </a:rPr>
                <a:t>Camera</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4344484" y="1953034"/>
              <a:ext cx="726970" cy="339506"/>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Thermal imager</a:t>
              </a:r>
              <a:endParaRPr lang="zh-TW" altLang="en-US" sz="1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9" name="矩形 38"/>
            <p:cNvSpPr/>
            <p:nvPr/>
          </p:nvSpPr>
          <p:spPr>
            <a:xfrm>
              <a:off x="3798388" y="2402753"/>
              <a:ext cx="735461" cy="3930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cs typeface="Times New Roman" panose="02020603050405020304" pitchFamily="18" charset="0"/>
                </a:rPr>
                <a:t>Raspberry pi</a:t>
              </a:r>
              <a:endParaRPr lang="zh-TW" altLang="en-US" sz="1000" dirty="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3786143" y="4659574"/>
              <a:ext cx="652281" cy="359051"/>
            </a:xfrm>
            <a:prstGeom prst="rect">
              <a:avLst/>
            </a:prstGeom>
            <a:noFill/>
            <a:ln w="28575">
              <a:solidFill>
                <a:srgbClr val="393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NH</a:t>
              </a:r>
              <a:r>
                <a:rPr lang="en-US" altLang="zh-TW" sz="1000" baseline="-25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p>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sensor</a:t>
              </a:r>
              <a:endParaRPr lang="zh-TW" altLang="en-US" sz="1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矩形 40"/>
            <p:cNvSpPr/>
            <p:nvPr/>
          </p:nvSpPr>
          <p:spPr>
            <a:xfrm>
              <a:off x="3065376" y="4241412"/>
              <a:ext cx="665276" cy="378203"/>
            </a:xfrm>
            <a:prstGeom prst="rect">
              <a:avLst/>
            </a:prstGeom>
            <a:noFill/>
            <a:ln w="28575">
              <a:solidFill>
                <a:srgbClr val="393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a:t>
              </a:r>
              <a:r>
                <a:rPr lang="en-US" altLang="zh-TW" sz="1000" baseline="-25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p>
            <a:p>
              <a:pPr algn="ctr"/>
              <a:r>
                <a:rPr lang="en-US" altLang="zh-TW" sz="1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sensor</a:t>
              </a:r>
              <a:endParaRPr lang="zh-TW" altLang="en-US" sz="1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2" name="矩形 41"/>
            <p:cNvSpPr/>
            <p:nvPr/>
          </p:nvSpPr>
          <p:spPr>
            <a:xfrm>
              <a:off x="4495396" y="4241496"/>
              <a:ext cx="723259" cy="775092"/>
            </a:xfrm>
            <a:prstGeom prst="rect">
              <a:avLst/>
            </a:prstGeom>
            <a:noFill/>
            <a:ln w="28575">
              <a:solidFill>
                <a:srgbClr val="393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Temperature     </a:t>
              </a:r>
            </a:p>
            <a:p>
              <a:pPr algn="ctr"/>
              <a:r>
                <a:rPr lang="en-US" altLang="zh-TW" sz="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Humidity </a:t>
              </a:r>
              <a:r>
                <a:rPr lang="en-US" altLang="zh-TW" sz="8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sensor</a:t>
              </a:r>
              <a:endParaRPr lang="en-US" altLang="zh-TW" sz="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3" name="直線接點 42"/>
            <p:cNvCxnSpPr>
              <a:stCxn id="54" idx="1"/>
              <a:endCxn id="57" idx="5"/>
            </p:cNvCxnSpPr>
            <p:nvPr/>
          </p:nvCxnSpPr>
          <p:spPr>
            <a:xfrm flipH="1">
              <a:off x="4863632" y="3735327"/>
              <a:ext cx="481748" cy="73"/>
            </a:xfrm>
            <a:prstGeom prst="line">
              <a:avLst/>
            </a:prstGeom>
            <a:ln w="12700"/>
          </p:spPr>
          <p:style>
            <a:lnRef idx="1">
              <a:schemeClr val="dk1"/>
            </a:lnRef>
            <a:fillRef idx="0">
              <a:schemeClr val="dk1"/>
            </a:fillRef>
            <a:effectRef idx="0">
              <a:schemeClr val="dk1"/>
            </a:effectRef>
            <a:fontRef idx="minor">
              <a:schemeClr val="tx1"/>
            </a:fontRef>
          </p:style>
        </p:cxnSp>
        <p:sp>
          <p:nvSpPr>
            <p:cNvPr id="44" name="文字方塊 43"/>
            <p:cNvSpPr txBox="1"/>
            <p:nvPr/>
          </p:nvSpPr>
          <p:spPr>
            <a:xfrm>
              <a:off x="4371453" y="3145871"/>
              <a:ext cx="811441" cy="400110"/>
            </a:xfrm>
            <a:prstGeom prst="rect">
              <a:avLst/>
            </a:prstGeom>
            <a:noFill/>
          </p:spPr>
          <p:txBody>
            <a:bodyPr wrap="none" rtlCol="0">
              <a:spAutoFit/>
            </a:bodyPr>
            <a:lstStyle/>
            <a:p>
              <a:pPr algn="ctr"/>
              <a:r>
                <a:rPr lang="en-US" altLang="zh-TW" sz="1000" dirty="0" smtClean="0">
                  <a:latin typeface="Times New Roman" panose="02020603050405020304" pitchFamily="18" charset="0"/>
                  <a:cs typeface="Times New Roman" panose="02020603050405020304" pitchFamily="18" charset="0"/>
                </a:rPr>
                <a:t>AC 110V to</a:t>
              </a:r>
            </a:p>
            <a:p>
              <a:pPr algn="ctr"/>
              <a:r>
                <a:rPr lang="en-US" altLang="zh-TW" sz="1000" dirty="0" smtClean="0">
                  <a:latin typeface="Times New Roman" panose="02020603050405020304" pitchFamily="18" charset="0"/>
                  <a:cs typeface="Times New Roman" panose="02020603050405020304" pitchFamily="18" charset="0"/>
                </a:rPr>
                <a:t>DC 24V</a:t>
              </a:r>
              <a:endParaRPr lang="zh-TW" altLang="en-US" sz="1000" dirty="0">
                <a:latin typeface="Times New Roman" panose="02020603050405020304" pitchFamily="18" charset="0"/>
                <a:cs typeface="Times New Roman" panose="02020603050405020304" pitchFamily="18" charset="0"/>
              </a:endParaRPr>
            </a:p>
          </p:txBody>
        </p:sp>
        <p:grpSp>
          <p:nvGrpSpPr>
            <p:cNvPr id="45" name="群組 44"/>
            <p:cNvGrpSpPr/>
            <p:nvPr/>
          </p:nvGrpSpPr>
          <p:grpSpPr>
            <a:xfrm>
              <a:off x="4022695" y="3639352"/>
              <a:ext cx="640882" cy="124116"/>
              <a:chOff x="6536318" y="4064726"/>
              <a:chExt cx="640882" cy="124116"/>
            </a:xfrm>
          </p:grpSpPr>
          <p:sp>
            <p:nvSpPr>
              <p:cNvPr id="50" name="弧形 49"/>
              <p:cNvSpPr/>
              <p:nvPr/>
            </p:nvSpPr>
            <p:spPr>
              <a:xfrm rot="18971869">
                <a:off x="6616024" y="4064726"/>
                <a:ext cx="124116" cy="124116"/>
              </a:xfrm>
              <a:prstGeom prst="arc">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51" name="肘形接點 50"/>
              <p:cNvCxnSpPr/>
              <p:nvPr/>
            </p:nvCxnSpPr>
            <p:spPr>
              <a:xfrm rot="10800000" flipV="1">
                <a:off x="6720967" y="4081491"/>
                <a:ext cx="456233" cy="2338"/>
              </a:xfrm>
              <a:prstGeom prst="bentConnector4">
                <a:avLst>
                  <a:gd name="adj1" fmla="val 48107"/>
                  <a:gd name="adj2" fmla="val -1163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肘形接點 51"/>
              <p:cNvCxnSpPr/>
              <p:nvPr/>
            </p:nvCxnSpPr>
            <p:spPr>
              <a:xfrm rot="10800000">
                <a:off x="6536318" y="4081491"/>
                <a:ext cx="100714" cy="50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群組 45"/>
            <p:cNvGrpSpPr/>
            <p:nvPr/>
          </p:nvGrpSpPr>
          <p:grpSpPr>
            <a:xfrm rot="5400000">
              <a:off x="4154646" y="2539311"/>
              <a:ext cx="1715240" cy="323084"/>
              <a:chOff x="5828306" y="4064726"/>
              <a:chExt cx="1715240" cy="323084"/>
            </a:xfrm>
          </p:grpSpPr>
          <p:sp>
            <p:nvSpPr>
              <p:cNvPr id="47" name="弧形 46"/>
              <p:cNvSpPr/>
              <p:nvPr/>
            </p:nvSpPr>
            <p:spPr>
              <a:xfrm rot="18971869">
                <a:off x="6616024" y="4064726"/>
                <a:ext cx="124116" cy="124116"/>
              </a:xfrm>
              <a:prstGeom prst="arc">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48" name="肘形接點 47"/>
              <p:cNvCxnSpPr/>
              <p:nvPr/>
            </p:nvCxnSpPr>
            <p:spPr>
              <a:xfrm flipH="1" flipV="1">
                <a:off x="6708958" y="4090386"/>
                <a:ext cx="834588" cy="297424"/>
              </a:xfrm>
              <a:prstGeom prst="bentConnector3">
                <a:avLst>
                  <a:gd name="adj1" fmla="val 1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肘形接點 48"/>
              <p:cNvCxnSpPr/>
              <p:nvPr/>
            </p:nvCxnSpPr>
            <p:spPr>
              <a:xfrm flipH="1" flipV="1">
                <a:off x="5828306" y="4083828"/>
                <a:ext cx="809288" cy="46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6" name="文字方塊 65"/>
          <p:cNvSpPr txBox="1"/>
          <p:nvPr/>
        </p:nvSpPr>
        <p:spPr>
          <a:xfrm>
            <a:off x="256064" y="408605"/>
            <a:ext cx="5519460"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紅外線熱影像監測系統的建立</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8" name="圖片 67"/>
          <p:cNvPicPr>
            <a:picLocks noChangeAspect="1"/>
          </p:cNvPicPr>
          <p:nvPr/>
        </p:nvPicPr>
        <p:blipFill>
          <a:blip r:embed="rId10"/>
          <a:stretch>
            <a:fillRect/>
          </a:stretch>
        </p:blipFill>
        <p:spPr>
          <a:xfrm>
            <a:off x="5708501" y="2118202"/>
            <a:ext cx="3201761" cy="4386452"/>
          </a:xfrm>
          <a:prstGeom prst="rect">
            <a:avLst/>
          </a:prstGeom>
        </p:spPr>
      </p:pic>
      <p:sp>
        <p:nvSpPr>
          <p:cNvPr id="69" name="文字方塊 68"/>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6</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66360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52" y="4135697"/>
            <a:ext cx="3235924" cy="2377160"/>
          </a:xfrm>
          <a:prstGeom prst="rect">
            <a:avLst/>
          </a:prstGeom>
        </p:spPr>
      </p:pic>
      <p:sp>
        <p:nvSpPr>
          <p:cNvPr id="18" name="內容版面配置區 2"/>
          <p:cNvSpPr>
            <a:spLocks noGrp="1"/>
          </p:cNvSpPr>
          <p:nvPr>
            <p:ph idx="1"/>
          </p:nvPr>
        </p:nvSpPr>
        <p:spPr>
          <a:xfrm>
            <a:off x="698248" y="995328"/>
            <a:ext cx="7937752" cy="2492768"/>
          </a:xfrm>
        </p:spPr>
        <p:txBody>
          <a:bodyPr/>
          <a:lstStyle/>
          <a:p>
            <a:pPr>
              <a:lnSpc>
                <a:spcPct val="150000"/>
              </a:lnSpc>
              <a:spcBef>
                <a:spcPts val="0"/>
              </a:spcBef>
              <a:spcAft>
                <a:spcPts val="600"/>
              </a:spcAft>
              <a:buFont typeface="Wingdings" panose="05000000000000000000" pitchFamily="2" charset="2"/>
              <a:buChar char="p"/>
            </a:pP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紅外線熱像儀之</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鏡片</a:t>
            </a:r>
            <a:r>
              <a:rPr lang="zh-TW" altLang="en-US" sz="1800" b="1" dirty="0">
                <a:latin typeface="Times New Roman" panose="02020603050405020304" pitchFamily="18" charset="0"/>
                <a:ea typeface="標楷體" panose="03000509000000000000" pitchFamily="65" charset="-120"/>
                <a:cs typeface="Times New Roman" panose="02020603050405020304" pitchFamily="18" charset="0"/>
              </a:rPr>
              <a:t>封裝</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0"/>
              </a:spcBef>
              <a:spcAft>
                <a:spcPts val="600"/>
              </a:spcAft>
              <a:buFont typeface="Wingdings" panose="05000000000000000000" pitchFamily="2" charset="2"/>
              <a:buChar char="p"/>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 封裝需求：</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防水防塵</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0"/>
              </a:spcBef>
              <a:spcAft>
                <a:spcPts val="600"/>
              </a:spcAft>
              <a:buFont typeface="Wingdings" panose="05000000000000000000" pitchFamily="2" charset="2"/>
              <a:buChar char="p"/>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err="1" smtClean="0">
                <a:latin typeface="Times New Roman" panose="02020603050405020304" pitchFamily="18" charset="0"/>
                <a:ea typeface="標楷體" panose="03000509000000000000" pitchFamily="65" charset="-120"/>
                <a:cs typeface="Times New Roman" panose="02020603050405020304" pitchFamily="18" charset="0"/>
              </a:rPr>
              <a:t>ZnSe</a:t>
            </a:r>
            <a:r>
              <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rPr>
              <a:t> Window </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散射損失</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極</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低、</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熱量吸收</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少</a:t>
            </a:r>
            <a:endParaRPr lang="en-US" altLang="zh-TW" sz="1800" dirty="0"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spcBef>
                <a:spcPts val="0"/>
              </a:spcBef>
              <a:buFont typeface="Wingdings" panose="05000000000000000000" pitchFamily="2" charset="2"/>
              <a:buChar char="p"/>
            </a:pP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 應用於</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雷射切割機</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保護鏡</a:t>
            </a:r>
            <a:r>
              <a:rPr lang="zh-TW" altLang="en-US" sz="18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smtClean="0">
                <a:latin typeface="Times New Roman" panose="02020603050405020304" pitchFamily="18" charset="0"/>
                <a:ea typeface="標楷體" panose="03000509000000000000" pitchFamily="65" charset="-120"/>
                <a:cs typeface="Times New Roman" panose="02020603050405020304" pitchFamily="18" charset="0"/>
              </a:rPr>
              <a:t>聚焦鏡</a:t>
            </a:r>
            <a:endParaRPr lang="en-US" altLang="zh-TW" sz="1800" b="1"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a:p>
            <a:endParaRPr lang="zh-TW" altLang="en-US" dirty="0"/>
          </a:p>
        </p:txBody>
      </p:sp>
      <p:sp>
        <p:nvSpPr>
          <p:cNvPr id="43" name="文字方塊 42"/>
          <p:cNvSpPr txBox="1"/>
          <p:nvPr/>
        </p:nvSpPr>
        <p:spPr>
          <a:xfrm>
            <a:off x="256064" y="408605"/>
            <a:ext cx="3877985"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紅外線熱像儀的封裝</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46" name="文字方塊 45"/>
          <p:cNvSpPr txBox="1"/>
          <p:nvPr/>
        </p:nvSpPr>
        <p:spPr>
          <a:xfrm>
            <a:off x="546713" y="3279579"/>
            <a:ext cx="758814" cy="646331"/>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Near-infrared wave</a:t>
            </a:r>
            <a:endParaRPr lang="zh-TW"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a:off x="591741" y="3271376"/>
            <a:ext cx="572367" cy="675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2758802" y="3286582"/>
            <a:ext cx="1129052" cy="6559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591741" y="3282726"/>
            <a:ext cx="4521797" cy="6598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0" name="直線接點 49"/>
          <p:cNvCxnSpPr/>
          <p:nvPr/>
        </p:nvCxnSpPr>
        <p:spPr>
          <a:xfrm>
            <a:off x="1164108" y="3282726"/>
            <a:ext cx="0" cy="6598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1767223" y="3294076"/>
            <a:ext cx="0" cy="6598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2749716" y="3282726"/>
            <a:ext cx="0" cy="6598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3887853" y="3294076"/>
            <a:ext cx="0" cy="6598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字方塊 53"/>
              <p:cNvSpPr txBox="1"/>
              <p:nvPr/>
            </p:nvSpPr>
            <p:spPr>
              <a:xfrm>
                <a:off x="306139" y="3025155"/>
                <a:ext cx="5092999" cy="246221"/>
              </a:xfrm>
              <a:prstGeom prst="rect">
                <a:avLst/>
              </a:prstGeom>
              <a:noFill/>
            </p:spPr>
            <p:txBody>
              <a:bodyPr wrap="square" rtlCol="0">
                <a:spAutoFit/>
              </a:bodyPr>
              <a:lstStyle/>
              <a:p>
                <a:r>
                  <a:rPr lang="en-US" altLang="zh-TW" sz="1000" b="1" dirty="0" smtClean="0">
                    <a:latin typeface="Times New Roman" panose="02020603050405020304" pitchFamily="18" charset="0"/>
                    <a:cs typeface="Times New Roman" panose="02020603050405020304" pitchFamily="18" charset="0"/>
                  </a:rPr>
                  <a:t>0.75</a:t>
                </a:r>
                <a14:m>
                  <m:oMath xmlns:m="http://schemas.openxmlformats.org/officeDocument/2006/math">
                    <m:r>
                      <a:rPr lang="zh-TW" altLang="en-US" sz="1000" b="1" i="1" smtClean="0">
                        <a:latin typeface="Cambria Math" panose="02040503050406030204" pitchFamily="18" charset="0"/>
                      </a:rPr>
                      <m:t>𝝁</m:t>
                    </m:r>
                    <m:r>
                      <a:rPr lang="en-US" altLang="zh-TW" sz="1000" b="1" i="1" smtClean="0">
                        <a:latin typeface="Cambria Math" panose="02040503050406030204" pitchFamily="18" charset="0"/>
                      </a:rPr>
                      <m:t>𝒎</m:t>
                    </m:r>
                    <m:r>
                      <a:rPr lang="en-US" altLang="zh-TW" sz="1000" b="1" i="1" smtClean="0">
                        <a:latin typeface="Cambria Math" panose="02040503050406030204" pitchFamily="18" charset="0"/>
                      </a:rPr>
                      <m:t>      </m:t>
                    </m:r>
                    <m:r>
                      <a:rPr lang="en-US" altLang="zh-TW" sz="1000" b="1" i="1" smtClean="0">
                        <a:latin typeface="Cambria Math" panose="02040503050406030204" pitchFamily="18" charset="0"/>
                      </a:rPr>
                      <m:t>𝟏</m:t>
                    </m:r>
                    <m:r>
                      <a:rPr lang="en-US" altLang="zh-TW" sz="1000" b="1" i="1" smtClean="0">
                        <a:latin typeface="Cambria Math" panose="02040503050406030204" pitchFamily="18" charset="0"/>
                      </a:rPr>
                      <m:t>.</m:t>
                    </m:r>
                    <m:r>
                      <a:rPr lang="en-US" altLang="zh-TW" sz="1000" b="1" i="1" smtClean="0">
                        <a:latin typeface="Cambria Math" panose="02040503050406030204" pitchFamily="18" charset="0"/>
                      </a:rPr>
                      <m:t>𝟒</m:t>
                    </m:r>
                    <m:r>
                      <a:rPr lang="zh-TW" altLang="en-US" sz="1000" b="1" i="1">
                        <a:latin typeface="Cambria Math" panose="02040503050406030204" pitchFamily="18" charset="0"/>
                      </a:rPr>
                      <m:t>𝝁</m:t>
                    </m:r>
                    <m:r>
                      <a:rPr lang="en-US" altLang="zh-TW" sz="1000" b="1" i="1">
                        <a:latin typeface="Cambria Math" panose="02040503050406030204" pitchFamily="18" charset="0"/>
                      </a:rPr>
                      <m:t>𝒎</m:t>
                    </m:r>
                  </m:oMath>
                </a14:m>
                <a:r>
                  <a:rPr lang="zh-TW" altLang="en-US" sz="1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TW" sz="1000" b="1" i="0" smtClean="0">
                        <a:latin typeface="Cambria Math" panose="02040503050406030204" pitchFamily="18" charset="0"/>
                      </a:rPr>
                      <m:t>𝟑</m:t>
                    </m:r>
                    <m:r>
                      <a:rPr lang="zh-TW" altLang="en-US" sz="1000" b="1" i="1">
                        <a:latin typeface="Cambria Math" panose="02040503050406030204" pitchFamily="18" charset="0"/>
                      </a:rPr>
                      <m:t>𝝁</m:t>
                    </m:r>
                    <m:r>
                      <a:rPr lang="en-US" altLang="zh-TW" sz="1000" b="1" i="1">
                        <a:latin typeface="Cambria Math" panose="02040503050406030204" pitchFamily="18" charset="0"/>
                      </a:rPr>
                      <m:t>𝒎</m:t>
                    </m:r>
                  </m:oMath>
                </a14:m>
                <a:r>
                  <a:rPr lang="zh-TW" altLang="en-US" sz="1000" b="1" dirty="0" smtClean="0">
                    <a:latin typeface="Times New Roman" panose="02020603050405020304" pitchFamily="18" charset="0"/>
                    <a:cs typeface="Times New Roman" panose="02020603050405020304" pitchFamily="18" charset="0"/>
                  </a:rPr>
                  <a:t>                     </a:t>
                </a:r>
                <a:r>
                  <a:rPr lang="en-US" altLang="zh-TW" sz="1000" b="1" dirty="0">
                    <a:latin typeface="Times New Roman" panose="02020603050405020304" pitchFamily="18" charset="0"/>
                    <a:cs typeface="Times New Roman" panose="02020603050405020304" pitchFamily="18" charset="0"/>
                  </a:rPr>
                  <a:t>7</a:t>
                </a:r>
                <a14:m>
                  <m:oMath xmlns:m="http://schemas.openxmlformats.org/officeDocument/2006/math">
                    <m:r>
                      <a:rPr lang="zh-TW" altLang="en-US" sz="1000" b="1" i="1">
                        <a:latin typeface="Cambria Math" panose="02040503050406030204" pitchFamily="18" charset="0"/>
                      </a:rPr>
                      <m:t>𝝁</m:t>
                    </m:r>
                    <m:r>
                      <a:rPr lang="en-US" altLang="zh-TW" sz="1000" b="1" i="1">
                        <a:latin typeface="Cambria Math" panose="02040503050406030204" pitchFamily="18" charset="0"/>
                      </a:rPr>
                      <m:t>𝒎</m:t>
                    </m:r>
                  </m:oMath>
                </a14:m>
                <a:r>
                  <a:rPr lang="zh-TW" altLang="en-US" sz="1000" b="1" dirty="0" smtClean="0">
                    <a:latin typeface="Times New Roman" panose="02020603050405020304" pitchFamily="18" charset="0"/>
                    <a:cs typeface="Times New Roman" panose="02020603050405020304" pitchFamily="18" charset="0"/>
                  </a:rPr>
                  <a:t>                          </a:t>
                </a:r>
                <a:r>
                  <a:rPr lang="en-US" altLang="zh-TW" sz="1000" b="1" dirty="0" smtClean="0">
                    <a:latin typeface="Times New Roman" panose="02020603050405020304" pitchFamily="18" charset="0"/>
                    <a:cs typeface="Times New Roman" panose="02020603050405020304" pitchFamily="18" charset="0"/>
                  </a:rPr>
                  <a:t>14</a:t>
                </a:r>
                <a14:m>
                  <m:oMath xmlns:m="http://schemas.openxmlformats.org/officeDocument/2006/math">
                    <m:r>
                      <a:rPr lang="zh-TW" altLang="en-US" sz="1000" b="1" i="1">
                        <a:latin typeface="Cambria Math" panose="02040503050406030204" pitchFamily="18" charset="0"/>
                      </a:rPr>
                      <m:t>𝝁</m:t>
                    </m:r>
                    <m:r>
                      <a:rPr lang="en-US" altLang="zh-TW" sz="1000" b="1" i="1">
                        <a:latin typeface="Cambria Math" panose="02040503050406030204" pitchFamily="18" charset="0"/>
                      </a:rPr>
                      <m:t>𝒎</m:t>
                    </m:r>
                  </m:oMath>
                </a14:m>
                <a:r>
                  <a:rPr lang="zh-TW" altLang="en-US" sz="1000" b="1" dirty="0" smtClean="0">
                    <a:latin typeface="Times New Roman" panose="02020603050405020304" pitchFamily="18" charset="0"/>
                    <a:cs typeface="Times New Roman" panose="02020603050405020304" pitchFamily="18" charset="0"/>
                  </a:rPr>
                  <a:t>                        </a:t>
                </a:r>
                <a:r>
                  <a:rPr lang="en-US" altLang="zh-TW" sz="1000" b="1" dirty="0" smtClean="0">
                    <a:latin typeface="Times New Roman" panose="02020603050405020304" pitchFamily="18" charset="0"/>
                    <a:cs typeface="Times New Roman" panose="02020603050405020304" pitchFamily="18" charset="0"/>
                  </a:rPr>
                  <a:t>1000</a:t>
                </a:r>
                <a14:m>
                  <m:oMath xmlns:m="http://schemas.openxmlformats.org/officeDocument/2006/math">
                    <m:r>
                      <a:rPr lang="zh-TW" altLang="en-US" sz="1000" b="1" i="1">
                        <a:latin typeface="Cambria Math" panose="02040503050406030204" pitchFamily="18" charset="0"/>
                      </a:rPr>
                      <m:t>𝝁</m:t>
                    </m:r>
                    <m:r>
                      <a:rPr lang="en-US" altLang="zh-TW" sz="1000" b="1" i="1">
                        <a:latin typeface="Cambria Math" panose="02040503050406030204" pitchFamily="18" charset="0"/>
                      </a:rPr>
                      <m:t>𝒎</m:t>
                    </m:r>
                  </m:oMath>
                </a14:m>
                <a:endParaRPr lang="zh-TW" altLang="en-US" sz="1000" b="1" dirty="0">
                  <a:latin typeface="Times New Roman" panose="02020603050405020304" pitchFamily="18" charset="0"/>
                  <a:cs typeface="Times New Roman" panose="02020603050405020304" pitchFamily="18" charset="0"/>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306139" y="3025155"/>
                <a:ext cx="5092999" cy="246221"/>
              </a:xfrm>
              <a:prstGeom prst="rect">
                <a:avLst/>
              </a:prstGeom>
              <a:blipFill>
                <a:blip r:embed="rId3"/>
                <a:stretch>
                  <a:fillRect b="-12195"/>
                </a:stretch>
              </a:blipFill>
            </p:spPr>
            <p:txBody>
              <a:bodyPr/>
              <a:lstStyle/>
              <a:p>
                <a:r>
                  <a:rPr lang="zh-TW" altLang="en-US">
                    <a:noFill/>
                  </a:rPr>
                  <a:t> </a:t>
                </a:r>
              </a:p>
            </p:txBody>
          </p:sp>
        </mc:Fallback>
      </mc:AlternateContent>
      <p:sp>
        <p:nvSpPr>
          <p:cNvPr id="55" name="文字方塊 54"/>
          <p:cNvSpPr txBox="1"/>
          <p:nvPr/>
        </p:nvSpPr>
        <p:spPr>
          <a:xfrm>
            <a:off x="1204669" y="3384320"/>
            <a:ext cx="603115" cy="461665"/>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Short wave</a:t>
            </a:r>
            <a:endParaRPr lang="zh-TW" altLang="en-US" sz="1200" dirty="0">
              <a:latin typeface="Times New Roman" panose="02020603050405020304" pitchFamily="18" charset="0"/>
              <a:cs typeface="Times New Roman" panose="02020603050405020304" pitchFamily="18" charset="0"/>
            </a:endParaRPr>
          </a:p>
        </p:txBody>
      </p:sp>
      <p:sp>
        <p:nvSpPr>
          <p:cNvPr id="56" name="文字方塊 55"/>
          <p:cNvSpPr txBox="1"/>
          <p:nvPr/>
        </p:nvSpPr>
        <p:spPr>
          <a:xfrm>
            <a:off x="1872440" y="3376067"/>
            <a:ext cx="982493" cy="461665"/>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Medium wave</a:t>
            </a:r>
            <a:endParaRPr lang="zh-TW" altLang="en-US" sz="1200" dirty="0">
              <a:latin typeface="Times New Roman" panose="02020603050405020304" pitchFamily="18" charset="0"/>
              <a:cs typeface="Times New Roman" panose="02020603050405020304" pitchFamily="18" charset="0"/>
            </a:endParaRPr>
          </a:p>
        </p:txBody>
      </p:sp>
      <p:sp>
        <p:nvSpPr>
          <p:cNvPr id="57" name="文字方塊 56"/>
          <p:cNvSpPr txBox="1"/>
          <p:nvPr/>
        </p:nvSpPr>
        <p:spPr>
          <a:xfrm>
            <a:off x="2870863" y="3468399"/>
            <a:ext cx="947666"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Long wave</a:t>
            </a:r>
            <a:endParaRPr lang="zh-TW" altLang="en-US" sz="12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3993069" y="3376065"/>
            <a:ext cx="1225685" cy="461665"/>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Far-infrared wave</a:t>
            </a:r>
            <a:endParaRPr lang="zh-TW" altLang="en-US" sz="1200" dirty="0">
              <a:latin typeface="Times New Roman" panose="02020603050405020304" pitchFamily="18" charset="0"/>
              <a:cs typeface="Times New Roman" panose="02020603050405020304" pitchFamily="18" charset="0"/>
            </a:endParaRPr>
          </a:p>
        </p:txBody>
      </p:sp>
      <p:grpSp>
        <p:nvGrpSpPr>
          <p:cNvPr id="99" name="群組 98"/>
          <p:cNvGrpSpPr/>
          <p:nvPr/>
        </p:nvGrpSpPr>
        <p:grpSpPr>
          <a:xfrm>
            <a:off x="5378818" y="879124"/>
            <a:ext cx="3159187" cy="2726620"/>
            <a:chOff x="5513158" y="930035"/>
            <a:chExt cx="2591019" cy="2236249"/>
          </a:xfrm>
        </p:grpSpPr>
        <p:cxnSp>
          <p:nvCxnSpPr>
            <p:cNvPr id="69" name="直線接點 68"/>
            <p:cNvCxnSpPr/>
            <p:nvPr/>
          </p:nvCxnSpPr>
          <p:spPr>
            <a:xfrm flipV="1">
              <a:off x="6487585" y="1424271"/>
              <a:ext cx="313069" cy="79827"/>
            </a:xfrm>
            <a:prstGeom prst="line">
              <a:avLst/>
            </a:prstGeom>
            <a:ln>
              <a:solidFill>
                <a:srgbClr val="FF0000"/>
              </a:solidFill>
              <a:prstDash val="sysDash"/>
              <a:headEnd type="stealth"/>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6484155" y="1894618"/>
              <a:ext cx="332228" cy="84712"/>
            </a:xfrm>
            <a:prstGeom prst="line">
              <a:avLst/>
            </a:prstGeom>
            <a:ln>
              <a:solidFill>
                <a:srgbClr val="FF0000"/>
              </a:solidFill>
              <a:prstDash val="sysDash"/>
              <a:headEnd type="stealth"/>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V="1">
              <a:off x="6488737" y="1550379"/>
              <a:ext cx="318951" cy="30701"/>
            </a:xfrm>
            <a:prstGeom prst="line">
              <a:avLst/>
            </a:prstGeom>
            <a:ln>
              <a:solidFill>
                <a:srgbClr val="FF0000"/>
              </a:solidFill>
              <a:prstDash val="sysDash"/>
              <a:headEnd type="stealth"/>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6484808" y="1811265"/>
              <a:ext cx="338120" cy="32545"/>
            </a:xfrm>
            <a:prstGeom prst="line">
              <a:avLst/>
            </a:prstGeom>
            <a:ln>
              <a:solidFill>
                <a:srgbClr val="FF0000"/>
              </a:solidFill>
              <a:prstDash val="sysDash"/>
              <a:headEnd type="stealth"/>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6484155" y="1699592"/>
              <a:ext cx="331153" cy="0"/>
            </a:xfrm>
            <a:prstGeom prst="line">
              <a:avLst/>
            </a:prstGeom>
            <a:ln>
              <a:solidFill>
                <a:srgbClr val="FF0000"/>
              </a:solidFill>
              <a:prstDash val="sysDash"/>
              <a:headEnd type="stealth"/>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6272413" y="2636783"/>
              <a:ext cx="95872" cy="17268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6152339" y="1468581"/>
              <a:ext cx="215946" cy="1163781"/>
            </a:xfrm>
            <a:prstGeom prst="rect">
              <a:avLst/>
            </a:prstGeom>
            <a:solidFill>
              <a:srgbClr val="1E7C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p:nvSpPr>
          <p:spPr>
            <a:xfrm>
              <a:off x="6357985" y="1468581"/>
              <a:ext cx="120073" cy="471054"/>
            </a:xfrm>
            <a:prstGeom prst="rect">
              <a:avLst/>
            </a:prstGeom>
            <a:solidFill>
              <a:schemeClr val="tx1">
                <a:lumMod val="85000"/>
                <a:lumOff val="1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5976847" y="947927"/>
              <a:ext cx="2127330" cy="1979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p:cNvCxnSpPr/>
            <p:nvPr/>
          </p:nvCxnSpPr>
          <p:spPr>
            <a:xfrm>
              <a:off x="6628011" y="947927"/>
              <a:ext cx="0" cy="1976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567650" y="1458247"/>
              <a:ext cx="120073" cy="471054"/>
            </a:xfrm>
            <a:prstGeom prst="rect">
              <a:avLst/>
            </a:prstGeom>
            <a:solidFill>
              <a:srgbClr val="FFE979"/>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單箭頭接點 79"/>
            <p:cNvCxnSpPr>
              <a:stCxn id="81" idx="2"/>
            </p:cNvCxnSpPr>
            <p:nvPr/>
          </p:nvCxnSpPr>
          <p:spPr>
            <a:xfrm>
              <a:off x="5892530" y="1888404"/>
              <a:ext cx="228911" cy="74715"/>
            </a:xfrm>
            <a:prstGeom prst="straightConnector1">
              <a:avLst/>
            </a:prstGeom>
            <a:ln>
              <a:solidFill>
                <a:srgbClr val="1E7C96"/>
              </a:solidFill>
              <a:tailEnd type="stealth"/>
            </a:ln>
          </p:spPr>
          <p:style>
            <a:lnRef idx="1">
              <a:schemeClr val="accent1"/>
            </a:lnRef>
            <a:fillRef idx="0">
              <a:schemeClr val="accent1"/>
            </a:fillRef>
            <a:effectRef idx="0">
              <a:schemeClr val="accent1"/>
            </a:effectRef>
            <a:fontRef idx="minor">
              <a:schemeClr val="tx1"/>
            </a:fontRef>
          </p:style>
        </p:cxnSp>
        <p:sp>
          <p:nvSpPr>
            <p:cNvPr id="81" name="文字方塊 80"/>
            <p:cNvSpPr txBox="1"/>
            <p:nvPr/>
          </p:nvSpPr>
          <p:spPr>
            <a:xfrm rot="16200000">
              <a:off x="5257394" y="1762192"/>
              <a:ext cx="1017848" cy="252424"/>
            </a:xfrm>
            <a:prstGeom prst="rect">
              <a:avLst/>
            </a:prstGeom>
            <a:noFill/>
          </p:spPr>
          <p:txBody>
            <a:bodyPr wrap="none" rtlCol="0">
              <a:spAutoFit/>
            </a:bodyPr>
            <a:lstStyle/>
            <a:p>
              <a:r>
                <a:rPr lang="en-US" altLang="zh-TW" sz="1400" dirty="0" smtClean="0">
                  <a:solidFill>
                    <a:srgbClr val="1E7C96"/>
                  </a:solidFill>
                  <a:latin typeface="Times New Roman" panose="02020603050405020304" pitchFamily="18" charset="0"/>
                  <a:cs typeface="Times New Roman" panose="02020603050405020304" pitchFamily="18" charset="0"/>
                </a:rPr>
                <a:t>Pure thermal 2</a:t>
              </a:r>
              <a:endParaRPr lang="zh-TW" altLang="en-US" sz="1400" dirty="0">
                <a:solidFill>
                  <a:srgbClr val="1E7C96"/>
                </a:solidFill>
                <a:latin typeface="Times New Roman" panose="02020603050405020304" pitchFamily="18" charset="0"/>
                <a:cs typeface="Times New Roman" panose="02020603050405020304" pitchFamily="18" charset="0"/>
              </a:endParaRPr>
            </a:p>
          </p:txBody>
        </p:sp>
        <p:cxnSp>
          <p:nvCxnSpPr>
            <p:cNvPr id="82" name="直線單箭頭接點 81"/>
            <p:cNvCxnSpPr/>
            <p:nvPr/>
          </p:nvCxnSpPr>
          <p:spPr>
            <a:xfrm flipV="1">
              <a:off x="6018180" y="2846599"/>
              <a:ext cx="217290" cy="136676"/>
            </a:xfrm>
            <a:prstGeom prst="straightConnector1">
              <a:avLst/>
            </a:prstGeom>
            <a:ln>
              <a:solidFill>
                <a:srgbClr val="404040"/>
              </a:solidFill>
              <a:tailEnd type="stealth"/>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5513158" y="2913859"/>
              <a:ext cx="1036253" cy="252425"/>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Micro </a:t>
              </a:r>
              <a:r>
                <a:rPr lang="en-US" altLang="zh-TW" sz="1400" dirty="0" err="1">
                  <a:latin typeface="Times New Roman" panose="02020603050405020304" pitchFamily="18" charset="0"/>
                  <a:cs typeface="Times New Roman" panose="02020603050405020304" pitchFamily="18" charset="0"/>
                </a:rPr>
                <a:t>u</a:t>
              </a:r>
              <a:r>
                <a:rPr lang="en-US" altLang="zh-TW" sz="1400" dirty="0" err="1" smtClean="0">
                  <a:latin typeface="Times New Roman" panose="02020603050405020304" pitchFamily="18" charset="0"/>
                  <a:cs typeface="Times New Roman" panose="02020603050405020304" pitchFamily="18" charset="0"/>
                </a:rPr>
                <a:t>sb</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jack</a:t>
              </a:r>
              <a:endParaRPr lang="zh-TW" altLang="en-US" sz="1400" dirty="0">
                <a:latin typeface="Times New Roman" panose="02020603050405020304" pitchFamily="18" charset="0"/>
                <a:cs typeface="Times New Roman" panose="02020603050405020304" pitchFamily="18" charset="0"/>
              </a:endParaRPr>
            </a:p>
          </p:txBody>
        </p:sp>
        <p:cxnSp>
          <p:nvCxnSpPr>
            <p:cNvPr id="84" name="直線單箭頭接點 83"/>
            <p:cNvCxnSpPr/>
            <p:nvPr/>
          </p:nvCxnSpPr>
          <p:spPr>
            <a:xfrm flipH="1" flipV="1">
              <a:off x="6440314" y="2000195"/>
              <a:ext cx="68960" cy="147688"/>
            </a:xfrm>
            <a:prstGeom prst="straightConnector1">
              <a:avLst/>
            </a:prstGeom>
            <a:ln>
              <a:solidFill>
                <a:srgbClr val="262626"/>
              </a:solidFill>
              <a:tailEnd type="stealth"/>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6319191" y="2113771"/>
              <a:ext cx="789089" cy="252425"/>
            </a:xfrm>
            <a:prstGeom prst="rect">
              <a:avLst/>
            </a:prstGeom>
            <a:noFill/>
          </p:spPr>
          <p:txBody>
            <a:bodyPr wrap="none" rtlCol="0">
              <a:spAutoFit/>
            </a:bodyPr>
            <a:lstStyle/>
            <a:p>
              <a:r>
                <a:rPr lang="en-US" altLang="zh-TW" sz="1400" dirty="0" smtClean="0">
                  <a:solidFill>
                    <a:srgbClr val="404040"/>
                  </a:solidFill>
                  <a:latin typeface="Times New Roman" panose="02020603050405020304" pitchFamily="18" charset="0"/>
                  <a:cs typeface="Times New Roman" panose="02020603050405020304" pitchFamily="18" charset="0"/>
                </a:rPr>
                <a:t>Lepton 2.5</a:t>
              </a:r>
              <a:endParaRPr lang="zh-TW" altLang="en-US" sz="1400" dirty="0">
                <a:solidFill>
                  <a:srgbClr val="404040"/>
                </a:solidFill>
                <a:latin typeface="Times New Roman" panose="02020603050405020304" pitchFamily="18" charset="0"/>
                <a:cs typeface="Times New Roman" panose="02020603050405020304" pitchFamily="18" charset="0"/>
              </a:endParaRPr>
            </a:p>
          </p:txBody>
        </p:sp>
        <p:cxnSp>
          <p:nvCxnSpPr>
            <p:cNvPr id="86" name="直線單箭頭接點 85"/>
            <p:cNvCxnSpPr/>
            <p:nvPr/>
          </p:nvCxnSpPr>
          <p:spPr>
            <a:xfrm>
              <a:off x="6543316" y="1320077"/>
              <a:ext cx="57399" cy="113842"/>
            </a:xfrm>
            <a:prstGeom prst="straightConnector1">
              <a:avLst/>
            </a:prstGeom>
            <a:ln>
              <a:solidFill>
                <a:schemeClr val="accent4">
                  <a:lumMod val="7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87" name="文字方塊 86"/>
            <p:cNvSpPr txBox="1"/>
            <p:nvPr/>
          </p:nvSpPr>
          <p:spPr>
            <a:xfrm>
              <a:off x="5980802" y="1121402"/>
              <a:ext cx="973148" cy="252425"/>
            </a:xfrm>
            <a:prstGeom prst="rect">
              <a:avLst/>
            </a:prstGeom>
            <a:noFill/>
          </p:spPr>
          <p:txBody>
            <a:bodyPr wrap="none" rtlCol="0">
              <a:spAutoFit/>
            </a:bodyPr>
            <a:lstStyle/>
            <a:p>
              <a:r>
                <a:rPr lang="en-US" altLang="zh-TW" sz="1400" dirty="0" err="1" smtClean="0">
                  <a:solidFill>
                    <a:schemeClr val="accent4">
                      <a:lumMod val="75000"/>
                    </a:schemeClr>
                  </a:solidFill>
                  <a:latin typeface="Times New Roman" panose="02020603050405020304" pitchFamily="18" charset="0"/>
                  <a:cs typeface="Times New Roman" panose="02020603050405020304" pitchFamily="18" charset="0"/>
                </a:rPr>
                <a:t>ZnSe</a:t>
              </a:r>
              <a:r>
                <a:rPr lang="en-US" altLang="zh-TW" sz="1400" dirty="0" smtClean="0">
                  <a:solidFill>
                    <a:schemeClr val="accent4">
                      <a:lumMod val="75000"/>
                    </a:schemeClr>
                  </a:solidFill>
                  <a:latin typeface="Times New Roman" panose="02020603050405020304" pitchFamily="18" charset="0"/>
                  <a:cs typeface="Times New Roman" panose="02020603050405020304" pitchFamily="18" charset="0"/>
                </a:rPr>
                <a:t> window</a:t>
              </a:r>
              <a:endParaRPr lang="zh-TW" altLang="en-US" sz="1400"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88" name="文字方塊 87"/>
            <p:cNvSpPr txBox="1"/>
            <p:nvPr/>
          </p:nvSpPr>
          <p:spPr>
            <a:xfrm>
              <a:off x="6030428" y="930035"/>
              <a:ext cx="585309" cy="252425"/>
            </a:xfrm>
            <a:prstGeom prst="rect">
              <a:avLst/>
            </a:prstGeom>
            <a:noFill/>
          </p:spPr>
          <p:txBody>
            <a:bodyPr wrap="none" rtlCol="0">
              <a:spAutoFit/>
            </a:bodyPr>
            <a:lstStyle/>
            <a:p>
              <a:r>
                <a:rPr lang="en-US" altLang="zh-TW" sz="1400" dirty="0">
                  <a:latin typeface="Times New Roman" panose="02020603050405020304" pitchFamily="18" charset="0"/>
                  <a:cs typeface="Times New Roman" panose="02020603050405020304" pitchFamily="18" charset="0"/>
                </a:rPr>
                <a:t>S</a:t>
              </a:r>
              <a:r>
                <a:rPr lang="en-US" altLang="zh-TW" sz="1400" dirty="0" smtClean="0">
                  <a:latin typeface="Times New Roman" panose="02020603050405020304" pitchFamily="18" charset="0"/>
                  <a:cs typeface="Times New Roman" panose="02020603050405020304" pitchFamily="18" charset="0"/>
                </a:rPr>
                <a:t>ystem</a:t>
              </a:r>
              <a:endParaRPr lang="zh-TW" altLang="en-US" sz="1400" dirty="0">
                <a:latin typeface="Times New Roman" panose="02020603050405020304" pitchFamily="18" charset="0"/>
                <a:cs typeface="Times New Roman" panose="02020603050405020304" pitchFamily="18" charset="0"/>
              </a:endParaRPr>
            </a:p>
          </p:txBody>
        </p:sp>
        <p:sp>
          <p:nvSpPr>
            <p:cNvPr id="89" name="文字方塊 88"/>
            <p:cNvSpPr txBox="1"/>
            <p:nvPr/>
          </p:nvSpPr>
          <p:spPr>
            <a:xfrm>
              <a:off x="6672861" y="933950"/>
              <a:ext cx="1430666" cy="252425"/>
            </a:xfrm>
            <a:prstGeom prst="rect">
              <a:avLst/>
            </a:prstGeom>
            <a:noFill/>
          </p:spPr>
          <p:txBody>
            <a:bodyPr wrap="none" rtlCol="0">
              <a:spAutoFit/>
            </a:bodyPr>
            <a:lstStyle/>
            <a:p>
              <a:r>
                <a:rPr lang="en-US" altLang="zh-TW" sz="1400" dirty="0">
                  <a:latin typeface="Times New Roman" panose="02020603050405020304" pitchFamily="18" charset="0"/>
                  <a:cs typeface="Times New Roman" panose="02020603050405020304" pitchFamily="18" charset="0"/>
                </a:rPr>
                <a:t>External environment</a:t>
              </a:r>
              <a:endParaRPr lang="zh-TW" altLang="en-US" sz="1400" dirty="0">
                <a:latin typeface="Times New Roman" panose="02020603050405020304" pitchFamily="18" charset="0"/>
                <a:cs typeface="Times New Roman" panose="02020603050405020304" pitchFamily="18" charset="0"/>
              </a:endParaRPr>
            </a:p>
          </p:txBody>
        </p:sp>
        <p:pic>
          <p:nvPicPr>
            <p:cNvPr id="90" name="Picture 6" descr="https://static.thenounproject.com/png/814753-2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142410">
              <a:off x="7137716" y="1628703"/>
              <a:ext cx="748900" cy="74889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https://static.thenounproject.com/png/706308-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0725" y="1028616"/>
              <a:ext cx="696324" cy="696324"/>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直線接點 91"/>
            <p:cNvCxnSpPr/>
            <p:nvPr/>
          </p:nvCxnSpPr>
          <p:spPr>
            <a:xfrm>
              <a:off x="5976847" y="1171137"/>
              <a:ext cx="21273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3" name="Picture 6" descr="https://static.thenounproject.com/png/814753-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2353" y="1664874"/>
              <a:ext cx="379280" cy="379278"/>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https://static.thenounproject.com/png/814753-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965565">
              <a:off x="6992836" y="1900251"/>
              <a:ext cx="379280" cy="37927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https://static.thenounproject.com/png/814753-2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245551">
              <a:off x="7133406" y="1631870"/>
              <a:ext cx="487035" cy="487034"/>
            </a:xfrm>
            <a:prstGeom prst="rect">
              <a:avLst/>
            </a:prstGeom>
            <a:noFill/>
            <a:extLst>
              <a:ext uri="{909E8E84-426E-40DD-AFC4-6F175D3DCCD1}">
                <a14:hiddenFill xmlns:a14="http://schemas.microsoft.com/office/drawing/2010/main">
                  <a:solidFill>
                    <a:srgbClr val="FFFFFF"/>
                  </a:solidFill>
                </a14:hiddenFill>
              </a:ext>
            </a:extLst>
          </p:spPr>
        </p:pic>
        <p:sp>
          <p:nvSpPr>
            <p:cNvPr id="96" name="文字方塊 95"/>
            <p:cNvSpPr txBox="1"/>
            <p:nvPr/>
          </p:nvSpPr>
          <p:spPr>
            <a:xfrm>
              <a:off x="6829729" y="2356508"/>
              <a:ext cx="998180" cy="252425"/>
            </a:xfrm>
            <a:prstGeom prst="rect">
              <a:avLst/>
            </a:prstGeom>
            <a:noFill/>
          </p:spPr>
          <p:txBody>
            <a:bodyPr wrap="none" rtlCol="0">
              <a:spAutoFit/>
            </a:bodyPr>
            <a:lstStyle/>
            <a:p>
              <a:pPr marL="171450" indent="-171450">
                <a:buFont typeface="Wingdings" panose="05000000000000000000" pitchFamily="2" charset="2"/>
                <a:buChar char="n"/>
              </a:pPr>
              <a:r>
                <a:rPr lang="en-US" altLang="zh-TW" sz="1400" dirty="0" smtClean="0">
                  <a:latin typeface="Times New Roman" panose="02020603050405020304" pitchFamily="18" charset="0"/>
                  <a:cs typeface="Times New Roman" panose="02020603050405020304" pitchFamily="18" charset="0"/>
                </a:rPr>
                <a:t>Water </a:t>
              </a:r>
              <a:r>
                <a:rPr lang="en-US" altLang="zh-TW" sz="1400" dirty="0">
                  <a:latin typeface="Times New Roman" panose="02020603050405020304" pitchFamily="18" charset="0"/>
                  <a:cs typeface="Times New Roman" panose="02020603050405020304" pitchFamily="18" charset="0"/>
                </a:rPr>
                <a:t>spray</a:t>
              </a:r>
              <a:endParaRPr lang="zh-TW" altLang="en-US" sz="1400" dirty="0">
                <a:latin typeface="Times New Roman" panose="02020603050405020304" pitchFamily="18" charset="0"/>
                <a:cs typeface="Times New Roman" panose="02020603050405020304" pitchFamily="18" charset="0"/>
              </a:endParaRPr>
            </a:p>
          </p:txBody>
        </p:sp>
        <p:sp>
          <p:nvSpPr>
            <p:cNvPr id="97" name="文字方塊 96"/>
            <p:cNvSpPr txBox="1"/>
            <p:nvPr/>
          </p:nvSpPr>
          <p:spPr>
            <a:xfrm>
              <a:off x="6829729" y="2516481"/>
              <a:ext cx="572161" cy="252425"/>
            </a:xfrm>
            <a:prstGeom prst="rect">
              <a:avLst/>
            </a:prstGeom>
            <a:noFill/>
          </p:spPr>
          <p:txBody>
            <a:bodyPr wrap="none" rtlCol="0">
              <a:spAutoFit/>
            </a:bodyPr>
            <a:lstStyle/>
            <a:p>
              <a:pPr marL="171450" indent="-171450">
                <a:buFont typeface="Wingdings" panose="05000000000000000000" pitchFamily="2" charset="2"/>
                <a:buChar char="n"/>
              </a:pPr>
              <a:r>
                <a:rPr lang="en-US" altLang="zh-TW" sz="1400" dirty="0">
                  <a:latin typeface="Times New Roman" panose="02020603050405020304" pitchFamily="18" charset="0"/>
                  <a:cs typeface="Times New Roman" panose="02020603050405020304" pitchFamily="18" charset="0"/>
                </a:rPr>
                <a:t>D</a:t>
              </a:r>
              <a:r>
                <a:rPr lang="en-US" altLang="zh-TW" sz="1400" dirty="0" smtClean="0">
                  <a:latin typeface="Times New Roman" panose="02020603050405020304" pitchFamily="18" charset="0"/>
                  <a:cs typeface="Times New Roman" panose="02020603050405020304" pitchFamily="18" charset="0"/>
                </a:rPr>
                <a:t>ust</a:t>
              </a:r>
              <a:endParaRPr lang="zh-TW" altLang="en-US" sz="1400" dirty="0">
                <a:latin typeface="Times New Roman" panose="02020603050405020304" pitchFamily="18" charset="0"/>
                <a:cs typeface="Times New Roman" panose="02020603050405020304" pitchFamily="18" charset="0"/>
              </a:endParaRPr>
            </a:p>
          </p:txBody>
        </p:sp>
        <p:sp>
          <p:nvSpPr>
            <p:cNvPr id="98" name="文字方塊 97"/>
            <p:cNvSpPr txBox="1"/>
            <p:nvPr/>
          </p:nvSpPr>
          <p:spPr>
            <a:xfrm>
              <a:off x="6763559" y="1485900"/>
              <a:ext cx="298702" cy="252425"/>
            </a:xfrm>
            <a:prstGeom prst="rect">
              <a:avLst/>
            </a:prstGeom>
            <a:noFill/>
          </p:spPr>
          <p:txBody>
            <a:bodyPr wrap="none" rtlCol="0">
              <a:spAutoFit/>
            </a:bodyPr>
            <a:lstStyle/>
            <a:p>
              <a:r>
                <a:rPr lang="en-US" altLang="zh-TW" sz="1400" dirty="0" smtClean="0">
                  <a:solidFill>
                    <a:srgbClr val="FF0000"/>
                  </a:solidFill>
                  <a:latin typeface="Times New Roman" panose="02020603050405020304" pitchFamily="18" charset="0"/>
                  <a:cs typeface="Times New Roman" panose="02020603050405020304" pitchFamily="18" charset="0"/>
                </a:rPr>
                <a:t>IR</a:t>
              </a:r>
              <a:endParaRPr lang="zh-TW" altLang="en-US" sz="2000" dirty="0">
                <a:solidFill>
                  <a:srgbClr val="FF0000"/>
                </a:solidFill>
                <a:latin typeface="Times New Roman" panose="02020603050405020304" pitchFamily="18" charset="0"/>
                <a:cs typeface="Times New Roman" panose="02020603050405020304" pitchFamily="18" charset="0"/>
              </a:endParaRPr>
            </a:p>
          </p:txBody>
        </p:sp>
      </p:grpSp>
      <p:grpSp>
        <p:nvGrpSpPr>
          <p:cNvPr id="107" name="群組 106"/>
          <p:cNvGrpSpPr/>
          <p:nvPr/>
        </p:nvGrpSpPr>
        <p:grpSpPr>
          <a:xfrm>
            <a:off x="5520085" y="3633952"/>
            <a:ext cx="3337662" cy="2868808"/>
            <a:chOff x="5714721" y="4050362"/>
            <a:chExt cx="2538740" cy="2182115"/>
          </a:xfrm>
        </p:grpSpPr>
        <p:pic>
          <p:nvPicPr>
            <p:cNvPr id="100" name="圖片 99"/>
            <p:cNvPicPr>
              <a:picLocks noChangeAspect="1"/>
            </p:cNvPicPr>
            <p:nvPr/>
          </p:nvPicPr>
          <p:blipFill>
            <a:blip r:embed="rId8"/>
            <a:stretch>
              <a:fillRect/>
            </a:stretch>
          </p:blipFill>
          <p:spPr>
            <a:xfrm>
              <a:off x="5714721" y="4050362"/>
              <a:ext cx="2538740" cy="1906439"/>
            </a:xfrm>
            <a:prstGeom prst="rect">
              <a:avLst/>
            </a:prstGeom>
          </p:spPr>
        </p:pic>
        <p:cxnSp>
          <p:nvCxnSpPr>
            <p:cNvPr id="101" name="直線接點 100"/>
            <p:cNvCxnSpPr/>
            <p:nvPr/>
          </p:nvCxnSpPr>
          <p:spPr>
            <a:xfrm>
              <a:off x="5982292" y="4931269"/>
              <a:ext cx="2009683" cy="21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5736592" y="5123332"/>
              <a:ext cx="245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5740988" y="4932386"/>
              <a:ext cx="245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文字方塊 103"/>
            <p:cNvSpPr txBox="1"/>
            <p:nvPr/>
          </p:nvSpPr>
          <p:spPr>
            <a:xfrm>
              <a:off x="6603538" y="4665027"/>
              <a:ext cx="1056616" cy="257516"/>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12.5 mm</a:t>
              </a:r>
              <a:endParaRPr lang="zh-TW" altLang="en-US" sz="1600" dirty="0">
                <a:latin typeface="Times New Roman" panose="02020603050405020304" pitchFamily="18" charset="0"/>
                <a:cs typeface="Times New Roman" panose="02020603050405020304" pitchFamily="18" charset="0"/>
              </a:endParaRPr>
            </a:p>
          </p:txBody>
        </p:sp>
        <p:sp>
          <p:nvSpPr>
            <p:cNvPr id="105" name="文字方塊 104"/>
            <p:cNvSpPr txBox="1"/>
            <p:nvPr/>
          </p:nvSpPr>
          <p:spPr>
            <a:xfrm>
              <a:off x="5772859" y="4896739"/>
              <a:ext cx="500922" cy="257516"/>
            </a:xfrm>
            <a:prstGeom prst="rect">
              <a:avLst/>
            </a:prstGeom>
            <a:noFill/>
          </p:spPr>
          <p:txBody>
            <a:bodyPr wrap="square" rtlCol="0">
              <a:spAutoFit/>
            </a:bodyPr>
            <a:lstStyle/>
            <a:p>
              <a:r>
                <a:rPr lang="en-US" altLang="zh-TW" sz="1600" dirty="0" smtClean="0">
                  <a:latin typeface="Times New Roman" panose="02020603050405020304" pitchFamily="18" charset="0"/>
                  <a:cs typeface="Times New Roman" panose="02020603050405020304" pitchFamily="18" charset="0"/>
                </a:rPr>
                <a:t>3 mm</a:t>
              </a:r>
              <a:endParaRPr lang="zh-TW" altLang="en-US" sz="1600" dirty="0">
                <a:latin typeface="Times New Roman" panose="02020603050405020304" pitchFamily="18" charset="0"/>
                <a:cs typeface="Times New Roman" panose="02020603050405020304" pitchFamily="18" charset="0"/>
              </a:endParaRPr>
            </a:p>
          </p:txBody>
        </p:sp>
        <p:sp>
          <p:nvSpPr>
            <p:cNvPr id="106" name="文字方塊 105"/>
            <p:cNvSpPr txBox="1"/>
            <p:nvPr/>
          </p:nvSpPr>
          <p:spPr>
            <a:xfrm>
              <a:off x="6428969" y="5863145"/>
              <a:ext cx="1813616" cy="369332"/>
            </a:xfrm>
            <a:prstGeom prst="rect">
              <a:avLst/>
            </a:prstGeom>
            <a:noFill/>
          </p:spPr>
          <p:txBody>
            <a:bodyPr wrap="square" rtlCol="0">
              <a:spAutoFit/>
            </a:bodyPr>
            <a:lstStyle/>
            <a:p>
              <a:r>
                <a:rPr lang="en-US" altLang="zh-TW" dirty="0" err="1">
                  <a:latin typeface="Times New Roman" panose="02020603050405020304" pitchFamily="18" charset="0"/>
                  <a:cs typeface="Times New Roman" panose="02020603050405020304" pitchFamily="18" charset="0"/>
                </a:rPr>
                <a:t>ZnSe</a:t>
              </a:r>
              <a:r>
                <a:rPr lang="en-US" altLang="zh-TW" dirty="0">
                  <a:latin typeface="Times New Roman" panose="02020603050405020304" pitchFamily="18" charset="0"/>
                  <a:cs typeface="Times New Roman" panose="02020603050405020304" pitchFamily="18" charset="0"/>
                </a:rPr>
                <a:t> Window</a:t>
              </a:r>
              <a:endParaRPr lang="zh-TW" altLang="en-US" dirty="0">
                <a:latin typeface="Times New Roman" panose="02020603050405020304" pitchFamily="18" charset="0"/>
                <a:cs typeface="Times New Roman" panose="02020603050405020304" pitchFamily="18" charset="0"/>
              </a:endParaRPr>
            </a:p>
          </p:txBody>
        </p:sp>
      </p:grpSp>
      <p:sp>
        <p:nvSpPr>
          <p:cNvPr id="109" name="文字方塊 108"/>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7</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182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6064" y="408605"/>
            <a:ext cx="3877985"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體重監測系統的建立</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5" name="文字方塊 4"/>
          <p:cNvSpPr txBox="1"/>
          <p:nvPr/>
        </p:nvSpPr>
        <p:spPr>
          <a:xfrm>
            <a:off x="579588" y="994729"/>
            <a:ext cx="8194957" cy="1077218"/>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p"/>
            </a:pPr>
            <a:r>
              <a:rPr lang="zh-TW" altLang="en-US" b="1" dirty="0" smtClean="0">
                <a:latin typeface="標楷體" panose="03000509000000000000" pitchFamily="65" charset="-120"/>
                <a:ea typeface="標楷體" panose="03000509000000000000" pitchFamily="65" charset="-120"/>
              </a:rPr>
              <a:t>體重監測系統</a:t>
            </a:r>
            <a:r>
              <a:rPr lang="zh-TW" altLang="en-US" dirty="0" smtClean="0">
                <a:latin typeface="標楷體" panose="03000509000000000000" pitchFamily="65" charset="-120"/>
                <a:ea typeface="標楷體" panose="03000509000000000000" pitchFamily="65" charset="-120"/>
              </a:rPr>
              <a:t>包含</a:t>
            </a:r>
            <a:r>
              <a:rPr lang="zh-TW" altLang="en-US" b="1" dirty="0">
                <a:latin typeface="標楷體" panose="03000509000000000000" pitchFamily="65" charset="-120"/>
                <a:ea typeface="標楷體" panose="03000509000000000000" pitchFamily="65" charset="-120"/>
              </a:rPr>
              <a:t>重量</a:t>
            </a:r>
            <a:r>
              <a:rPr lang="zh-TW" altLang="en-US" b="1" dirty="0" smtClean="0">
                <a:latin typeface="標楷體" panose="03000509000000000000" pitchFamily="65" charset="-120"/>
                <a:ea typeface="標楷體" panose="03000509000000000000" pitchFamily="65" charset="-120"/>
              </a:rPr>
              <a:t>感測器</a:t>
            </a:r>
            <a:r>
              <a:rPr lang="zh-TW" altLang="en-US" dirty="0" smtClean="0">
                <a:latin typeface="標楷體" panose="03000509000000000000" pitchFamily="65" charset="-120"/>
                <a:ea typeface="標楷體" panose="03000509000000000000" pitchFamily="65" charset="-120"/>
              </a:rPr>
              <a:t>、</a:t>
            </a:r>
            <a:r>
              <a:rPr lang="zh-TW" altLang="en-US" b="1" dirty="0" smtClean="0">
                <a:latin typeface="標楷體" panose="03000509000000000000" pitchFamily="65" charset="-120"/>
                <a:ea typeface="標楷體" panose="03000509000000000000" pitchFamily="65" charset="-120"/>
              </a:rPr>
              <a:t>秤盤</a:t>
            </a:r>
            <a:r>
              <a:rPr lang="zh-TW" altLang="en-US" dirty="0" smtClean="0">
                <a:latin typeface="標楷體" panose="03000509000000000000" pitchFamily="65" charset="-120"/>
                <a:ea typeface="標楷體" panose="03000509000000000000" pitchFamily="65" charset="-120"/>
              </a:rPr>
              <a:t>、</a:t>
            </a:r>
            <a:r>
              <a:rPr lang="zh-TW" altLang="en-US" b="1" dirty="0" smtClean="0">
                <a:latin typeface="標楷體" panose="03000509000000000000" pitchFamily="65" charset="-120"/>
                <a:ea typeface="標楷體" panose="03000509000000000000" pitchFamily="65" charset="-120"/>
              </a:rPr>
              <a:t>顯示器</a:t>
            </a:r>
            <a:r>
              <a:rPr lang="zh-TW" altLang="en-US" dirty="0">
                <a:latin typeface="標楷體" panose="03000509000000000000" pitchFamily="65" charset="-120"/>
                <a:ea typeface="標楷體" panose="03000509000000000000" pitchFamily="65" charset="-120"/>
              </a:rPr>
              <a:t>、</a:t>
            </a:r>
            <a:r>
              <a:rPr lang="zh-TW" altLang="en-US" b="1" dirty="0" smtClean="0">
                <a:latin typeface="標楷體" panose="03000509000000000000" pitchFamily="65" charset="-120"/>
                <a:ea typeface="標楷體" panose="03000509000000000000" pitchFamily="65" charset="-120"/>
              </a:rPr>
              <a:t>可見光相機</a:t>
            </a:r>
            <a:r>
              <a:rPr lang="zh-TW" altLang="en-US" dirty="0" smtClean="0">
                <a:latin typeface="標楷體" panose="03000509000000000000" pitchFamily="65" charset="-120"/>
                <a:ea typeface="標楷體" panose="03000509000000000000" pitchFamily="65" charset="-120"/>
              </a:rPr>
              <a:t>以及</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Raspberry Pi</a:t>
            </a:r>
            <a:r>
              <a:rPr lang="zh-TW" altLang="en-US" dirty="0" smtClean="0">
                <a:latin typeface="標楷體" panose="03000509000000000000" pitchFamily="65" charset="-120"/>
                <a:ea typeface="標楷體" panose="03000509000000000000" pitchFamily="65" charset="-120"/>
              </a:rPr>
              <a:t>，透過</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dirty="0" smtClean="0">
                <a:latin typeface="標楷體" panose="03000509000000000000" pitchFamily="65" charset="-120"/>
                <a:ea typeface="標楷體" panose="03000509000000000000" pitchFamily="65" charset="-120"/>
              </a:rPr>
              <a:t>上傳於雲端，以監測家禽</a:t>
            </a:r>
            <a:r>
              <a:rPr lang="zh-TW" altLang="en-US" b="1" dirty="0" smtClean="0">
                <a:latin typeface="標楷體" panose="03000509000000000000" pitchFamily="65" charset="-120"/>
                <a:ea typeface="標楷體" panose="03000509000000000000" pitchFamily="65" charset="-120"/>
              </a:rPr>
              <a:t>體重資</a:t>
            </a:r>
            <a:r>
              <a:rPr lang="zh-TW" altLang="en-US" b="1" dirty="0">
                <a:latin typeface="標楷體" panose="03000509000000000000" pitchFamily="65" charset="-120"/>
                <a:ea typeface="標楷體" panose="03000509000000000000" pitchFamily="65" charset="-120"/>
              </a:rPr>
              <a:t>訊</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285750" indent="-285750" algn="just">
              <a:buFont typeface="Wingdings" panose="05000000000000000000" pitchFamily="2" charset="2"/>
              <a:buChar char="p"/>
            </a:pPr>
            <a:r>
              <a:rPr lang="zh-TW" altLang="en-US" dirty="0">
                <a:latin typeface="標楷體" panose="03000509000000000000" pitchFamily="65" charset="-120"/>
                <a:ea typeface="標楷體" panose="03000509000000000000" pitchFamily="65" charset="-120"/>
              </a:rPr>
              <a:t>量測家禽</a:t>
            </a:r>
            <a:r>
              <a:rPr lang="zh-TW" altLang="en-US" b="1" dirty="0" smtClean="0">
                <a:latin typeface="標楷體" panose="03000509000000000000" pitchFamily="65" charset="-120"/>
                <a:ea typeface="標楷體" panose="03000509000000000000" pitchFamily="65" charset="-120"/>
              </a:rPr>
              <a:t>體重數</a:t>
            </a:r>
            <a:r>
              <a:rPr lang="zh-TW" altLang="en-US" b="1" dirty="0">
                <a:latin typeface="標楷體" panose="03000509000000000000" pitchFamily="65" charset="-120"/>
                <a:ea typeface="標楷體" panose="03000509000000000000" pitchFamily="65" charset="-120"/>
              </a:rPr>
              <a:t>據</a:t>
            </a:r>
            <a:r>
              <a:rPr lang="zh-TW" altLang="en-US" dirty="0" smtClean="0">
                <a:latin typeface="標楷體" panose="03000509000000000000" pitchFamily="65" charset="-120"/>
                <a:ea typeface="標楷體" panose="03000509000000000000" pitchFamily="65" charset="-120"/>
              </a:rPr>
              <a:t>可</a:t>
            </a:r>
            <a:r>
              <a:rPr lang="zh-TW" altLang="en-US" dirty="0">
                <a:latin typeface="標楷體" panose="03000509000000000000" pitchFamily="65" charset="-120"/>
                <a:ea typeface="標楷體" panose="03000509000000000000" pitchFamily="65" charset="-120"/>
              </a:rPr>
              <a:t>作為評估家禽</a:t>
            </a:r>
            <a:r>
              <a:rPr lang="zh-TW" altLang="en-US" b="1" dirty="0">
                <a:latin typeface="標楷體" panose="03000509000000000000" pitchFamily="65" charset="-120"/>
                <a:ea typeface="標楷體" panose="03000509000000000000" pitchFamily="65" charset="-120"/>
              </a:rPr>
              <a:t>健康</a:t>
            </a:r>
            <a:r>
              <a:rPr lang="zh-TW" altLang="en-US" dirty="0">
                <a:latin typeface="標楷體" panose="03000509000000000000" pitchFamily="65" charset="-120"/>
                <a:ea typeface="標楷體" panose="03000509000000000000" pitchFamily="65" charset="-120"/>
              </a:rPr>
              <a:t>的指標之一</a:t>
            </a:r>
            <a:r>
              <a:rPr lang="zh-TW" altLang="en-US"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90" name="圖片 89"/>
          <p:cNvPicPr>
            <a:picLocks noChangeAspect="1"/>
          </p:cNvPicPr>
          <p:nvPr/>
        </p:nvPicPr>
        <p:blipFill rotWithShape="1">
          <a:blip r:embed="rId2" cstate="print">
            <a:extLst>
              <a:ext uri="{28A0092B-C50C-407E-A947-70E740481C1C}">
                <a14:useLocalDpi xmlns:a14="http://schemas.microsoft.com/office/drawing/2010/main" val="0"/>
              </a:ext>
            </a:extLst>
          </a:blip>
          <a:srcRect l="35441" t="19220" r="28818" b="6704"/>
          <a:stretch/>
        </p:blipFill>
        <p:spPr>
          <a:xfrm rot="5400000">
            <a:off x="6915566" y="4359100"/>
            <a:ext cx="1558825" cy="2423045"/>
          </a:xfrm>
          <a:prstGeom prst="rect">
            <a:avLst/>
          </a:prstGeom>
        </p:spPr>
      </p:pic>
      <p:pic>
        <p:nvPicPr>
          <p:cNvPr id="91" name="圖片 90"/>
          <p:cNvPicPr>
            <a:picLocks noChangeAspect="1"/>
          </p:cNvPicPr>
          <p:nvPr/>
        </p:nvPicPr>
        <p:blipFill rotWithShape="1">
          <a:blip r:embed="rId3" cstate="print">
            <a:extLst>
              <a:ext uri="{28A0092B-C50C-407E-A947-70E740481C1C}">
                <a14:useLocalDpi xmlns:a14="http://schemas.microsoft.com/office/drawing/2010/main" val="0"/>
              </a:ext>
            </a:extLst>
          </a:blip>
          <a:srcRect l="49748" t="50988" r="29553" b="23086"/>
          <a:stretch/>
        </p:blipFill>
        <p:spPr>
          <a:xfrm rot="5400000">
            <a:off x="6389701" y="2542111"/>
            <a:ext cx="2610554" cy="2442606"/>
          </a:xfrm>
          <a:prstGeom prst="rect">
            <a:avLst/>
          </a:prstGeom>
        </p:spPr>
      </p:pic>
      <p:pic>
        <p:nvPicPr>
          <p:cNvPr id="92" name="圖片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970530" y="2957026"/>
            <a:ext cx="3931730" cy="2917359"/>
          </a:xfrm>
          <a:prstGeom prst="rect">
            <a:avLst/>
          </a:prstGeom>
        </p:spPr>
      </p:pic>
      <p:sp>
        <p:nvSpPr>
          <p:cNvPr id="93" name="矩形 92"/>
          <p:cNvSpPr/>
          <p:nvPr/>
        </p:nvSpPr>
        <p:spPr>
          <a:xfrm>
            <a:off x="3481532" y="2231853"/>
            <a:ext cx="2913543" cy="3232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b="1" dirty="0" smtClean="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(b)   R-Pi and Visible camera</a:t>
            </a:r>
            <a:endParaRPr lang="zh-TW" altLang="en-US" sz="1400"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4" name="矩形 93"/>
          <p:cNvSpPr/>
          <p:nvPr/>
        </p:nvSpPr>
        <p:spPr>
          <a:xfrm>
            <a:off x="6474169" y="2229649"/>
            <a:ext cx="2438408" cy="323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b="1" dirty="0" smtClean="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          </a:t>
            </a:r>
            <a:r>
              <a:rPr lang="zh-TW" altLang="en-US" sz="1600" b="1" dirty="0" smtClean="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smtClean="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Load cell</a:t>
            </a:r>
            <a:endParaRPr lang="zh-TW" altLang="en-US" sz="1600"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5" name="矩形 94"/>
          <p:cNvSpPr/>
          <p:nvPr/>
        </p:nvSpPr>
        <p:spPr>
          <a:xfrm>
            <a:off x="6478112" y="5076311"/>
            <a:ext cx="2423045" cy="299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b="1" dirty="0" smtClean="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(d)         Displayer</a:t>
            </a:r>
            <a:endParaRPr lang="zh-TW" altLang="en-US" sz="1600"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6" name="矩形 95"/>
          <p:cNvSpPr/>
          <p:nvPr/>
        </p:nvSpPr>
        <p:spPr>
          <a:xfrm>
            <a:off x="3903285" y="4303559"/>
            <a:ext cx="1042119" cy="1545487"/>
          </a:xfrm>
          <a:prstGeom prst="rect">
            <a:avLst/>
          </a:prstGeom>
          <a:noFill/>
          <a:ln w="1905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直線單箭頭接點 96"/>
          <p:cNvCxnSpPr/>
          <p:nvPr/>
        </p:nvCxnSpPr>
        <p:spPr>
          <a:xfrm>
            <a:off x="4511102" y="3771034"/>
            <a:ext cx="54525" cy="479551"/>
          </a:xfrm>
          <a:prstGeom prst="straightConnector1">
            <a:avLst/>
          </a:prstGeom>
          <a:ln>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98" name="文字方塊 97"/>
          <p:cNvSpPr txBox="1"/>
          <p:nvPr/>
        </p:nvSpPr>
        <p:spPr>
          <a:xfrm>
            <a:off x="3903285" y="3463257"/>
            <a:ext cx="1117614" cy="307777"/>
          </a:xfrm>
          <a:prstGeom prst="rect">
            <a:avLst/>
          </a:prstGeom>
          <a:noFill/>
          <a:ln>
            <a:noFill/>
          </a:ln>
        </p:spPr>
        <p:txBody>
          <a:bodyPr wrap="non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Raspberry Pi</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99" name="矩形 98"/>
          <p:cNvSpPr/>
          <p:nvPr/>
        </p:nvSpPr>
        <p:spPr>
          <a:xfrm>
            <a:off x="3903285" y="5936277"/>
            <a:ext cx="1042119" cy="400082"/>
          </a:xfrm>
          <a:prstGeom prst="rect">
            <a:avLst/>
          </a:prstGeom>
          <a:noFill/>
          <a:ln w="1905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直線單箭頭接點 99"/>
          <p:cNvCxnSpPr/>
          <p:nvPr/>
        </p:nvCxnSpPr>
        <p:spPr>
          <a:xfrm flipH="1">
            <a:off x="5008918" y="5791147"/>
            <a:ext cx="371045" cy="338035"/>
          </a:xfrm>
          <a:prstGeom prst="straightConnector1">
            <a:avLst/>
          </a:prstGeom>
          <a:ln>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101" name="文字方塊 100"/>
          <p:cNvSpPr txBox="1"/>
          <p:nvPr/>
        </p:nvSpPr>
        <p:spPr>
          <a:xfrm>
            <a:off x="5020899" y="5483370"/>
            <a:ext cx="744114" cy="307777"/>
          </a:xfrm>
          <a:prstGeom prst="rect">
            <a:avLst/>
          </a:prstGeom>
          <a:noFill/>
          <a:ln>
            <a:noFill/>
          </a:ln>
        </p:spPr>
        <p:txBody>
          <a:bodyPr wrap="none" rtlCol="0">
            <a:spAutoFit/>
          </a:bodyPr>
          <a:lstStyle/>
          <a:p>
            <a:r>
              <a:rPr lang="en-US" altLang="zh-TW" sz="1400" dirty="0" smtClean="0">
                <a:solidFill>
                  <a:schemeClr val="bg1"/>
                </a:solidFill>
                <a:latin typeface="Times New Roman" panose="02020603050405020304" pitchFamily="18" charset="0"/>
                <a:cs typeface="Times New Roman" panose="02020603050405020304" pitchFamily="18" charset="0"/>
              </a:rPr>
              <a:t>Camera</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grpSp>
        <p:nvGrpSpPr>
          <p:cNvPr id="102" name="群組 101"/>
          <p:cNvGrpSpPr/>
          <p:nvPr/>
        </p:nvGrpSpPr>
        <p:grpSpPr>
          <a:xfrm>
            <a:off x="296542" y="2538771"/>
            <a:ext cx="3114702" cy="3842799"/>
            <a:chOff x="-2825401" y="2007209"/>
            <a:chExt cx="3114702" cy="3842799"/>
          </a:xfrm>
        </p:grpSpPr>
        <p:pic>
          <p:nvPicPr>
            <p:cNvPr id="103" name="圖片 102"/>
            <p:cNvPicPr>
              <a:picLocks noChangeAspect="1"/>
            </p:cNvPicPr>
            <p:nvPr/>
          </p:nvPicPr>
          <p:blipFill rotWithShape="1">
            <a:blip r:embed="rId5" cstate="print">
              <a:extLst>
                <a:ext uri="{28A0092B-C50C-407E-A947-70E740481C1C}">
                  <a14:useLocalDpi xmlns:a14="http://schemas.microsoft.com/office/drawing/2010/main" val="0"/>
                </a:ext>
              </a:extLst>
            </a:blip>
            <a:srcRect l="11448" t="13978" r="2318" b="6262"/>
            <a:stretch/>
          </p:blipFill>
          <p:spPr>
            <a:xfrm>
              <a:off x="-2825401" y="2007209"/>
              <a:ext cx="3114702" cy="3842799"/>
            </a:xfrm>
            <a:prstGeom prst="rect">
              <a:avLst/>
            </a:prstGeom>
          </p:spPr>
        </p:pic>
        <p:sp>
          <p:nvSpPr>
            <p:cNvPr id="104" name="矩形 103"/>
            <p:cNvSpPr/>
            <p:nvPr/>
          </p:nvSpPr>
          <p:spPr>
            <a:xfrm>
              <a:off x="-2758929" y="3971636"/>
              <a:ext cx="433148" cy="288725"/>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5" name="矩形 104"/>
            <p:cNvSpPr/>
            <p:nvPr/>
          </p:nvSpPr>
          <p:spPr>
            <a:xfrm>
              <a:off x="-2475345" y="2311943"/>
              <a:ext cx="258618" cy="38699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6" name="矩形 105"/>
            <p:cNvSpPr/>
            <p:nvPr/>
          </p:nvSpPr>
          <p:spPr>
            <a:xfrm>
              <a:off x="-67054" y="2712252"/>
              <a:ext cx="356355" cy="322125"/>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07" name="矩形 106"/>
          <p:cNvSpPr/>
          <p:nvPr/>
        </p:nvSpPr>
        <p:spPr>
          <a:xfrm>
            <a:off x="295610" y="2229649"/>
            <a:ext cx="3114702" cy="319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TW" sz="1600" b="1" dirty="0" smtClean="0">
                <a:solidFill>
                  <a:srgbClr val="FF0000"/>
                </a:solidFill>
                <a:latin typeface="Times New Roman" panose="02020603050405020304" pitchFamily="18" charset="0"/>
                <a:cs typeface="Times New Roman" panose="02020603050405020304" pitchFamily="18" charset="0"/>
              </a:rPr>
              <a:t>(a)   Weight </a:t>
            </a:r>
            <a:r>
              <a:rPr lang="en-GB" altLang="zh-TW" sz="1600" b="1" dirty="0">
                <a:solidFill>
                  <a:srgbClr val="FF0000"/>
                </a:solidFill>
                <a:latin typeface="Times New Roman" panose="02020603050405020304" pitchFamily="18" charset="0"/>
                <a:cs typeface="Times New Roman" panose="02020603050405020304" pitchFamily="18" charset="0"/>
              </a:rPr>
              <a:t>monitoring system</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sp>
        <p:nvSpPr>
          <p:cNvPr id="108" name="文字方塊 107"/>
          <p:cNvSpPr txBox="1"/>
          <p:nvPr/>
        </p:nvSpPr>
        <p:spPr>
          <a:xfrm>
            <a:off x="256064" y="2858102"/>
            <a:ext cx="505655" cy="338554"/>
          </a:xfrm>
          <a:prstGeom prst="rect">
            <a:avLst/>
          </a:prstGeom>
          <a:noFill/>
        </p:spPr>
        <p:txBody>
          <a:bodyPr wrap="square" rtlCol="0">
            <a:spAutoFit/>
          </a:bodyPr>
          <a:lstStyle/>
          <a:p>
            <a:r>
              <a:rPr lang="en-US" altLang="zh-TW" sz="1600" b="1" dirty="0" smtClean="0">
                <a:solidFill>
                  <a:srgbClr val="FF0000"/>
                </a:solidFill>
                <a:latin typeface="Times New Roman" panose="02020603050405020304" pitchFamily="18" charset="0"/>
                <a:cs typeface="Times New Roman" panose="02020603050405020304" pitchFamily="18" charset="0"/>
              </a:rPr>
              <a:t>(</a:t>
            </a:r>
            <a:r>
              <a:rPr lang="en-US" altLang="zh-TW" sz="1600" b="1" dirty="0">
                <a:solidFill>
                  <a:srgbClr val="FF0000"/>
                </a:solidFill>
                <a:latin typeface="Times New Roman" panose="02020603050405020304" pitchFamily="18" charset="0"/>
                <a:cs typeface="Times New Roman" panose="02020603050405020304" pitchFamily="18" charset="0"/>
              </a:rPr>
              <a:t>c</a:t>
            </a:r>
            <a:r>
              <a:rPr lang="en-US" altLang="zh-TW" sz="1600" b="1" dirty="0" smtClean="0">
                <a:solidFill>
                  <a:srgbClr val="FF0000"/>
                </a:solidFill>
                <a:latin typeface="Times New Roman" panose="02020603050405020304" pitchFamily="18" charset="0"/>
                <a:cs typeface="Times New Roman" panose="02020603050405020304" pitchFamily="18" charset="0"/>
              </a:rPr>
              <a:t>)</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sp>
        <p:nvSpPr>
          <p:cNvPr id="109" name="文字方塊 108"/>
          <p:cNvSpPr txBox="1"/>
          <p:nvPr/>
        </p:nvSpPr>
        <p:spPr>
          <a:xfrm>
            <a:off x="363014" y="4787512"/>
            <a:ext cx="505655" cy="338554"/>
          </a:xfrm>
          <a:prstGeom prst="rect">
            <a:avLst/>
          </a:prstGeom>
          <a:noFill/>
        </p:spPr>
        <p:txBody>
          <a:bodyPr wrap="square" rtlCol="0">
            <a:spAutoFit/>
          </a:bodyPr>
          <a:lstStyle/>
          <a:p>
            <a:r>
              <a:rPr lang="en-US" altLang="zh-TW" sz="1600" b="1" dirty="0" smtClean="0">
                <a:solidFill>
                  <a:srgbClr val="FF0000"/>
                </a:solidFill>
                <a:latin typeface="Times New Roman" panose="02020603050405020304" pitchFamily="18" charset="0"/>
                <a:cs typeface="Times New Roman" panose="02020603050405020304" pitchFamily="18" charset="0"/>
              </a:rPr>
              <a:t>(</a:t>
            </a:r>
            <a:r>
              <a:rPr lang="en-US" altLang="zh-TW" sz="1600" b="1" dirty="0">
                <a:solidFill>
                  <a:srgbClr val="FF0000"/>
                </a:solidFill>
                <a:latin typeface="Times New Roman" panose="02020603050405020304" pitchFamily="18" charset="0"/>
                <a:cs typeface="Times New Roman" panose="02020603050405020304" pitchFamily="18" charset="0"/>
              </a:rPr>
              <a:t>b</a:t>
            </a:r>
            <a:r>
              <a:rPr lang="en-US" altLang="zh-TW" sz="1600" b="1" dirty="0" smtClean="0">
                <a:solidFill>
                  <a:srgbClr val="FF0000"/>
                </a:solidFill>
                <a:latin typeface="Times New Roman" panose="02020603050405020304" pitchFamily="18" charset="0"/>
                <a:cs typeface="Times New Roman" panose="02020603050405020304" pitchFamily="18" charset="0"/>
              </a:rPr>
              <a:t>)</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sp>
        <p:nvSpPr>
          <p:cNvPr id="110" name="文字方塊 109"/>
          <p:cNvSpPr txBox="1"/>
          <p:nvPr/>
        </p:nvSpPr>
        <p:spPr>
          <a:xfrm>
            <a:off x="2666393" y="3279618"/>
            <a:ext cx="505655" cy="338554"/>
          </a:xfrm>
          <a:prstGeom prst="rect">
            <a:avLst/>
          </a:prstGeom>
          <a:noFill/>
        </p:spPr>
        <p:txBody>
          <a:bodyPr wrap="square" rtlCol="0">
            <a:spAutoFit/>
          </a:bodyPr>
          <a:lstStyle/>
          <a:p>
            <a:r>
              <a:rPr lang="en-US" altLang="zh-TW" sz="1600" b="1" dirty="0" smtClean="0">
                <a:solidFill>
                  <a:srgbClr val="FF0000"/>
                </a:solidFill>
                <a:latin typeface="Times New Roman" panose="02020603050405020304" pitchFamily="18" charset="0"/>
                <a:cs typeface="Times New Roman" panose="02020603050405020304" pitchFamily="18" charset="0"/>
              </a:rPr>
              <a:t>(</a:t>
            </a:r>
            <a:r>
              <a:rPr lang="en-US" altLang="zh-TW" sz="1600" b="1" dirty="0">
                <a:solidFill>
                  <a:srgbClr val="FF0000"/>
                </a:solidFill>
                <a:latin typeface="Times New Roman" panose="02020603050405020304" pitchFamily="18" charset="0"/>
                <a:cs typeface="Times New Roman" panose="02020603050405020304" pitchFamily="18" charset="0"/>
              </a:rPr>
              <a:t>d</a:t>
            </a:r>
            <a:r>
              <a:rPr lang="en-US" altLang="zh-TW" sz="1600" b="1" dirty="0" smtClean="0">
                <a:solidFill>
                  <a:srgbClr val="FF0000"/>
                </a:solidFill>
                <a:latin typeface="Times New Roman" panose="02020603050405020304" pitchFamily="18" charset="0"/>
                <a:cs typeface="Times New Roman" panose="02020603050405020304" pitchFamily="18" charset="0"/>
              </a:rPr>
              <a:t>)</a:t>
            </a:r>
            <a:endParaRPr lang="zh-TW" altLang="en-US" sz="1600" b="1" dirty="0">
              <a:solidFill>
                <a:srgbClr val="FF0000"/>
              </a:solidFill>
              <a:latin typeface="Times New Roman" panose="02020603050405020304" pitchFamily="18" charset="0"/>
              <a:cs typeface="Times New Roman" panose="02020603050405020304" pitchFamily="18" charset="0"/>
            </a:endParaRPr>
          </a:p>
        </p:txBody>
      </p:sp>
      <p:sp>
        <p:nvSpPr>
          <p:cNvPr id="111" name="文字方塊 110"/>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8</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26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p:cNvGraphicFramePr>
            <a:graphicFrameLocks noChangeAspect="1"/>
          </p:cNvGraphicFramePr>
          <p:nvPr>
            <p:extLst>
              <p:ext uri="{D42A27DB-BD31-4B8C-83A1-F6EECF244321}">
                <p14:modId xmlns:p14="http://schemas.microsoft.com/office/powerpoint/2010/main" val="1382515688"/>
              </p:ext>
            </p:extLst>
          </p:nvPr>
        </p:nvGraphicFramePr>
        <p:xfrm>
          <a:off x="1494820" y="2659955"/>
          <a:ext cx="2670954" cy="787865"/>
        </p:xfrm>
        <a:graphic>
          <a:graphicData uri="http://schemas.openxmlformats.org/presentationml/2006/ole">
            <mc:AlternateContent xmlns:mc="http://schemas.openxmlformats.org/markup-compatibility/2006">
              <mc:Choice xmlns:v="urn:schemas-microsoft-com:vml" Requires="v">
                <p:oleObj spid="_x0000_s4543" name="Equation" r:id="rId3" imgW="2070000" imgH="609480" progId="Equation.DSMT4">
                  <p:embed/>
                </p:oleObj>
              </mc:Choice>
              <mc:Fallback>
                <p:oleObj name="Equation" r:id="rId3" imgW="2070000" imgH="609480" progId="Equation.DSMT4">
                  <p:embed/>
                  <p:pic>
                    <p:nvPicPr>
                      <p:cNvPr id="12" name="物件 11"/>
                      <p:cNvPicPr>
                        <a:picLocks noChangeAspect="1" noChangeArrowheads="1"/>
                      </p:cNvPicPr>
                      <p:nvPr/>
                    </p:nvPicPr>
                    <p:blipFill>
                      <a:blip r:embed="rId4"/>
                      <a:srcRect/>
                      <a:stretch>
                        <a:fillRect/>
                      </a:stretch>
                    </p:blipFill>
                    <p:spPr bwMode="auto">
                      <a:xfrm>
                        <a:off x="1494820" y="2659955"/>
                        <a:ext cx="2670954" cy="787865"/>
                      </a:xfrm>
                      <a:prstGeom prst="rect">
                        <a:avLst/>
                      </a:prstGeom>
                      <a:noFill/>
                    </p:spPr>
                  </p:pic>
                </p:oleObj>
              </mc:Fallback>
            </mc:AlternateContent>
          </a:graphicData>
        </a:graphic>
      </p:graphicFrame>
      <p:sp>
        <p:nvSpPr>
          <p:cNvPr id="5" name="內容版面配置區 2"/>
          <p:cNvSpPr>
            <a:spLocks noGrp="1"/>
          </p:cNvSpPr>
          <p:nvPr/>
        </p:nvSpPr>
        <p:spPr>
          <a:xfrm>
            <a:off x="700460" y="1515338"/>
            <a:ext cx="6229350" cy="8010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p>
          <a:p>
            <a:pPr>
              <a:buFont typeface="Wingdings" panose="05000000000000000000" pitchFamily="2" charset="2"/>
              <a:buChar char="p"/>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6" name="文字方塊 1"/>
          <p:cNvSpPr txBox="1"/>
          <p:nvPr/>
        </p:nvSpPr>
        <p:spPr>
          <a:xfrm>
            <a:off x="4319007" y="5161392"/>
            <a:ext cx="4480138" cy="120032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密度變化</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密度法</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紅外線熱像儀</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，將</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影像分割成</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數</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個單元</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並計算隨著時間變化下物體的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佔 </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有比率</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p:cNvSpPr txBox="1"/>
          <p:nvPr/>
        </p:nvSpPr>
        <p:spPr>
          <a:xfrm>
            <a:off x="700458" y="1093721"/>
            <a:ext cx="8138741" cy="1785104"/>
          </a:xfrm>
          <a:prstGeom prst="rect">
            <a:avLst/>
          </a:prstGeom>
          <a:noFill/>
        </p:spPr>
        <p:txBody>
          <a:bodyPr wrap="square" rtlCol="0">
            <a:spAutoFit/>
          </a:bodyPr>
          <a:lstStyle/>
          <a:p>
            <a:pPr marL="285750" indent="-285750">
              <a:spcAft>
                <a:spcPts val="1200"/>
              </a:spcAft>
              <a:buFont typeface="Wingdings" panose="05000000000000000000" pitchFamily="2" charset="2"/>
              <a:buChar char="p"/>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：在連續的影像下檢測</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移動變化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spcAft>
                <a:spcPts val="1200"/>
              </a:spcAft>
              <a:buFont typeface="Wingdings" panose="05000000000000000000" pitchFamily="2" charset="2"/>
              <a:buChar char="p"/>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本</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研究使用</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連續影像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檢測</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活動力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的主要兩種方法</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光流法</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透過</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可見光相機</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，在連續的影像下，辨認相似的</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圖案並產生</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速度向量場</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計算  </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物體的運動。</a:t>
            </a:r>
          </a:p>
        </p:txBody>
      </p:sp>
      <p:pic>
        <p:nvPicPr>
          <p:cNvPr id="9" name="圖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6880" y="2713771"/>
            <a:ext cx="3240312" cy="2314248"/>
          </a:xfrm>
          <a:prstGeom prst="rect">
            <a:avLst/>
          </a:prstGeom>
          <a:ln>
            <a:noFill/>
          </a:ln>
          <a:effectLst>
            <a:softEdge rad="112500"/>
          </a:effectLst>
        </p:spPr>
      </p:pic>
      <p:sp>
        <p:nvSpPr>
          <p:cNvPr id="10" name="文字方塊 9"/>
          <p:cNvSpPr txBox="1"/>
          <p:nvPr/>
        </p:nvSpPr>
        <p:spPr>
          <a:xfrm>
            <a:off x="256064" y="408605"/>
            <a:ext cx="4288353" cy="584775"/>
          </a:xfrm>
          <a:prstGeom prst="rect">
            <a:avLst/>
          </a:prstGeom>
          <a:noFill/>
        </p:spPr>
        <p:txBody>
          <a:bodyPr wrap="none" rtlCol="0">
            <a:spAutoFit/>
          </a:bodyPr>
          <a:lstStyle/>
          <a:p>
            <a:r>
              <a:rPr lang="zh-TW" altLang="en-US" sz="3200" b="1" u="sng" dirty="0" smtClean="0">
                <a:latin typeface="標楷體" panose="03000509000000000000" pitchFamily="65" charset="-120"/>
                <a:ea typeface="標楷體" panose="03000509000000000000" pitchFamily="65" charset="-120"/>
                <a:cs typeface="Times New Roman" panose="02020603050405020304" pitchFamily="18" charset="0"/>
              </a:rPr>
              <a:t>量化雞隻活動力的方法</a:t>
            </a:r>
            <a:endParaRPr lang="en-US" altLang="zh-TW" sz="3200" b="1" u="sng"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78" name="群組 77"/>
          <p:cNvGrpSpPr/>
          <p:nvPr/>
        </p:nvGrpSpPr>
        <p:grpSpPr>
          <a:xfrm>
            <a:off x="744768" y="3891150"/>
            <a:ext cx="3827232" cy="2582893"/>
            <a:chOff x="4523352" y="3074917"/>
            <a:chExt cx="4581436" cy="3091885"/>
          </a:xfrm>
        </p:grpSpPr>
        <p:grpSp>
          <p:nvGrpSpPr>
            <p:cNvPr id="55" name="群組 54"/>
            <p:cNvGrpSpPr/>
            <p:nvPr/>
          </p:nvGrpSpPr>
          <p:grpSpPr>
            <a:xfrm>
              <a:off x="4572000" y="3074917"/>
              <a:ext cx="4164740" cy="3069623"/>
              <a:chOff x="3537515" y="3004157"/>
              <a:chExt cx="4826812" cy="3557603"/>
            </a:xfrm>
          </p:grpSpPr>
          <p:pic>
            <p:nvPicPr>
              <p:cNvPr id="56" name="圖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7515" y="3004157"/>
                <a:ext cx="4826812" cy="3544688"/>
              </a:xfrm>
              <a:prstGeom prst="rect">
                <a:avLst/>
              </a:prstGeom>
            </p:spPr>
          </p:pic>
          <p:sp>
            <p:nvSpPr>
              <p:cNvPr id="57" name="矩形 56"/>
              <p:cNvSpPr/>
              <p:nvPr/>
            </p:nvSpPr>
            <p:spPr>
              <a:xfrm>
                <a:off x="3537515" y="3004157"/>
                <a:ext cx="4826812" cy="35446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接點 57"/>
              <p:cNvCxnSpPr>
                <a:stCxn id="57" idx="1"/>
                <a:endCxn id="56" idx="3"/>
              </p:cNvCxnSpPr>
              <p:nvPr/>
            </p:nvCxnSpPr>
            <p:spPr>
              <a:xfrm>
                <a:off x="3537515" y="4776501"/>
                <a:ext cx="4826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537515" y="5669131"/>
                <a:ext cx="4826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3537515" y="3879517"/>
                <a:ext cx="48268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a:stCxn id="56" idx="2"/>
                <a:endCxn id="56" idx="0"/>
              </p:cNvCxnSpPr>
              <p:nvPr/>
            </p:nvCxnSpPr>
            <p:spPr>
              <a:xfrm flipV="1">
                <a:off x="5950921" y="3004157"/>
                <a:ext cx="0" cy="354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flipV="1">
                <a:off x="4326774" y="3004157"/>
                <a:ext cx="0" cy="354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flipV="1">
                <a:off x="6778233" y="3004157"/>
                <a:ext cx="0" cy="354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flipV="1">
                <a:off x="7581896" y="3004157"/>
                <a:ext cx="0" cy="354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5132316" y="3004157"/>
                <a:ext cx="0" cy="354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5959628" y="4784913"/>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5136670" y="4780707"/>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5959628" y="5677542"/>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5136670" y="5677542"/>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6786682" y="5664627"/>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4318061" y="5664627"/>
                <a:ext cx="8098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3547848" y="5677542"/>
                <a:ext cx="770217"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7590629" y="5668833"/>
                <a:ext cx="773698" cy="88421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4" name="文字方塊 73"/>
            <p:cNvSpPr txBox="1"/>
            <p:nvPr/>
          </p:nvSpPr>
          <p:spPr>
            <a:xfrm>
              <a:off x="4572000" y="5615615"/>
              <a:ext cx="4532788" cy="551187"/>
            </a:xfrm>
            <a:prstGeom prst="rect">
              <a:avLst/>
            </a:prstGeom>
            <a:noFill/>
          </p:spPr>
          <p:txBody>
            <a:bodyPr wrap="square" rtlCol="0">
              <a:spAutoFit/>
            </a:bodyPr>
            <a:lstStyle/>
            <a:p>
              <a:r>
                <a:rPr lang="en-US" altLang="zh-TW" sz="1600" dirty="0" smtClean="0">
                  <a:solidFill>
                    <a:schemeClr val="bg1"/>
                  </a:solidFill>
                  <a:latin typeface="Times New Roman" panose="02020603050405020304" pitchFamily="18" charset="0"/>
                  <a:cs typeface="Times New Roman" panose="02020603050405020304" pitchFamily="18" charset="0"/>
                </a:rPr>
                <a:t>Density didn’t change area</a:t>
              </a:r>
              <a:endParaRPr lang="zh-TW" altLang="en-US" sz="1600" dirty="0">
                <a:solidFill>
                  <a:schemeClr val="bg1"/>
                </a:solidFill>
                <a:latin typeface="Times New Roman" panose="02020603050405020304" pitchFamily="18" charset="0"/>
                <a:cs typeface="Times New Roman" panose="02020603050405020304" pitchFamily="18" charset="0"/>
              </a:endParaRPr>
            </a:p>
          </p:txBody>
        </p:sp>
        <p:sp>
          <p:nvSpPr>
            <p:cNvPr id="76" name="矩形 75"/>
            <p:cNvSpPr/>
            <p:nvPr/>
          </p:nvSpPr>
          <p:spPr>
            <a:xfrm>
              <a:off x="6661883" y="3832543"/>
              <a:ext cx="698808" cy="76293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4580916" y="4607528"/>
              <a:ext cx="664570" cy="76293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p:nvSpPr>
          <p:spPr>
            <a:xfrm>
              <a:off x="6650150" y="3078287"/>
              <a:ext cx="713283" cy="76293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p:cNvSpPr txBox="1"/>
            <p:nvPr/>
          </p:nvSpPr>
          <p:spPr>
            <a:xfrm>
              <a:off x="4523352" y="3091214"/>
              <a:ext cx="3535535" cy="551188"/>
            </a:xfrm>
            <a:prstGeom prst="rect">
              <a:avLst/>
            </a:prstGeom>
            <a:noFill/>
          </p:spPr>
          <p:txBody>
            <a:bodyPr wrap="square" rtlCol="0">
              <a:spAutoFit/>
            </a:bodyPr>
            <a:lstStyle/>
            <a:p>
              <a:r>
                <a:rPr lang="en-US" altLang="zh-TW" sz="1600" dirty="0" smtClean="0">
                  <a:solidFill>
                    <a:srgbClr val="FF0000"/>
                  </a:solidFill>
                  <a:latin typeface="Times New Roman" panose="02020603050405020304" pitchFamily="18" charset="0"/>
                  <a:cs typeface="Times New Roman" panose="02020603050405020304" pitchFamily="18" charset="0"/>
                </a:rPr>
                <a:t>Density change area</a:t>
              </a:r>
              <a:endParaRPr lang="zh-TW" altLang="en-US" sz="1600" dirty="0">
                <a:solidFill>
                  <a:srgbClr val="FF0000"/>
                </a:solidFill>
                <a:latin typeface="Times New Roman" panose="02020603050405020304" pitchFamily="18" charset="0"/>
                <a:cs typeface="Times New Roman" panose="02020603050405020304" pitchFamily="18" charset="0"/>
              </a:endParaRPr>
            </a:p>
          </p:txBody>
        </p:sp>
      </p:grpSp>
      <p:sp>
        <p:nvSpPr>
          <p:cNvPr id="90" name="弧形 89"/>
          <p:cNvSpPr/>
          <p:nvPr/>
        </p:nvSpPr>
        <p:spPr>
          <a:xfrm rot="10800000">
            <a:off x="5043928" y="2086303"/>
            <a:ext cx="750997" cy="1055487"/>
          </a:xfrm>
          <a:prstGeom prst="arc">
            <a:avLst/>
          </a:prstGeom>
          <a:ln w="254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1" name="弧形 90"/>
          <p:cNvSpPr/>
          <p:nvPr/>
        </p:nvSpPr>
        <p:spPr>
          <a:xfrm>
            <a:off x="3646104" y="4914262"/>
            <a:ext cx="1520041" cy="515557"/>
          </a:xfrm>
          <a:prstGeom prst="arc">
            <a:avLst/>
          </a:prstGeom>
          <a:ln w="254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7" name="文字方塊 36"/>
          <p:cNvSpPr txBox="1"/>
          <p:nvPr/>
        </p:nvSpPr>
        <p:spPr>
          <a:xfrm>
            <a:off x="8645420" y="6393151"/>
            <a:ext cx="300082" cy="369332"/>
          </a:xfrm>
          <a:prstGeom prst="rect">
            <a:avLst/>
          </a:prstGeom>
          <a:noFill/>
        </p:spPr>
        <p:txBody>
          <a:bodyPr wrap="non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9</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565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11771</TotalTime>
  <Words>4184</Words>
  <Application>Microsoft Office PowerPoint</Application>
  <PresentationFormat>如螢幕大小 (4:3)</PresentationFormat>
  <Paragraphs>731</Paragraphs>
  <Slides>32</Slides>
  <Notes>1</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32</vt:i4>
      </vt:variant>
    </vt:vector>
  </HeadingPairs>
  <TitlesOfParts>
    <vt:vector size="43" baseType="lpstr">
      <vt:lpstr>微軟正黑體</vt:lpstr>
      <vt:lpstr>新細明體</vt:lpstr>
      <vt:lpstr>標楷體</vt:lpstr>
      <vt:lpstr>Arial</vt:lpstr>
      <vt:lpstr>Calibri</vt:lpstr>
      <vt:lpstr>Calibri Light</vt:lpstr>
      <vt:lpstr>Cambria Math</vt:lpstr>
      <vt:lpstr>Times New Roman</vt:lpstr>
      <vt:lpstr>Wingdings</vt:lpstr>
      <vt:lpstr>Office 佈景主題</vt:lpstr>
      <vt:lpstr>Equation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江俊宇</dc:creator>
  <cp:lastModifiedBy>江俊宇</cp:lastModifiedBy>
  <cp:revision>646</cp:revision>
  <dcterms:created xsi:type="dcterms:W3CDTF">2020-01-07T07:46:45Z</dcterms:created>
  <dcterms:modified xsi:type="dcterms:W3CDTF">2020-07-27T06:14:10Z</dcterms:modified>
</cp:coreProperties>
</file>